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1" r:id="rId2"/>
    <p:sldId id="569" r:id="rId3"/>
    <p:sldId id="570" r:id="rId4"/>
    <p:sldId id="562" r:id="rId5"/>
    <p:sldId id="556" r:id="rId6"/>
    <p:sldId id="555" r:id="rId7"/>
    <p:sldId id="563" r:id="rId8"/>
    <p:sldId id="558" r:id="rId9"/>
    <p:sldId id="561" r:id="rId10"/>
    <p:sldId id="564" r:id="rId11"/>
    <p:sldId id="559" r:id="rId12"/>
    <p:sldId id="560" r:id="rId13"/>
    <p:sldId id="565" r:id="rId14"/>
    <p:sldId id="566" r:id="rId15"/>
    <p:sldId id="567" r:id="rId16"/>
    <p:sldId id="568" r:id="rId17"/>
    <p:sldId id="554" r:id="rId18"/>
  </p:sldIdLst>
  <p:sldSz cx="9144000" cy="6858000" type="screen4x3"/>
  <p:notesSz cx="7315200" cy="96012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CC00"/>
    <a:srgbClr val="CCFFCC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93E9-8AB6-4D9D-8D8F-7B710684E014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80E3-4FBB-40B3-9891-EC3C15243B6A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5E782-EBF0-4D53-8EB8-60300975C141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D696-80A7-434D-B7BA-BB55DD646E0F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BAA93-89E0-43BA-B224-92655879C98F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3186-83CA-4199-A616-997E4F4804A8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835D-CCC3-4185-B36F-779EA3941949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24B3-531E-4B74-8A96-49C320E7384B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7E7EB-5C0D-4D86-B14B-20DEC6308F28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BF43E-BD4B-493E-8B17-AD0DFCE116A9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3283-2C3E-47E1-BA85-D288E80C656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F0AC00D8-E301-4239-93F4-1C122C3802DB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Szakmódszertan gyakorlat - vizsgatanítás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DIGITÁLIS MŰSZEREK ÉS</a:t>
            </a:r>
            <a:br>
              <a:rPr lang="hu-HU" sz="3600" cap="all" dirty="0" smtClean="0"/>
            </a:br>
            <a:r>
              <a:rPr lang="hu-HU" sz="3600" cap="all" dirty="0" smtClean="0"/>
              <a:t>Multiméterek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Multiméterek által </a:t>
            </a:r>
            <a:br>
              <a:rPr lang="hu-HU" dirty="0" smtClean="0"/>
            </a:br>
            <a:r>
              <a:rPr lang="hu-HU" dirty="0" smtClean="0"/>
              <a:t>mérhető mennyiségek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Feszültség</a:t>
            </a:r>
          </a:p>
          <a:p>
            <a:r>
              <a:rPr lang="hu-HU" sz="2800" dirty="0" smtClean="0"/>
              <a:t>Áram</a:t>
            </a:r>
          </a:p>
          <a:p>
            <a:r>
              <a:rPr lang="hu-HU" sz="2800" dirty="0" smtClean="0"/>
              <a:t>Frekvencia</a:t>
            </a:r>
          </a:p>
          <a:p>
            <a:r>
              <a:rPr lang="hu-HU" sz="2800" dirty="0" smtClean="0"/>
              <a:t>Ellenállás</a:t>
            </a:r>
          </a:p>
          <a:p>
            <a:r>
              <a:rPr lang="hu-HU" sz="2800" dirty="0" smtClean="0"/>
              <a:t>Folytonosság</a:t>
            </a:r>
          </a:p>
          <a:p>
            <a:r>
              <a:rPr lang="hu-HU" sz="2800" dirty="0" smtClean="0"/>
              <a:t>Dióda</a:t>
            </a:r>
          </a:p>
          <a:p>
            <a:r>
              <a:rPr lang="hu-HU" sz="2800" dirty="0" smtClean="0"/>
              <a:t>Kapacitás</a:t>
            </a:r>
          </a:p>
          <a:p>
            <a:r>
              <a:rPr lang="hu-HU" sz="2800" dirty="0" smtClean="0"/>
              <a:t>Hőmérséklet</a:t>
            </a:r>
          </a:p>
          <a:p>
            <a:r>
              <a:rPr lang="hu-HU" sz="2800" dirty="0" smtClean="0"/>
              <a:t>Stb.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  <p:pic>
        <p:nvPicPr>
          <p:cNvPr id="41986" name="Picture 2" descr="http://shaktronics.com/files/2010/09/wenger_giant_knif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760"/>
            <a:ext cx="4248472" cy="4535532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58000" cy="533400"/>
          </a:xfrm>
        </p:spPr>
        <p:txBody>
          <a:bodyPr/>
          <a:lstStyle/>
          <a:p>
            <a:r>
              <a:rPr lang="hu-HU" dirty="0" smtClean="0"/>
              <a:t>Digitális műszerek</a:t>
            </a:r>
            <a:br>
              <a:rPr lang="hu-HU" dirty="0" smtClean="0"/>
            </a:br>
            <a:r>
              <a:rPr lang="hu-HU" dirty="0" smtClean="0"/>
              <a:t>részei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sp>
        <p:nvSpPr>
          <p:cNvPr id="8" name="Téglalap 7"/>
          <p:cNvSpPr/>
          <p:nvPr/>
        </p:nvSpPr>
        <p:spPr bwMode="auto">
          <a:xfrm>
            <a:off x="323528" y="2924944"/>
            <a:ext cx="1944216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Bemeneti</a:t>
            </a:r>
            <a:r>
              <a:rPr kumimoji="0" lang="hu-H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</a:rPr>
              <a:t> fokozat</a:t>
            </a:r>
            <a:endParaRPr kumimoji="0" lang="hu-H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 bwMode="auto">
          <a:xfrm>
            <a:off x="3275856" y="2924944"/>
            <a:ext cx="2880320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Jelfeldolgozás</a:t>
            </a:r>
          </a:p>
        </p:txBody>
      </p:sp>
      <p:sp>
        <p:nvSpPr>
          <p:cNvPr id="10" name="Téglalap 9"/>
          <p:cNvSpPr/>
          <p:nvPr/>
        </p:nvSpPr>
        <p:spPr bwMode="auto">
          <a:xfrm>
            <a:off x="3203848" y="1196752"/>
            <a:ext cx="2880320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Tápegység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7164288" y="2924944"/>
            <a:ext cx="1763688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Kijelzés</a:t>
            </a:r>
          </a:p>
        </p:txBody>
      </p:sp>
      <p:sp>
        <p:nvSpPr>
          <p:cNvPr id="12" name="Téglalap 11"/>
          <p:cNvSpPr/>
          <p:nvPr/>
        </p:nvSpPr>
        <p:spPr bwMode="auto">
          <a:xfrm>
            <a:off x="3779912" y="4869160"/>
            <a:ext cx="1763688" cy="1224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/>
              <a:t>Vezérlés</a:t>
            </a:r>
            <a:endParaRPr kumimoji="0" lang="hu-H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3" name="Jobbra nyíl 12"/>
          <p:cNvSpPr/>
          <p:nvPr/>
        </p:nvSpPr>
        <p:spPr bwMode="auto">
          <a:xfrm rot="16200000">
            <a:off x="4283968" y="4221088"/>
            <a:ext cx="720080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Jobbra nyíl 13"/>
          <p:cNvSpPr/>
          <p:nvPr/>
        </p:nvSpPr>
        <p:spPr bwMode="auto">
          <a:xfrm>
            <a:off x="2267744" y="3212976"/>
            <a:ext cx="1008112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Jobbra nyíl 14"/>
          <p:cNvSpPr/>
          <p:nvPr/>
        </p:nvSpPr>
        <p:spPr bwMode="auto">
          <a:xfrm>
            <a:off x="6156176" y="3212976"/>
            <a:ext cx="1008112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Jobbra nyíl 16"/>
          <p:cNvSpPr/>
          <p:nvPr/>
        </p:nvSpPr>
        <p:spPr bwMode="auto">
          <a:xfrm rot="8811141">
            <a:off x="2114051" y="2264355"/>
            <a:ext cx="1179185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Jobbra nyíl 17"/>
          <p:cNvSpPr/>
          <p:nvPr/>
        </p:nvSpPr>
        <p:spPr bwMode="auto">
          <a:xfrm rot="1939131">
            <a:off x="5993280" y="2261432"/>
            <a:ext cx="1302177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Jobbra nyíl 18"/>
          <p:cNvSpPr/>
          <p:nvPr/>
        </p:nvSpPr>
        <p:spPr bwMode="auto">
          <a:xfrm rot="5400000">
            <a:off x="4391980" y="2384884"/>
            <a:ext cx="504056" cy="57606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műszerek</a:t>
            </a:r>
            <a:br>
              <a:rPr lang="hu-HU" dirty="0" smtClean="0"/>
            </a:br>
            <a:r>
              <a:rPr lang="hu-HU" dirty="0" smtClean="0"/>
              <a:t>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1484784"/>
            <a:ext cx="7772400" cy="4536604"/>
          </a:xfrm>
        </p:spPr>
        <p:txBody>
          <a:bodyPr/>
          <a:lstStyle/>
          <a:p>
            <a:r>
              <a:rPr lang="hu-HU" u="sng" dirty="0" smtClean="0">
                <a:latin typeface="Arial" pitchFamily="34" charset="0"/>
                <a:cs typeface="Arial" pitchFamily="34" charset="0"/>
              </a:rPr>
              <a:t>Kvantálás: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A mért érték függőleges felosztása.</a:t>
            </a:r>
            <a:endParaRPr lang="hu-HU" u="sng" dirty="0" smtClean="0">
              <a:latin typeface="Arial" pitchFamily="34" charset="0"/>
              <a:cs typeface="Arial" pitchFamily="34" charset="0"/>
            </a:endParaRPr>
          </a:p>
          <a:p>
            <a:endParaRPr lang="hu-HU" dirty="0" smtClean="0">
              <a:latin typeface="Arial" pitchFamily="34" charset="0"/>
              <a:cs typeface="Arial" pitchFamily="34" charset="0"/>
            </a:endParaRPr>
          </a:p>
          <a:p>
            <a:r>
              <a:rPr lang="hu-HU" u="sng" dirty="0" smtClean="0">
                <a:latin typeface="Arial" pitchFamily="34" charset="0"/>
                <a:cs typeface="Arial" pitchFamily="34" charset="0"/>
              </a:rPr>
              <a:t>Mintavételezés: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> Egy folyamatos analóg jelből való adott időközönkénti mintavételezés</a:t>
            </a:r>
            <a:endParaRPr lang="hu-HU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  <p:pic>
        <p:nvPicPr>
          <p:cNvPr id="28674" name="Picture 2" descr="http://prog.hu/site/text/articles/network/net7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7461445" cy="2658989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858000" cy="533400"/>
          </a:xfrm>
        </p:spPr>
        <p:txBody>
          <a:bodyPr/>
          <a:lstStyle/>
          <a:p>
            <a:r>
              <a:rPr lang="hu-HU" dirty="0" smtClean="0"/>
              <a:t>Digitális multiméter </a:t>
            </a:r>
            <a:r>
              <a:rPr lang="hu-HU" dirty="0" smtClean="0"/>
              <a:t>részei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  <p:pic>
        <p:nvPicPr>
          <p:cNvPr id="11" name="Picture 4" descr="meter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168" y="1700808"/>
            <a:ext cx="2478088" cy="4525963"/>
          </a:xfr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45368" y="2462808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buFontTx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chemeClr val="tx2"/>
                </a:solidFill>
              </a:rPr>
              <a:t>Mérés választó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hu-HU" sz="2000" b="1" dirty="0" smtClean="0">
                <a:solidFill>
                  <a:schemeClr val="tx2"/>
                </a:solidFill>
              </a:rPr>
              <a:t>A választó gomb elforgatásával 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hu-HU" sz="2000" b="1" dirty="0" smtClean="0">
                <a:solidFill>
                  <a:schemeClr val="tx2"/>
                </a:solidFill>
              </a:rPr>
              <a:t>választhatók ki az egyes funkciók</a:t>
            </a:r>
            <a:r>
              <a:rPr lang="en-US" sz="2000" b="1" dirty="0" smtClean="0">
                <a:solidFill>
                  <a:schemeClr val="tx2"/>
                </a:solidFill>
              </a:rPr>
              <a:t>.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4026768" y="2462808"/>
            <a:ext cx="3276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2045568" y="2462808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45368" y="3682008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buFontTx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Panel </a:t>
            </a:r>
            <a:r>
              <a:rPr lang="hu-HU" sz="2000" b="1" dirty="0" smtClean="0">
                <a:solidFill>
                  <a:srgbClr val="FF0000"/>
                </a:solidFill>
              </a:rPr>
              <a:t>jelző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hu-HU" sz="2000" b="1" dirty="0" smtClean="0">
                <a:solidFill>
                  <a:schemeClr val="tx2"/>
                </a:solidFill>
              </a:rPr>
              <a:t>Jelzi az adott funkciót és méréshatárt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026768" y="3986808"/>
            <a:ext cx="23622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45368" y="4825008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buFontTx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chemeClr val="accent2"/>
                </a:solidFill>
              </a:rPr>
              <a:t>Mérővezeték csatlakozó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r>
              <a:rPr lang="hu-HU" sz="2000" b="1" dirty="0" smtClean="0">
                <a:solidFill>
                  <a:schemeClr val="tx2"/>
                </a:solidFill>
              </a:rPr>
              <a:t>Funkciófüggő bekötés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V="1">
            <a:off x="3491880" y="5282208"/>
            <a:ext cx="3811488" cy="19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467544" y="1196752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buFontTx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rgbClr val="009900"/>
                </a:solidFill>
              </a:rPr>
              <a:t>Digitális kijelző</a:t>
            </a:r>
            <a:r>
              <a:rPr lang="en-US" sz="2000" b="1" dirty="0">
                <a:solidFill>
                  <a:srgbClr val="009900"/>
                </a:solidFill>
              </a:rPr>
              <a:t/>
            </a:r>
            <a:br>
              <a:rPr lang="en-US" sz="2000" b="1" dirty="0">
                <a:solidFill>
                  <a:srgbClr val="009900"/>
                </a:solidFill>
              </a:rPr>
            </a:br>
            <a:r>
              <a:rPr lang="hu-HU" sz="2000" b="1" dirty="0" smtClean="0">
                <a:solidFill>
                  <a:schemeClr val="tx2"/>
                </a:solidFill>
              </a:rPr>
              <a:t>Mért érték kijelzése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2578968" y="3986808"/>
            <a:ext cx="14478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2483768" y="1628800"/>
            <a:ext cx="1524000" cy="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3995936" y="1628800"/>
            <a:ext cx="2697832" cy="60540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hu-HU"/>
          </a:p>
        </p:txBody>
      </p:sp>
      <p:sp>
        <p:nvSpPr>
          <p:cNvPr id="23" name="Szövegdoboz 22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Méréshatár váltás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  <p:pic>
        <p:nvPicPr>
          <p:cNvPr id="7" name="Picture 4" descr="met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21542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utor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608" y="2276872"/>
            <a:ext cx="20431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611560" y="126876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dirty="0" smtClean="0"/>
              <a:t>Kézi méréshatár</a:t>
            </a:r>
            <a:br>
              <a:rPr lang="hu-HU" sz="2800" dirty="0" smtClean="0"/>
            </a:br>
            <a:r>
              <a:rPr lang="hu-HU" sz="2800" dirty="0" smtClean="0"/>
              <a:t>választó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436096" y="126876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dirty="0" smtClean="0"/>
              <a:t>Automatikus méréshatár váltó</a:t>
            </a:r>
            <a:endParaRPr lang="hu-HU" sz="2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 részei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  <p:pic>
        <p:nvPicPr>
          <p:cNvPr id="34820" name="Picture 4" descr="http://image.made-in-china.com/2f0j00PBGTaNEJOzus/Digital-Multimeter-M92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24744"/>
            <a:ext cx="2619137" cy="4968552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36912"/>
            <a:ext cx="22203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53136"/>
            <a:ext cx="223701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tudás meg.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48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Multiméterek evolúciója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1763688" cy="297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3456384" cy="228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087" y="1196752"/>
            <a:ext cx="3601913" cy="227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image.made-in-china.com/2f0j00PBGTaNEJOzus/Digital-Multimeter-M92A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150835"/>
            <a:ext cx="2448272" cy="4644419"/>
          </a:xfrm>
          <a:prstGeom prst="rect">
            <a:avLst/>
          </a:prstGeom>
          <a:noFill/>
        </p:spPr>
      </p:pic>
      <p:pic>
        <p:nvPicPr>
          <p:cNvPr id="48134" name="Picture 6" descr="http://www.timemotion.com/prodimagefolders/12/TMT-1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150835"/>
            <a:ext cx="2725874" cy="4654429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0" y="6519446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Foglalkozás lezárása.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B35A1-163B-4707-A685-2F5E74EC4F37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  <p:sp>
        <p:nvSpPr>
          <p:cNvPr id="7" name="Szövegdoboz 6"/>
          <p:cNvSpPr txBox="1"/>
          <p:nvPr/>
        </p:nvSpPr>
        <p:spPr>
          <a:xfrm>
            <a:off x="0" y="43651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dirty="0" smtClean="0"/>
              <a:t>Előadás letölthető: </a:t>
            </a:r>
            <a:r>
              <a:rPr lang="hu-HU" sz="2000" b="0" dirty="0" err="1" smtClean="0"/>
              <a:t>sandorfalvi.digitaltrip.hu</a:t>
            </a:r>
            <a:r>
              <a:rPr lang="hu-HU" sz="2000" b="0" dirty="0" smtClean="0"/>
              <a:t> =&gt; vizsgatanítás</a:t>
            </a:r>
          </a:p>
          <a:p>
            <a:r>
              <a:rPr lang="hu-HU" sz="2000" b="0" dirty="0" err="1" smtClean="0"/>
              <a:t>Felh</a:t>
            </a:r>
            <a:r>
              <a:rPr lang="hu-HU" sz="2000" b="0" dirty="0" smtClean="0"/>
              <a:t>. Név: </a:t>
            </a:r>
            <a:r>
              <a:rPr lang="hu-HU" sz="2000" b="0" dirty="0" err="1" smtClean="0"/>
              <a:t>kando</a:t>
            </a:r>
            <a:endParaRPr lang="hu-HU" sz="2000" b="0" dirty="0" smtClean="0"/>
          </a:p>
          <a:p>
            <a:r>
              <a:rPr lang="hu-HU" sz="2000" b="0" dirty="0" smtClean="0"/>
              <a:t>Jelszó: 2011</a:t>
            </a:r>
            <a:endParaRPr lang="hu-HU" sz="20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Méréstechnikai alapok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7"/>
            <a:ext cx="9144000" cy="33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7380312" y="3573016"/>
            <a:ext cx="2088232" cy="369332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800" b="0" dirty="0" smtClean="0"/>
              <a:t>Mérési eredmény</a:t>
            </a:r>
            <a:endParaRPr lang="hu-HU" sz="1800" b="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380312" y="4077072"/>
            <a:ext cx="17636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800" b="0" dirty="0" smtClean="0"/>
              <a:t>A mért adatok feldolgozása ember vagy számítógép által</a:t>
            </a:r>
            <a:endParaRPr lang="hu-HU" sz="1800" b="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Előzetes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Fel.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Mérési hibák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975"/>
            <a:ext cx="9143999" cy="4824413"/>
          </a:xfrm>
        </p:spPr>
        <p:txBody>
          <a:bodyPr/>
          <a:lstStyle/>
          <a:p>
            <a:pPr algn="ctr">
              <a:buNone/>
            </a:pPr>
            <a:r>
              <a:rPr lang="hu-HU" sz="3200" dirty="0" smtClean="0"/>
              <a:t>Abszolút hiba </a:t>
            </a:r>
            <a:r>
              <a:rPr lang="hu-HU" sz="3200" b="1" dirty="0" smtClean="0"/>
              <a:t>=</a:t>
            </a:r>
            <a:r>
              <a:rPr lang="hu-HU" sz="3200" dirty="0" smtClean="0"/>
              <a:t> Mért érték </a:t>
            </a:r>
            <a:r>
              <a:rPr lang="hu-HU" sz="3200" b="1" dirty="0" smtClean="0"/>
              <a:t>–</a:t>
            </a:r>
            <a:r>
              <a:rPr lang="hu-HU" sz="3200" dirty="0" smtClean="0"/>
              <a:t> Helyes érték</a:t>
            </a:r>
          </a:p>
          <a:p>
            <a:pPr algn="ctr">
              <a:buNone/>
            </a:pPr>
            <a:r>
              <a:rPr lang="hu-HU" sz="3200" dirty="0" smtClean="0"/>
              <a:t>Relatív hiba </a:t>
            </a:r>
            <a:r>
              <a:rPr lang="hu-HU" sz="3200" b="1" dirty="0" smtClean="0"/>
              <a:t>=</a:t>
            </a:r>
            <a:r>
              <a:rPr lang="hu-HU" sz="3200" dirty="0" smtClean="0"/>
              <a:t> Abszolút hiba / helyes érték • 100 [%]</a:t>
            </a:r>
          </a:p>
          <a:p>
            <a:pPr algn="ctr"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u="sng" dirty="0" smtClean="0"/>
              <a:t>Hibák fajtái: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Durva hiba: durva mérési hiba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Rendszeres hiba: Nagysága meghatározható,  korrigálható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Véletlen hiba: Nagysága nem meghatározható, csak</a:t>
            </a:r>
          </a:p>
          <a:p>
            <a:pPr lvl="1">
              <a:buNone/>
            </a:pPr>
            <a:r>
              <a:rPr lang="hu-HU" sz="2800" dirty="0" smtClean="0"/>
              <a:t>valószínűsítő a nagysága</a:t>
            </a:r>
            <a:endParaRPr lang="hu-HU" sz="2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  <p:sp>
        <p:nvSpPr>
          <p:cNvPr id="7" name="Szövegdoboz 6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Előzetes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Fel.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Műszerek felosztása </a:t>
            </a:r>
            <a:br>
              <a:rPr lang="hu-HU" dirty="0" smtClean="0"/>
            </a:br>
            <a:r>
              <a:rPr lang="hu-HU" dirty="0" smtClean="0"/>
              <a:t>működési elvük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dirty="0" smtClean="0"/>
              <a:t>Elektromechanikus műszerek</a:t>
            </a:r>
            <a:br>
              <a:rPr lang="hu-HU" sz="4000" dirty="0" smtClean="0"/>
            </a:br>
            <a:endParaRPr lang="hu-HU" sz="4000" dirty="0" smtClean="0"/>
          </a:p>
          <a:p>
            <a:r>
              <a:rPr lang="hu-HU" sz="4000" dirty="0" smtClean="0"/>
              <a:t>Elektronikus műszerek</a:t>
            </a:r>
            <a:br>
              <a:rPr lang="hu-HU" sz="4000" dirty="0" smtClean="0"/>
            </a:br>
            <a:endParaRPr lang="hu-HU" sz="4000" dirty="0" smtClean="0"/>
          </a:p>
          <a:p>
            <a:r>
              <a:rPr lang="hu-HU" sz="4000" dirty="0" smtClean="0"/>
              <a:t>Digitális műszerek</a:t>
            </a:r>
          </a:p>
          <a:p>
            <a:pPr>
              <a:buNone/>
            </a:pP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  <p:sp>
        <p:nvSpPr>
          <p:cNvPr id="7" name="Szövegdoboz 6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Műszerek felosztása</a:t>
            </a:r>
            <a:br>
              <a:rPr lang="hu-HU" dirty="0" smtClean="0"/>
            </a:br>
            <a:r>
              <a:rPr lang="hu-HU" dirty="0" smtClean="0"/>
              <a:t>felhasználási módjuk szerint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200" dirty="0" smtClean="0"/>
              <a:t>Beépíthető műszerek</a:t>
            </a:r>
          </a:p>
          <a:p>
            <a:pPr>
              <a:buNone/>
            </a:pPr>
            <a:endParaRPr lang="hu-HU" sz="3200" dirty="0" smtClean="0"/>
          </a:p>
          <a:p>
            <a:r>
              <a:rPr lang="hu-HU" sz="3200" dirty="0" smtClean="0"/>
              <a:t>Sínre szerelhető műszerek</a:t>
            </a:r>
          </a:p>
          <a:p>
            <a:pPr>
              <a:buNone/>
            </a:pPr>
            <a:endParaRPr lang="hu-HU" sz="3200" dirty="0" smtClean="0"/>
          </a:p>
          <a:p>
            <a:r>
              <a:rPr lang="hu-HU" sz="3200" dirty="0" smtClean="0"/>
              <a:t>Hordozható műszerek</a:t>
            </a:r>
          </a:p>
          <a:p>
            <a:endParaRPr lang="hu-HU" sz="3200" dirty="0" smtClean="0"/>
          </a:p>
          <a:p>
            <a:r>
              <a:rPr lang="hu-HU" sz="3200" dirty="0" smtClean="0"/>
              <a:t>Labor műszerek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BA0406-E63F-4910-9198-32989ADB3E16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  <p:pic>
        <p:nvPicPr>
          <p:cNvPr id="1028" name="Picture 4" descr="http://www.hunyadi.hu/files/userfiles/Image/UMG%20604%20k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89968"/>
            <a:ext cx="3830587" cy="2857860"/>
          </a:xfrm>
          <a:prstGeom prst="rect">
            <a:avLst/>
          </a:prstGeom>
          <a:noFill/>
        </p:spPr>
      </p:pic>
      <p:pic>
        <p:nvPicPr>
          <p:cNvPr id="1030" name="Picture 6" descr="http://www.bis.fm/assets/images/productphotos/Metrix%20MX22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447925" cy="393382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772816"/>
            <a:ext cx="3329582" cy="30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tekknow.kz/images/devices/electricity/8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4077072"/>
            <a:ext cx="4762500" cy="1952625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0" y="6525344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 szó jelentése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3C597-D025-45C9-9D99-F8860A7D47B2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  <p:sp>
        <p:nvSpPr>
          <p:cNvPr id="7" name="Szövegdoboz 6"/>
          <p:cNvSpPr txBox="1"/>
          <p:nvPr/>
        </p:nvSpPr>
        <p:spPr>
          <a:xfrm>
            <a:off x="3059832" y="2852936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Arial" pitchFamily="34" charset="0"/>
                <a:cs typeface="Arial" pitchFamily="34" charset="0"/>
              </a:rPr>
              <a:t>Multi</a:t>
            </a:r>
            <a:endParaRPr lang="hu-H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27984" y="2852936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Arial" pitchFamily="34" charset="0"/>
                <a:cs typeface="Arial" pitchFamily="34" charset="0"/>
              </a:rPr>
              <a:t>méter</a:t>
            </a:r>
            <a:endParaRPr lang="hu-H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55576" y="2875583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Arial" pitchFamily="34" charset="0"/>
                <a:cs typeface="Arial" pitchFamily="34" charset="0"/>
              </a:rPr>
              <a:t>Többfunkciós</a:t>
            </a:r>
            <a:endParaRPr lang="hu-H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72000" y="2875583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Arial" pitchFamily="34" charset="0"/>
                <a:cs typeface="Arial" pitchFamily="34" charset="0"/>
              </a:rPr>
              <a:t>mérőműszer</a:t>
            </a:r>
            <a:endParaRPr lang="hu-H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zsibvasar.hu/estatic/c2i/899/899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1905000" cy="14287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77072"/>
            <a:ext cx="1224136" cy="159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77072"/>
            <a:ext cx="1202100" cy="162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Egyenes összekötő 14"/>
          <p:cNvCxnSpPr/>
          <p:nvPr/>
        </p:nvCxnSpPr>
        <p:spPr bwMode="auto">
          <a:xfrm>
            <a:off x="5292080" y="4581128"/>
            <a:ext cx="1008112" cy="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Egyenes összekötő 15"/>
          <p:cNvCxnSpPr/>
          <p:nvPr/>
        </p:nvCxnSpPr>
        <p:spPr bwMode="auto">
          <a:xfrm>
            <a:off x="5292080" y="4941168"/>
            <a:ext cx="1008112" cy="0"/>
          </a:xfrm>
          <a:prstGeom prst="line">
            <a:avLst/>
          </a:prstGeom>
          <a:solidFill>
            <a:schemeClr val="accent1"/>
          </a:solidFill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645024"/>
            <a:ext cx="1368152" cy="23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zövegdoboz 17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Multiméterek </a:t>
            </a:r>
            <a:br>
              <a:rPr lang="hu-HU" dirty="0" smtClean="0"/>
            </a:br>
            <a:r>
              <a:rPr lang="hu-HU" dirty="0" smtClean="0"/>
              <a:t>méréshatár váltása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8604448" cy="21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Multiméter funkció</a:t>
            </a:r>
            <a:br>
              <a:rPr lang="hu-HU" dirty="0" smtClean="0"/>
            </a:br>
            <a:r>
              <a:rPr lang="hu-HU" dirty="0" smtClean="0"/>
              <a:t>választójának felépítése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2699791" y="3140968"/>
            <a:ext cx="1584176" cy="936104"/>
            <a:chOff x="323528" y="1772816"/>
            <a:chExt cx="1728192" cy="1008112"/>
          </a:xfrm>
        </p:grpSpPr>
        <p:sp>
          <p:nvSpPr>
            <p:cNvPr id="21" name="Téglalap 20"/>
            <p:cNvSpPr/>
            <p:nvPr/>
          </p:nvSpPr>
          <p:spPr bwMode="auto">
            <a:xfrm>
              <a:off x="323528" y="1772816"/>
              <a:ext cx="1728192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I=</a:t>
              </a:r>
              <a:b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</a:b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     U=</a:t>
              </a:r>
            </a:p>
          </p:txBody>
        </p:sp>
        <p:cxnSp>
          <p:nvCxnSpPr>
            <p:cNvPr id="22" name="Egyenes összekötő 21"/>
            <p:cNvCxnSpPr/>
            <p:nvPr/>
          </p:nvCxnSpPr>
          <p:spPr bwMode="auto">
            <a:xfrm flipV="1">
              <a:off x="323528" y="1772816"/>
              <a:ext cx="1728192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Csoportba foglalás 22"/>
          <p:cNvGrpSpPr/>
          <p:nvPr/>
        </p:nvGrpSpPr>
        <p:grpSpPr>
          <a:xfrm>
            <a:off x="2699791" y="4077072"/>
            <a:ext cx="1584176" cy="936104"/>
            <a:chOff x="323528" y="1772816"/>
            <a:chExt cx="1728192" cy="1008112"/>
          </a:xfrm>
        </p:grpSpPr>
        <p:sp>
          <p:nvSpPr>
            <p:cNvPr id="24" name="Téglalap 23"/>
            <p:cNvSpPr/>
            <p:nvPr/>
          </p:nvSpPr>
          <p:spPr bwMode="auto">
            <a:xfrm>
              <a:off x="323528" y="1772816"/>
              <a:ext cx="1728192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I~</a:t>
              </a:r>
              <a:b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</a:b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     U=</a:t>
              </a:r>
            </a:p>
          </p:txBody>
        </p:sp>
        <p:cxnSp>
          <p:nvCxnSpPr>
            <p:cNvPr id="25" name="Egyenes összekötő 24"/>
            <p:cNvCxnSpPr/>
            <p:nvPr/>
          </p:nvCxnSpPr>
          <p:spPr bwMode="auto">
            <a:xfrm flipV="1">
              <a:off x="323528" y="1772816"/>
              <a:ext cx="1728192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Csoportba foglalás 25"/>
          <p:cNvGrpSpPr/>
          <p:nvPr/>
        </p:nvGrpSpPr>
        <p:grpSpPr>
          <a:xfrm>
            <a:off x="2699791" y="5013176"/>
            <a:ext cx="1584176" cy="936104"/>
            <a:chOff x="2818656" y="2107704"/>
            <a:chExt cx="1728192" cy="1008112"/>
          </a:xfrm>
        </p:grpSpPr>
        <p:sp>
          <p:nvSpPr>
            <p:cNvPr id="27" name="Téglalap 26"/>
            <p:cNvSpPr/>
            <p:nvPr/>
          </p:nvSpPr>
          <p:spPr bwMode="auto">
            <a:xfrm>
              <a:off x="2818656" y="2107704"/>
              <a:ext cx="1728192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dirty="0" smtClean="0"/>
                <a:t>  Ω</a:t>
              </a: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/>
              </a:r>
              <a:b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</a:b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     U=</a:t>
              </a:r>
            </a:p>
          </p:txBody>
        </p:sp>
        <p:cxnSp>
          <p:nvCxnSpPr>
            <p:cNvPr id="28" name="Egyenes összekötő 27"/>
            <p:cNvCxnSpPr/>
            <p:nvPr/>
          </p:nvCxnSpPr>
          <p:spPr bwMode="auto">
            <a:xfrm flipV="1">
              <a:off x="2818656" y="2107704"/>
              <a:ext cx="1728192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églalap 29"/>
          <p:cNvSpPr/>
          <p:nvPr/>
        </p:nvSpPr>
        <p:spPr bwMode="auto">
          <a:xfrm>
            <a:off x="7092280" y="4941168"/>
            <a:ext cx="1728192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Kijelző</a:t>
            </a:r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2699791" y="2204864"/>
            <a:ext cx="1584176" cy="936104"/>
            <a:chOff x="323528" y="1772816"/>
            <a:chExt cx="1728192" cy="1008112"/>
          </a:xfrm>
        </p:grpSpPr>
        <p:sp>
          <p:nvSpPr>
            <p:cNvPr id="34" name="Téglalap 33"/>
            <p:cNvSpPr/>
            <p:nvPr/>
          </p:nvSpPr>
          <p:spPr bwMode="auto">
            <a:xfrm>
              <a:off x="323528" y="1772816"/>
              <a:ext cx="1728192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U~</a:t>
              </a:r>
              <a:b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</a:b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     U=</a:t>
              </a:r>
            </a:p>
          </p:txBody>
        </p:sp>
        <p:cxnSp>
          <p:nvCxnSpPr>
            <p:cNvPr id="35" name="Egyenes összekötő 34"/>
            <p:cNvCxnSpPr/>
            <p:nvPr/>
          </p:nvCxnSpPr>
          <p:spPr bwMode="auto">
            <a:xfrm flipV="1">
              <a:off x="323528" y="1772816"/>
              <a:ext cx="1728192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8" name="Egyenes összekötő 37"/>
          <p:cNvCxnSpPr/>
          <p:nvPr/>
        </p:nvCxnSpPr>
        <p:spPr bwMode="auto">
          <a:xfrm>
            <a:off x="0" y="3573016"/>
            <a:ext cx="68356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Ellipszis 38"/>
          <p:cNvSpPr/>
          <p:nvPr/>
        </p:nvSpPr>
        <p:spPr bwMode="auto">
          <a:xfrm>
            <a:off x="611560" y="342900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Ellipszis 45"/>
          <p:cNvSpPr/>
          <p:nvPr/>
        </p:nvSpPr>
        <p:spPr bwMode="auto">
          <a:xfrm>
            <a:off x="1835695" y="342900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Ellipszis 46"/>
          <p:cNvSpPr/>
          <p:nvPr/>
        </p:nvSpPr>
        <p:spPr bwMode="auto">
          <a:xfrm>
            <a:off x="1835695" y="393305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Ellipszis 47"/>
          <p:cNvSpPr/>
          <p:nvPr/>
        </p:nvSpPr>
        <p:spPr bwMode="auto">
          <a:xfrm>
            <a:off x="1835695" y="29249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Ellipszis 48"/>
          <p:cNvSpPr/>
          <p:nvPr/>
        </p:nvSpPr>
        <p:spPr bwMode="auto">
          <a:xfrm>
            <a:off x="1835695" y="24208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Ellipszis 49"/>
          <p:cNvSpPr/>
          <p:nvPr/>
        </p:nvSpPr>
        <p:spPr bwMode="auto">
          <a:xfrm>
            <a:off x="1835695" y="443711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1" name="Egyenes összekötő 50"/>
          <p:cNvCxnSpPr>
            <a:stCxn id="49" idx="7"/>
            <a:endCxn id="9" idx="1"/>
          </p:cNvCxnSpPr>
          <p:nvPr/>
        </p:nvCxnSpPr>
        <p:spPr bwMode="auto">
          <a:xfrm flipV="1">
            <a:off x="2081546" y="1736812"/>
            <a:ext cx="618245" cy="7262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Egyenes összekötő 53"/>
          <p:cNvCxnSpPr>
            <a:endCxn id="34" idx="1"/>
          </p:cNvCxnSpPr>
          <p:nvPr/>
        </p:nvCxnSpPr>
        <p:spPr bwMode="auto">
          <a:xfrm flipV="1">
            <a:off x="2123727" y="2672916"/>
            <a:ext cx="576064" cy="40222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Egyenes összekötő 55"/>
          <p:cNvCxnSpPr>
            <a:endCxn id="21" idx="1"/>
          </p:cNvCxnSpPr>
          <p:nvPr/>
        </p:nvCxnSpPr>
        <p:spPr bwMode="auto">
          <a:xfrm flipV="1">
            <a:off x="2123727" y="3609020"/>
            <a:ext cx="576064" cy="61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gyenes összekötő 57"/>
          <p:cNvCxnSpPr>
            <a:endCxn id="24" idx="1"/>
          </p:cNvCxnSpPr>
          <p:nvPr/>
        </p:nvCxnSpPr>
        <p:spPr bwMode="auto">
          <a:xfrm>
            <a:off x="2123727" y="4083250"/>
            <a:ext cx="576064" cy="46187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gyenes összekötő 59"/>
          <p:cNvCxnSpPr>
            <a:endCxn id="27" idx="1"/>
          </p:cNvCxnSpPr>
          <p:nvPr/>
        </p:nvCxnSpPr>
        <p:spPr bwMode="auto">
          <a:xfrm>
            <a:off x="2123727" y="4653136"/>
            <a:ext cx="576064" cy="82809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Lefelé nyíl 61"/>
          <p:cNvSpPr/>
          <p:nvPr/>
        </p:nvSpPr>
        <p:spPr bwMode="auto">
          <a:xfrm>
            <a:off x="7668344" y="4077072"/>
            <a:ext cx="504056" cy="8640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3" name="Egyenes összekötő 62"/>
          <p:cNvCxnSpPr/>
          <p:nvPr/>
        </p:nvCxnSpPr>
        <p:spPr bwMode="auto">
          <a:xfrm rot="10800000">
            <a:off x="6156176" y="3573016"/>
            <a:ext cx="683568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Ellipszis 63"/>
          <p:cNvSpPr/>
          <p:nvPr/>
        </p:nvSpPr>
        <p:spPr bwMode="auto">
          <a:xfrm rot="10800000">
            <a:off x="5940152" y="342900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Ellipszis 64"/>
          <p:cNvSpPr/>
          <p:nvPr/>
        </p:nvSpPr>
        <p:spPr bwMode="auto">
          <a:xfrm rot="10800000">
            <a:off x="4860032" y="3429000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Ellipszis 65"/>
          <p:cNvSpPr/>
          <p:nvPr/>
        </p:nvSpPr>
        <p:spPr bwMode="auto">
          <a:xfrm rot="10800000">
            <a:off x="4860032" y="2924944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Ellipszis 66"/>
          <p:cNvSpPr/>
          <p:nvPr/>
        </p:nvSpPr>
        <p:spPr bwMode="auto">
          <a:xfrm rot="10800000">
            <a:off x="4860032" y="3933056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Ellipszis 67"/>
          <p:cNvSpPr/>
          <p:nvPr/>
        </p:nvSpPr>
        <p:spPr bwMode="auto">
          <a:xfrm rot="10800000">
            <a:off x="4860032" y="443711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Ellipszis 68"/>
          <p:cNvSpPr/>
          <p:nvPr/>
        </p:nvSpPr>
        <p:spPr bwMode="auto">
          <a:xfrm rot="10800000">
            <a:off x="4860032" y="2420888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0" name="Egyenes összekötő 69"/>
          <p:cNvCxnSpPr>
            <a:stCxn id="68" idx="7"/>
          </p:cNvCxnSpPr>
          <p:nvPr/>
        </p:nvCxnSpPr>
        <p:spPr bwMode="auto">
          <a:xfrm rot="10800000" flipV="1">
            <a:off x="4283968" y="4682963"/>
            <a:ext cx="618245" cy="72625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gyenes összekötő 70"/>
          <p:cNvCxnSpPr/>
          <p:nvPr/>
        </p:nvCxnSpPr>
        <p:spPr bwMode="auto">
          <a:xfrm rot="10800000" flipV="1">
            <a:off x="4283968" y="4070894"/>
            <a:ext cx="576064" cy="40222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Egyenes összekötő 71"/>
          <p:cNvCxnSpPr>
            <a:stCxn id="65" idx="6"/>
          </p:cNvCxnSpPr>
          <p:nvPr/>
        </p:nvCxnSpPr>
        <p:spPr bwMode="auto">
          <a:xfrm flipH="1" flipV="1">
            <a:off x="4283968" y="3537012"/>
            <a:ext cx="576064" cy="3600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Egyenes összekötő 72"/>
          <p:cNvCxnSpPr/>
          <p:nvPr/>
        </p:nvCxnSpPr>
        <p:spPr bwMode="auto">
          <a:xfrm rot="10800000">
            <a:off x="4283968" y="2600908"/>
            <a:ext cx="576064" cy="46187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Egyenes összekötő 73"/>
          <p:cNvCxnSpPr>
            <a:stCxn id="69" idx="5"/>
          </p:cNvCxnSpPr>
          <p:nvPr/>
        </p:nvCxnSpPr>
        <p:spPr bwMode="auto">
          <a:xfrm flipH="1" flipV="1">
            <a:off x="4283968" y="1664804"/>
            <a:ext cx="618245" cy="79826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Csoportba foglalás 18"/>
          <p:cNvGrpSpPr/>
          <p:nvPr/>
        </p:nvGrpSpPr>
        <p:grpSpPr>
          <a:xfrm>
            <a:off x="2699791" y="1268760"/>
            <a:ext cx="1584176" cy="936104"/>
            <a:chOff x="323528" y="1772816"/>
            <a:chExt cx="1728192" cy="1008112"/>
          </a:xfrm>
        </p:grpSpPr>
        <p:sp>
          <p:nvSpPr>
            <p:cNvPr id="9" name="Téglalap 8"/>
            <p:cNvSpPr/>
            <p:nvPr/>
          </p:nvSpPr>
          <p:spPr bwMode="auto">
            <a:xfrm>
              <a:off x="323528" y="1772816"/>
              <a:ext cx="1728192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U=</a:t>
              </a:r>
              <a:b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</a:br>
              <a:r>
                <a:rPr kumimoji="0" lang="hu-H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     U=</a:t>
              </a:r>
            </a:p>
          </p:txBody>
        </p:sp>
        <p:cxnSp>
          <p:nvCxnSpPr>
            <p:cNvPr id="14" name="Egyenes összekötő 13"/>
            <p:cNvCxnSpPr/>
            <p:nvPr/>
          </p:nvCxnSpPr>
          <p:spPr bwMode="auto">
            <a:xfrm flipV="1">
              <a:off x="323528" y="1772816"/>
              <a:ext cx="1728192" cy="10081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Téglalap 35"/>
          <p:cNvSpPr/>
          <p:nvPr/>
        </p:nvSpPr>
        <p:spPr bwMode="auto">
          <a:xfrm>
            <a:off x="6804248" y="3068960"/>
            <a:ext cx="2160240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Processzor</a:t>
            </a:r>
          </a:p>
        </p:txBody>
      </p:sp>
      <p:cxnSp>
        <p:nvCxnSpPr>
          <p:cNvPr id="77" name="Egyenes összekötő 76"/>
          <p:cNvCxnSpPr/>
          <p:nvPr/>
        </p:nvCxnSpPr>
        <p:spPr bwMode="auto">
          <a:xfrm flipV="1">
            <a:off x="899592" y="2636912"/>
            <a:ext cx="936104" cy="792088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Egyenes összekötő 78"/>
          <p:cNvCxnSpPr>
            <a:endCxn id="64" idx="5"/>
          </p:cNvCxnSpPr>
          <p:nvPr/>
        </p:nvCxnSpPr>
        <p:spPr bwMode="auto">
          <a:xfrm>
            <a:off x="5148064" y="2636912"/>
            <a:ext cx="834269" cy="834269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Egyenes összekötő 81"/>
          <p:cNvCxnSpPr>
            <a:endCxn id="64" idx="6"/>
          </p:cNvCxnSpPr>
          <p:nvPr/>
        </p:nvCxnSpPr>
        <p:spPr bwMode="auto">
          <a:xfrm>
            <a:off x="5148064" y="3068960"/>
            <a:ext cx="792088" cy="504056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gyenes összekötő 83"/>
          <p:cNvCxnSpPr>
            <a:endCxn id="64" idx="6"/>
          </p:cNvCxnSpPr>
          <p:nvPr/>
        </p:nvCxnSpPr>
        <p:spPr bwMode="auto">
          <a:xfrm>
            <a:off x="5148064" y="3573016"/>
            <a:ext cx="792088" cy="0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Egyenes összekötő 86"/>
          <p:cNvCxnSpPr>
            <a:endCxn id="64" idx="7"/>
          </p:cNvCxnSpPr>
          <p:nvPr/>
        </p:nvCxnSpPr>
        <p:spPr bwMode="auto">
          <a:xfrm flipV="1">
            <a:off x="5148064" y="3674851"/>
            <a:ext cx="834269" cy="402221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Egyenes összekötő 88"/>
          <p:cNvCxnSpPr>
            <a:endCxn id="64" idx="7"/>
          </p:cNvCxnSpPr>
          <p:nvPr/>
        </p:nvCxnSpPr>
        <p:spPr bwMode="auto">
          <a:xfrm flipV="1">
            <a:off x="5148064" y="3674851"/>
            <a:ext cx="834269" cy="876451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Egyenes összekötő 90"/>
          <p:cNvCxnSpPr>
            <a:endCxn id="48" idx="2"/>
          </p:cNvCxnSpPr>
          <p:nvPr/>
        </p:nvCxnSpPr>
        <p:spPr bwMode="auto">
          <a:xfrm flipV="1">
            <a:off x="899592" y="3068960"/>
            <a:ext cx="936103" cy="504056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Egyenes összekötő 92"/>
          <p:cNvCxnSpPr>
            <a:stCxn id="39" idx="6"/>
            <a:endCxn id="46" idx="2"/>
          </p:cNvCxnSpPr>
          <p:nvPr/>
        </p:nvCxnSpPr>
        <p:spPr bwMode="auto">
          <a:xfrm>
            <a:off x="899592" y="3573016"/>
            <a:ext cx="936103" cy="0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Egyenes összekötő 95"/>
          <p:cNvCxnSpPr>
            <a:stCxn id="39" idx="5"/>
            <a:endCxn id="47" idx="2"/>
          </p:cNvCxnSpPr>
          <p:nvPr/>
        </p:nvCxnSpPr>
        <p:spPr bwMode="auto">
          <a:xfrm>
            <a:off x="857411" y="3674851"/>
            <a:ext cx="978284" cy="402221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Egyenes összekötő 98"/>
          <p:cNvCxnSpPr>
            <a:stCxn id="39" idx="5"/>
            <a:endCxn id="50" idx="1"/>
          </p:cNvCxnSpPr>
          <p:nvPr/>
        </p:nvCxnSpPr>
        <p:spPr bwMode="auto">
          <a:xfrm>
            <a:off x="857411" y="3674851"/>
            <a:ext cx="1020465" cy="804442"/>
          </a:xfrm>
          <a:prstGeom prst="line">
            <a:avLst/>
          </a:prstGeom>
          <a:solidFill>
            <a:schemeClr val="accent1"/>
          </a:solidFill>
          <a:ln w="1270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Szövegdoboz 58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858000" cy="533400"/>
          </a:xfrm>
        </p:spPr>
        <p:txBody>
          <a:bodyPr/>
          <a:lstStyle/>
          <a:p>
            <a:r>
              <a:rPr lang="hu-HU" dirty="0" smtClean="0"/>
              <a:t>Multiméterek kijelzés szerinti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1196975"/>
            <a:ext cx="6804248" cy="48244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sz="4400" dirty="0" smtClean="0">
                <a:latin typeface="Arial" pitchFamily="34" charset="0"/>
                <a:cs typeface="Arial" pitchFamily="34" charset="0"/>
              </a:rPr>
              <a:t>Analóg</a:t>
            </a:r>
            <a:br>
              <a:rPr lang="hu-HU" sz="44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műszer a mérési eredményt a mutató skála előtti elmozdulása jelzi.</a:t>
            </a:r>
            <a:br>
              <a:rPr lang="hu-HU" sz="2000" dirty="0" smtClean="0">
                <a:latin typeface="Arial" pitchFamily="34" charset="0"/>
                <a:cs typeface="Arial" pitchFamily="34" charset="0"/>
              </a:rPr>
            </a:b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Hátránya: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leolvasás pontossága a mérést végző személytől függ.</a:t>
            </a:r>
          </a:p>
          <a:p>
            <a:pPr>
              <a:spcBef>
                <a:spcPts val="0"/>
              </a:spcBef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Előnye: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Könnyű a maximum, és minimum leolvasása</a:t>
            </a:r>
            <a:endParaRPr lang="hu-H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4400" dirty="0" smtClean="0">
                <a:latin typeface="Arial" pitchFamily="34" charset="0"/>
                <a:cs typeface="Arial" pitchFamily="34" charset="0"/>
              </a:rPr>
              <a:t>Digitális</a:t>
            </a:r>
            <a:br>
              <a:rPr lang="hu-HU" sz="4400" dirty="0" smtClean="0">
                <a:latin typeface="Arial" pitchFamily="34" charset="0"/>
                <a:cs typeface="Arial" pitchFamily="34" charset="0"/>
              </a:rPr>
            </a:br>
            <a:r>
              <a:rPr lang="hu-HU" sz="2000" dirty="0" smtClean="0">
                <a:latin typeface="Arial" pitchFamily="34" charset="0"/>
                <a:cs typeface="Arial" pitchFamily="34" charset="0"/>
              </a:rPr>
              <a:t>A mérési eredményt számjegyek 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digitek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 jelzik. </a:t>
            </a:r>
          </a:p>
          <a:p>
            <a:pPr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Hátránya: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maximum és minimum leolvasása nehézkes</a:t>
            </a:r>
          </a:p>
          <a:p>
            <a:pPr>
              <a:buNone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u-HU" sz="2000" u="sng" dirty="0" smtClean="0">
                <a:latin typeface="Arial" pitchFamily="34" charset="0"/>
                <a:cs typeface="Arial" pitchFamily="34" charset="0"/>
              </a:rPr>
              <a:t>Előnye: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leovasás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pontossága független a mérést végző személytől független(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ebb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).</a:t>
            </a:r>
            <a:endParaRPr lang="hu-HU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26ADC-5A7F-47E1-9EF9-1FA17AB54B00}" type="datetime1">
              <a:rPr lang="hu-HU" smtClean="0"/>
              <a:pPr>
                <a:defRPr/>
              </a:pPr>
              <a:t>2011.11.11.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Szakmódszertan gyakorlat - vizsgatanítás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96752"/>
            <a:ext cx="1368152" cy="23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573016"/>
            <a:ext cx="1588552" cy="25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717032"/>
            <a:ext cx="4979318" cy="245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0" y="6519446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Új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ism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hu-HU" sz="1600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Feld</a:t>
            </a:r>
            <a:r>
              <a:rPr lang="hu-HU" sz="16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hu-HU" sz="16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15858</TotalTime>
  <Words>400</Words>
  <Application>Microsoft Office PowerPoint</Application>
  <PresentationFormat>Diavetítés a képernyőre (4:3 oldalarány)</PresentationFormat>
  <Paragraphs>168</Paragraphs>
  <Slides>17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Alapértelmezett terv</vt:lpstr>
      <vt:lpstr>DIGITÁLIS MŰSZEREK ÉS Multiméterek</vt:lpstr>
      <vt:lpstr>Méréstechnikai alapok</vt:lpstr>
      <vt:lpstr>Mérési hibák</vt:lpstr>
      <vt:lpstr>Műszerek felosztása  működési elvük szerint</vt:lpstr>
      <vt:lpstr>Műszerek felosztása felhasználási módjuk szerint</vt:lpstr>
      <vt:lpstr>Multiméter szó jelentése</vt:lpstr>
      <vt:lpstr>Multiméterek  méréshatár váltása</vt:lpstr>
      <vt:lpstr>Multiméter funkció választójának felépítése</vt:lpstr>
      <vt:lpstr>Multiméterek kijelzés szerinti felosztása</vt:lpstr>
      <vt:lpstr>Multiméterek által  mérhető mennyiségek</vt:lpstr>
      <vt:lpstr>Digitális műszerek részei</vt:lpstr>
      <vt:lpstr>Digitális műszerek alapfogalmak</vt:lpstr>
      <vt:lpstr>Digitális multiméter részei</vt:lpstr>
      <vt:lpstr>Méréshatár váltás</vt:lpstr>
      <vt:lpstr>Multiméter részei</vt:lpstr>
      <vt:lpstr>Multiméterek evolúciója</vt:lpstr>
      <vt:lpstr>17.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Sándorfalvi György</cp:lastModifiedBy>
  <cp:revision>490</cp:revision>
  <dcterms:created xsi:type="dcterms:W3CDTF">2004-01-18T20:51:38Z</dcterms:created>
  <dcterms:modified xsi:type="dcterms:W3CDTF">2011-11-11T13:55:06Z</dcterms:modified>
</cp:coreProperties>
</file>