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1" r:id="rId2"/>
    <p:sldId id="590" r:id="rId3"/>
    <p:sldId id="604" r:id="rId4"/>
    <p:sldId id="598" r:id="rId5"/>
    <p:sldId id="600" r:id="rId6"/>
    <p:sldId id="601" r:id="rId7"/>
    <p:sldId id="602" r:id="rId8"/>
    <p:sldId id="599" r:id="rId9"/>
    <p:sldId id="603" r:id="rId10"/>
    <p:sldId id="607" r:id="rId11"/>
    <p:sldId id="605" r:id="rId12"/>
    <p:sldId id="606" r:id="rId13"/>
    <p:sldId id="608" r:id="rId14"/>
    <p:sldId id="609" r:id="rId15"/>
    <p:sldId id="610" r:id="rId16"/>
    <p:sldId id="611" r:id="rId17"/>
    <p:sldId id="613" r:id="rId18"/>
    <p:sldId id="612" r:id="rId19"/>
    <p:sldId id="614" r:id="rId20"/>
    <p:sldId id="616" r:id="rId21"/>
    <p:sldId id="619" r:id="rId22"/>
    <p:sldId id="617" r:id="rId23"/>
    <p:sldId id="618" r:id="rId24"/>
    <p:sldId id="620" r:id="rId25"/>
    <p:sldId id="621" r:id="rId26"/>
    <p:sldId id="615" r:id="rId27"/>
    <p:sldId id="554" r:id="rId28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CC00"/>
    <a:srgbClr val="CCFFCC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24" autoAdjust="0"/>
  </p:normalViewPr>
  <p:slideViewPr>
    <p:cSldViewPr>
      <p:cViewPr>
        <p:scale>
          <a:sx n="80" d="100"/>
          <a:sy n="80" d="100"/>
        </p:scale>
        <p:origin x="-5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A3C05-0BE2-4F6A-903E-8BD866885153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B710-706C-4992-8795-C813526B8729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9EB4-8FEB-460A-9AD0-F2E5F090A4BC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DE48-66E1-406C-BC66-1B41E5B1FE91}" type="datetime1">
              <a:rPr lang="hu-HU" smtClean="0"/>
              <a:t>2011.12.01.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5DE3-2B15-4A45-A0B1-8488103136EE}" type="datetime1">
              <a:rPr lang="hu-HU" smtClean="0"/>
              <a:t>2011.12.01.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1538D-FD78-4F0E-9166-3A5B7E398646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C157-2F17-4C63-AF58-64006E81E332}" type="datetime1">
              <a:rPr lang="hu-HU" smtClean="0"/>
              <a:t>2011.12.01.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C4A2-A587-4F99-8798-D1322D18F60C}" type="datetime1">
              <a:rPr lang="hu-HU" smtClean="0"/>
              <a:t>2011.12.01.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8378-0DB0-41B3-8E9A-CE33E4C7117D}" type="datetime1">
              <a:rPr lang="hu-HU" smtClean="0"/>
              <a:t>2011.12.01.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BE20-389B-4F2C-91A2-C440811C1645}" type="datetime1">
              <a:rPr lang="hu-HU" smtClean="0"/>
              <a:t>2011.12.01.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2BB8-CE3E-4A6B-8EFF-26FA46D338D3}" type="datetime1">
              <a:rPr lang="hu-HU" smtClean="0"/>
              <a:t>2011.12.01.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6D51-7743-410E-9813-0C8EFC275008}" type="datetime1">
              <a:rPr lang="hu-HU" smtClean="0"/>
              <a:t>2011.12.01.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ACC82DAE-F5F6-4A62-B12F-6B6937A2FA85}" type="datetime1">
              <a:rPr lang="hu-HU" smtClean="0"/>
              <a:t>2011.12.01.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I. - 12.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beavatkozók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Szelepmozgató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BF46-3514-4205-BCCE-63A7EBEE2837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48464" cy="504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Pillangószelep mozgató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2A39F-2585-4016-B836-F656B343741B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128792" cy="49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Pillangó szelep mozgató felépítése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CE745-CE8C-4749-BB44-745C8BCCC3D2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343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268760"/>
            <a:ext cx="2952328" cy="44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Zsalumozgató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67A15-A4F9-4648-9F74-7576D30EB48A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953" y="2348880"/>
            <a:ext cx="3496047" cy="223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06416"/>
            <a:ext cx="5580112" cy="50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Dimmerelők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Fényforrások szerint lehet:</a:t>
            </a:r>
          </a:p>
          <a:p>
            <a:pPr lvl="1"/>
            <a:r>
              <a:rPr lang="hu-HU" dirty="0" smtClean="0"/>
              <a:t>Hagyományos izzó (egyre ritkább)</a:t>
            </a:r>
          </a:p>
          <a:p>
            <a:pPr lvl="1"/>
            <a:r>
              <a:rPr lang="hu-HU" dirty="0" smtClean="0"/>
              <a:t>Elektronikus fénycső előtét (</a:t>
            </a:r>
            <a:r>
              <a:rPr lang="hu-HU" dirty="0" err="1" smtClean="0"/>
              <a:t>ballast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LED előtét (driver)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B9CF6-A3F2-441C-BCA8-2E1A523C9063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  <p:pic>
        <p:nvPicPr>
          <p:cNvPr id="6146" name="Picture 2" descr="http://www.nedis.com/images/products/EL-ECODIM-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304255" cy="2304256"/>
          </a:xfrm>
          <a:prstGeom prst="rect">
            <a:avLst/>
          </a:prstGeom>
          <a:noFill/>
        </p:spPr>
      </p:pic>
      <p:pic>
        <p:nvPicPr>
          <p:cNvPr id="6148" name="Picture 4" descr="http://best-b2b.com/userimg/867/869-1/electronic-dimmable-ballasts-for-cfl-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2736304" cy="2736305"/>
          </a:xfrm>
          <a:prstGeom prst="rect">
            <a:avLst/>
          </a:prstGeom>
          <a:noFill/>
        </p:spPr>
      </p:pic>
      <p:pic>
        <p:nvPicPr>
          <p:cNvPr id="6150" name="Picture 6" descr="http://www.antronic.net/upfile/product/2011571635271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12976"/>
            <a:ext cx="3583427" cy="2687570"/>
          </a:xfrm>
          <a:prstGeom prst="rect">
            <a:avLst/>
          </a:prstGeom>
          <a:noFill/>
        </p:spPr>
      </p:pic>
      <p:pic>
        <p:nvPicPr>
          <p:cNvPr id="6152" name="Picture 8" descr="http://www.conrad.de/medias/global/ce/5000_5999/5700/5720/5726/572629_BB_00_FB.EPS_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501008"/>
            <a:ext cx="2441848" cy="24418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Dimmerelők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4B33D-DB29-4E1F-91BB-9BE780C5CE92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  <p:pic>
        <p:nvPicPr>
          <p:cNvPr id="48130" name="Picture 2" descr="http://www.sprags.com/images/chopped_ac_wave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356992"/>
            <a:ext cx="4286250" cy="2714626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107504" y="1340768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0" dirty="0" err="1" smtClean="0"/>
              <a:t>Dimmerelők</a:t>
            </a:r>
            <a:r>
              <a:rPr lang="hu-HU" sz="2800" b="0" dirty="0" smtClean="0"/>
              <a:t> alkalmazásának előnyei:</a:t>
            </a:r>
          </a:p>
          <a:p>
            <a:r>
              <a:rPr lang="hu-HU" sz="2800" b="0" dirty="0" smtClean="0"/>
              <a:t>	- Nagyobb komfort érzet</a:t>
            </a:r>
          </a:p>
          <a:p>
            <a:r>
              <a:rPr lang="hu-HU" sz="2800" b="0" dirty="0" smtClean="0"/>
              <a:t>	- Megfelelő használat esetén hosszabb fényforrás 	  	   élettartam (!)</a:t>
            </a:r>
          </a:p>
          <a:p>
            <a:r>
              <a:rPr lang="hu-HU" sz="2800" b="0" dirty="0" smtClean="0"/>
              <a:t>	- Energia megtakarítás</a:t>
            </a:r>
            <a:endParaRPr lang="hu-HU" sz="2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Lágyindítók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Motor indítási módok:</a:t>
            </a:r>
          </a:p>
          <a:p>
            <a:pPr lvl="1"/>
            <a:r>
              <a:rPr lang="hu-HU" dirty="0" smtClean="0"/>
              <a:t>Direkt indítás</a:t>
            </a:r>
          </a:p>
          <a:p>
            <a:pPr lvl="1"/>
            <a:r>
              <a:rPr lang="hu-HU" dirty="0" err="1" smtClean="0"/>
              <a:t>Csillag-Delta</a:t>
            </a:r>
            <a:r>
              <a:rPr lang="hu-HU" dirty="0" smtClean="0"/>
              <a:t> indítás</a:t>
            </a:r>
          </a:p>
          <a:p>
            <a:pPr lvl="1"/>
            <a:r>
              <a:rPr lang="hu-HU" dirty="0" smtClean="0"/>
              <a:t>Lágyindítás</a:t>
            </a:r>
          </a:p>
          <a:p>
            <a:pPr lvl="2"/>
            <a:r>
              <a:rPr lang="hu-HU" dirty="0" smtClean="0"/>
              <a:t>Indító ellenállással</a:t>
            </a:r>
          </a:p>
          <a:p>
            <a:pPr lvl="2"/>
            <a:r>
              <a:rPr lang="hu-HU" dirty="0" smtClean="0"/>
              <a:t>Lágyindító berendezéssel</a:t>
            </a:r>
          </a:p>
          <a:p>
            <a:pPr lvl="2"/>
            <a:r>
              <a:rPr lang="hu-HU" dirty="0" smtClean="0"/>
              <a:t>Frekvenciaváltóval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F23F5-1C74-44BF-9415-AA564FEE617B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000082"/>
            <a:ext cx="5687888" cy="212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energy-in-motion.com/EIMimages/S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650" y="1196752"/>
            <a:ext cx="3562350" cy="3324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Lágyindító sematikus ábrája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Indítási szekvencia:</a:t>
            </a:r>
          </a:p>
          <a:p>
            <a:pPr lvl="1"/>
            <a:r>
              <a:rPr lang="hu-HU" dirty="0" smtClean="0"/>
              <a:t>Önteszt</a:t>
            </a:r>
          </a:p>
          <a:p>
            <a:pPr lvl="1"/>
            <a:r>
              <a:rPr lang="hu-HU" dirty="0" err="1" smtClean="0"/>
              <a:t>Inline</a:t>
            </a:r>
            <a:r>
              <a:rPr lang="hu-HU" dirty="0" smtClean="0"/>
              <a:t> megszakító be</a:t>
            </a:r>
          </a:p>
          <a:p>
            <a:pPr lvl="1"/>
            <a:r>
              <a:rPr lang="hu-HU" dirty="0" smtClean="0"/>
              <a:t>Tirisztoros vezérlés</a:t>
            </a:r>
          </a:p>
          <a:p>
            <a:pPr lvl="1"/>
            <a:r>
              <a:rPr lang="hu-HU" dirty="0" err="1" smtClean="0"/>
              <a:t>Bypass</a:t>
            </a:r>
            <a:r>
              <a:rPr lang="hu-HU" dirty="0" smtClean="0"/>
              <a:t> megszakító be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15CB4-F1EE-459B-9F5F-90D394657EDE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1556792"/>
            <a:ext cx="3888432" cy="425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zis 7"/>
          <p:cNvSpPr/>
          <p:nvPr/>
        </p:nvSpPr>
        <p:spPr bwMode="auto">
          <a:xfrm>
            <a:off x="5796136" y="3789040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6804248" y="4365104"/>
            <a:ext cx="1008112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3600400" cy="497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Lágyindító indítási fázisa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818BB-C0A5-47B2-A1F7-63B484B2E378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  <p:pic>
        <p:nvPicPr>
          <p:cNvPr id="50177" name="Kép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483" y="1628800"/>
            <a:ext cx="4916517" cy="41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44999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Frekvenciaváltók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81C79-C3C5-4189-8988-035FCAB20872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48464" cy="500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350"/>
            <a:ext cx="6858000" cy="533400"/>
          </a:xfrm>
        </p:spPr>
        <p:txBody>
          <a:bodyPr/>
          <a:lstStyle/>
          <a:p>
            <a:r>
              <a:rPr lang="hu-HU" dirty="0" smtClean="0"/>
              <a:t>Érzékelők helye az irányítástechnikában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576E2-B526-4D12-BC69-5C931EDCC21A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pic>
        <p:nvPicPr>
          <p:cNvPr id="25602" name="Picture 2" descr="Fájl:A szabályozási kör hatásváz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00808"/>
            <a:ext cx="9105525" cy="3528392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 bwMode="auto">
          <a:xfrm>
            <a:off x="2843808" y="4653136"/>
            <a:ext cx="4032448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5220072" y="2708920"/>
            <a:ext cx="1368152" cy="10081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60350"/>
            <a:ext cx="6858000" cy="533400"/>
          </a:xfrm>
        </p:spPr>
        <p:txBody>
          <a:bodyPr/>
          <a:lstStyle/>
          <a:p>
            <a:r>
              <a:rPr lang="hu-HU" dirty="0" smtClean="0"/>
              <a:t>Frekvenciaváltók használatának 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Energia megtakarítás:</a:t>
            </a:r>
          </a:p>
          <a:p>
            <a:pPr lvl="1" algn="just"/>
            <a:r>
              <a:rPr lang="hu-HU" dirty="0" smtClean="0"/>
              <a:t>Általában a rendszerekbe beépített motorokat a legrosszabb helyzetekhez tervezik, de a valóságban az esetek elenyésző részében van szükség a gép maximális teljesítményére</a:t>
            </a:r>
          </a:p>
          <a:p>
            <a:pPr lvl="1" algn="just"/>
            <a:r>
              <a:rPr lang="hu-HU" dirty="0" smtClean="0"/>
              <a:t>A frekvenciaváltók használatával a gépen</a:t>
            </a:r>
          </a:p>
          <a:p>
            <a:pPr lvl="2" algn="just"/>
            <a:r>
              <a:rPr lang="hu-HU" dirty="0" smtClean="0"/>
              <a:t>Energia spórolható</a:t>
            </a:r>
          </a:p>
          <a:p>
            <a:pPr lvl="2" algn="just"/>
            <a:r>
              <a:rPr lang="hu-HU" dirty="0" smtClean="0"/>
              <a:t>Hosszabb élettartam várható</a:t>
            </a:r>
          </a:p>
          <a:p>
            <a:pPr algn="just"/>
            <a:r>
              <a:rPr lang="hu-HU" dirty="0" smtClean="0"/>
              <a:t>Szabályzási feladatok végezhetők el:</a:t>
            </a:r>
          </a:p>
          <a:p>
            <a:pPr lvl="1" algn="just"/>
            <a:r>
              <a:rPr lang="hu-HU" dirty="0" smtClean="0"/>
              <a:t>Sokszor a géphez csatolt technológiának szabályozhatónak kell lennie. (pl. egy szállítószalag esetében) Ehhez nyújt segítséget a frekvenciaváltó…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FF73A-46F5-4FEF-B3B8-4E60C51E97E4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Frekvenciaváltó működése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E6B69-0D71-41D0-A13F-70AD02DFC229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685213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Frekvenciaváltók szolgáltatásai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Irányváltás</a:t>
            </a:r>
          </a:p>
          <a:p>
            <a:r>
              <a:rPr lang="hu-HU" dirty="0" smtClean="0"/>
              <a:t>Változtatható sebesség</a:t>
            </a:r>
          </a:p>
          <a:p>
            <a:r>
              <a:rPr lang="hu-HU" dirty="0" smtClean="0"/>
              <a:t>Terhelés-független sebesség tartás</a:t>
            </a:r>
          </a:p>
          <a:p>
            <a:r>
              <a:rPr lang="hu-HU" dirty="0" smtClean="0"/>
              <a:t>Határérték beállítási lehetőségek</a:t>
            </a:r>
          </a:p>
          <a:p>
            <a:r>
              <a:rPr lang="hu-HU" dirty="0" smtClean="0"/>
              <a:t>Rámpázás</a:t>
            </a:r>
          </a:p>
          <a:p>
            <a:r>
              <a:rPr lang="hu-HU" dirty="0" smtClean="0"/>
              <a:t>Fékezés</a:t>
            </a:r>
          </a:p>
          <a:p>
            <a:r>
              <a:rPr lang="hu-HU" dirty="0" smtClean="0"/>
              <a:t>Energia megtakarítás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A96AB-839E-4828-BAD5-D5C1022F4346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667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6480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132856"/>
            <a:ext cx="28384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276872"/>
            <a:ext cx="34506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1722" y="2132856"/>
            <a:ext cx="36797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484784"/>
            <a:ext cx="2905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429000"/>
            <a:ext cx="301325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9" y="1916831"/>
            <a:ext cx="3779912" cy="244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07822" y="1916832"/>
            <a:ext cx="383617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Frekvenciaváltók szolgáltatásai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5"/>
            <a:ext cx="8784976" cy="4896644"/>
          </a:xfrm>
        </p:spPr>
        <p:txBody>
          <a:bodyPr/>
          <a:lstStyle/>
          <a:p>
            <a:r>
              <a:rPr lang="hu-HU" sz="1800" dirty="0" smtClean="0"/>
              <a:t>Lokális vezérlés</a:t>
            </a:r>
          </a:p>
          <a:p>
            <a:pPr lvl="1"/>
            <a:r>
              <a:rPr lang="hu-HU" sz="1800" dirty="0" smtClean="0"/>
              <a:t>START</a:t>
            </a:r>
          </a:p>
          <a:p>
            <a:pPr lvl="1"/>
            <a:r>
              <a:rPr lang="hu-HU" sz="1800" dirty="0" smtClean="0"/>
              <a:t>STOP-RESET</a:t>
            </a:r>
          </a:p>
          <a:p>
            <a:pPr lvl="1"/>
            <a:r>
              <a:rPr lang="hu-HU" sz="1800" dirty="0" smtClean="0"/>
              <a:t>FWD/REV</a:t>
            </a:r>
          </a:p>
          <a:p>
            <a:pPr lvl="1"/>
            <a:r>
              <a:rPr lang="hu-HU" sz="1800" dirty="0" smtClean="0"/>
              <a:t>JOG (pl.:10Hz)</a:t>
            </a:r>
          </a:p>
          <a:p>
            <a:r>
              <a:rPr lang="hu-HU" sz="1800" dirty="0" smtClean="0"/>
              <a:t>Távoli vezérlés</a:t>
            </a:r>
          </a:p>
          <a:p>
            <a:pPr lvl="1"/>
            <a:r>
              <a:rPr lang="hu-HU" sz="1800" dirty="0" smtClean="0"/>
              <a:t>DI: </a:t>
            </a:r>
            <a:r>
              <a:rPr lang="hu-HU" sz="1600" dirty="0" smtClean="0"/>
              <a:t>Engedélyezés/Tiltás, Forgásirányváltás</a:t>
            </a:r>
          </a:p>
          <a:p>
            <a:pPr lvl="1"/>
            <a:r>
              <a:rPr lang="hu-HU" sz="1800" dirty="0" smtClean="0"/>
              <a:t>AI: </a:t>
            </a:r>
            <a:r>
              <a:rPr lang="hu-HU" sz="1600" dirty="0" smtClean="0"/>
              <a:t>Alapjel</a:t>
            </a:r>
          </a:p>
          <a:p>
            <a:pPr lvl="1"/>
            <a:r>
              <a:rPr lang="hu-HU" sz="1800" dirty="0" smtClean="0"/>
              <a:t>AO: </a:t>
            </a:r>
            <a:r>
              <a:rPr lang="hu-HU" sz="1600" dirty="0" smtClean="0"/>
              <a:t>Távoli alapjel adás</a:t>
            </a:r>
          </a:p>
          <a:p>
            <a:pPr lvl="1"/>
            <a:r>
              <a:rPr lang="hu-HU" sz="1800" dirty="0" smtClean="0"/>
              <a:t>DO: </a:t>
            </a:r>
          </a:p>
          <a:p>
            <a:pPr lvl="2"/>
            <a:r>
              <a:rPr lang="hu-HU" sz="1600" dirty="0" smtClean="0"/>
              <a:t>Alarm jelzés</a:t>
            </a:r>
          </a:p>
          <a:p>
            <a:pPr lvl="2"/>
            <a:r>
              <a:rPr lang="hu-HU" sz="1600" dirty="0" smtClean="0"/>
              <a:t>Határérték jelzés (Pl.: X fordulat felett)</a:t>
            </a:r>
          </a:p>
          <a:p>
            <a:pPr lvl="2"/>
            <a:r>
              <a:rPr lang="hu-HU" sz="1600" dirty="0" smtClean="0"/>
              <a:t>Mechanikus fék kikapcsolás</a:t>
            </a:r>
          </a:p>
          <a:p>
            <a:pPr lvl="2"/>
            <a:r>
              <a:rPr lang="hu-HU" sz="1600" dirty="0" smtClean="0"/>
              <a:t>Stb.</a:t>
            </a:r>
          </a:p>
          <a:p>
            <a:pPr lvl="1"/>
            <a:r>
              <a:rPr lang="hu-HU" sz="1800" dirty="0" smtClean="0"/>
              <a:t>Busz kommunikáció</a:t>
            </a:r>
          </a:p>
          <a:p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618AA-37F1-49CA-BD5C-675F270BFC30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23</a:t>
            </a:fld>
            <a:endParaRPr lang="hu-HU" b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743475" cy="16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46834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402150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Frekvenciaváltók szolgáltatásai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Multi-motor üzemmód</a:t>
            </a:r>
          </a:p>
          <a:p>
            <a:pPr>
              <a:buNone/>
            </a:pPr>
            <a:r>
              <a:rPr lang="hu-HU" dirty="0" smtClean="0"/>
              <a:t>	Pl.: 3 motor egyenként 5A névleges áramfelvétellel</a:t>
            </a:r>
          </a:p>
          <a:p>
            <a:pPr>
              <a:buNone/>
            </a:pPr>
            <a:r>
              <a:rPr lang="hu-HU" dirty="0" smtClean="0"/>
              <a:t>			=&gt; Frekvenciaváltó min.:15A</a:t>
            </a:r>
          </a:p>
          <a:p>
            <a:r>
              <a:rPr lang="hu-HU" dirty="0" smtClean="0"/>
              <a:t>Master/Slave üzemmód (Vezető/Követő üzemmód)</a:t>
            </a:r>
          </a:p>
          <a:p>
            <a:r>
              <a:rPr lang="hu-HU" dirty="0" smtClean="0"/>
              <a:t>Zárt hurkú PID szabályzás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235E0-C8B0-4D69-9D33-7ACEA719D196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24</a:t>
            </a:fld>
            <a:endParaRPr lang="hu-HU" b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629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Csoportba foglalás 9"/>
          <p:cNvGrpSpPr/>
          <p:nvPr/>
        </p:nvGrpSpPr>
        <p:grpSpPr>
          <a:xfrm>
            <a:off x="0" y="2852936"/>
            <a:ext cx="8910959" cy="2914650"/>
            <a:chOff x="0" y="3212976"/>
            <a:chExt cx="8910959" cy="2914650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212976"/>
              <a:ext cx="40767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944" y="3645024"/>
              <a:ext cx="4843015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284984"/>
            <a:ext cx="4968552" cy="283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Frekvenciaváltók alapbeállításai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1124745"/>
            <a:ext cx="7772400" cy="4896644"/>
          </a:xfrm>
        </p:spPr>
        <p:txBody>
          <a:bodyPr/>
          <a:lstStyle/>
          <a:p>
            <a:r>
              <a:rPr lang="hu-HU" sz="1700" dirty="0" smtClean="0"/>
              <a:t>Motor teljesítmény</a:t>
            </a:r>
          </a:p>
          <a:p>
            <a:r>
              <a:rPr lang="hu-HU" sz="1700" dirty="0" smtClean="0"/>
              <a:t>Motor feszültség</a:t>
            </a:r>
          </a:p>
          <a:p>
            <a:r>
              <a:rPr lang="hu-HU" sz="1700" dirty="0" smtClean="0"/>
              <a:t>Motor frekvencia</a:t>
            </a:r>
          </a:p>
          <a:p>
            <a:r>
              <a:rPr lang="hu-HU" sz="1700" dirty="0" smtClean="0"/>
              <a:t>Motor áram</a:t>
            </a:r>
          </a:p>
          <a:p>
            <a:r>
              <a:rPr lang="hu-HU" sz="1700" dirty="0" smtClean="0"/>
              <a:t>Motor névleges fordulatszáma (</a:t>
            </a:r>
            <a:r>
              <a:rPr lang="hu-HU" sz="1700" dirty="0" err="1" smtClean="0"/>
              <a:t>max</a:t>
            </a:r>
            <a:r>
              <a:rPr lang="hu-HU" sz="1700" dirty="0" smtClean="0"/>
              <a:t>. </a:t>
            </a:r>
            <a:r>
              <a:rPr lang="hu-HU" sz="1700" smtClean="0"/>
              <a:t>60 000)</a:t>
            </a:r>
            <a:endParaRPr lang="hu-HU" sz="1700" dirty="0" smtClean="0"/>
          </a:p>
          <a:p>
            <a:r>
              <a:rPr lang="hu-HU" sz="1700" dirty="0" smtClean="0"/>
              <a:t>Motorfeszültség (kis motoroknál)</a:t>
            </a:r>
          </a:p>
          <a:p>
            <a:r>
              <a:rPr lang="hu-HU" sz="1700" dirty="0" smtClean="0"/>
              <a:t>Rezonanciacsillapítás</a:t>
            </a:r>
          </a:p>
          <a:p>
            <a:r>
              <a:rPr lang="hu-HU" sz="1700" dirty="0" smtClean="0"/>
              <a:t>Motor előfűtésének árama</a:t>
            </a:r>
          </a:p>
          <a:p>
            <a:r>
              <a:rPr lang="hu-HU" sz="1700" dirty="0" smtClean="0"/>
              <a:t>Egyenáramú fékezés árama</a:t>
            </a:r>
          </a:p>
          <a:p>
            <a:r>
              <a:rPr lang="hu-HU" sz="1700" dirty="0" smtClean="0"/>
              <a:t>Motor </a:t>
            </a:r>
            <a:r>
              <a:rPr lang="hu-HU" sz="1700" dirty="0" err="1" smtClean="0"/>
              <a:t>hővédelme</a:t>
            </a:r>
            <a:endParaRPr lang="hu-HU" sz="1700" dirty="0" smtClean="0"/>
          </a:p>
          <a:p>
            <a:r>
              <a:rPr lang="hu-HU" sz="1700" dirty="0" smtClean="0"/>
              <a:t>Motor teljesítménytényezője</a:t>
            </a:r>
          </a:p>
          <a:p>
            <a:r>
              <a:rPr lang="hu-HU" sz="1700" dirty="0" smtClean="0"/>
              <a:t>Gyorsítási/fékezési idő</a:t>
            </a:r>
          </a:p>
          <a:p>
            <a:r>
              <a:rPr lang="hu-HU" sz="1700" dirty="0" smtClean="0"/>
              <a:t>Kerülendő frekvencia értéke</a:t>
            </a:r>
          </a:p>
          <a:p>
            <a:r>
              <a:rPr lang="hu-HU" sz="1700" dirty="0" smtClean="0"/>
              <a:t>Áramkorlát</a:t>
            </a:r>
          </a:p>
          <a:p>
            <a:pPr>
              <a:buNone/>
            </a:pPr>
            <a:endParaRPr lang="hu-HU" sz="1700" dirty="0" smtClean="0"/>
          </a:p>
          <a:p>
            <a:r>
              <a:rPr lang="hu-HU" sz="1700" dirty="0" smtClean="0"/>
              <a:t>Automatikus motorillesztés (AMA – </a:t>
            </a:r>
            <a:r>
              <a:rPr lang="hu-HU" sz="1700" dirty="0" err="1" smtClean="0"/>
              <a:t>Auto</a:t>
            </a:r>
            <a:r>
              <a:rPr lang="hu-HU" sz="1700" dirty="0" smtClean="0"/>
              <a:t> Motor </a:t>
            </a:r>
            <a:r>
              <a:rPr lang="hu-HU" sz="1700" dirty="0" err="1" smtClean="0"/>
              <a:t>Adapt</a:t>
            </a:r>
            <a:r>
              <a:rPr lang="hu-HU" sz="1700" dirty="0" smtClean="0"/>
              <a:t>)</a:t>
            </a:r>
          </a:p>
          <a:p>
            <a:endParaRPr lang="hu-HU" sz="1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78E9F-152A-4366-948F-0290FB41C7C5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 feledjék…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ebben a félévben tárgyalt témák mindegyikében nagyon sokat lehet még tanulni</a:t>
            </a:r>
          </a:p>
          <a:p>
            <a:r>
              <a:rPr lang="hu-HU" dirty="0" smtClean="0"/>
              <a:t>Minden eddigi eszköz dokumentációja zömében angol nyelvű volt =&gt; az idegen nyelv fontossága</a:t>
            </a:r>
          </a:p>
          <a:p>
            <a:r>
              <a:rPr lang="hu-HU" dirty="0" smtClean="0"/>
              <a:t>Felhívom figyelmüket a forrásanyag könyvtárra</a:t>
            </a:r>
          </a:p>
          <a:p>
            <a:pPr>
              <a:buNone/>
            </a:pPr>
            <a:r>
              <a:rPr lang="hu-HU" smtClean="0"/>
              <a:t>	=&gt; Későbbi </a:t>
            </a:r>
            <a:r>
              <a:rPr lang="hu-HU" dirty="0" smtClean="0"/>
              <a:t>munkájuk során nagyon fontos, hogy tudjanak információkutatást is végezni.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Olvassák át az eddig előadás anyagokat. Ha kérdésük van, tegyék fel!</a:t>
            </a:r>
          </a:p>
          <a:p>
            <a:r>
              <a:rPr lang="hu-HU" dirty="0" smtClean="0"/>
              <a:t>Ne becsüljék le az anyag mennyiségét. Ha foglalkoznak vele, meg lehet tanulni…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1EFB2-914B-4F05-8B61-6D849BED9105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a félév során végzett aktív részvételüket,</a:t>
            </a:r>
            <a:br>
              <a:rPr lang="hu-HU" sz="3600" b="1" dirty="0" smtClean="0">
                <a:latin typeface="Comic Sans MS" pitchFamily="66" charset="0"/>
              </a:rPr>
            </a:br>
            <a:r>
              <a:rPr lang="hu-HU" sz="3600" b="1" dirty="0" smtClean="0">
                <a:latin typeface="Comic Sans MS" pitchFamily="66" charset="0"/>
              </a:rPr>
              <a:t>és </a:t>
            </a:r>
            <a:r>
              <a:rPr lang="hu-HU" sz="3600" b="1" u="sng" dirty="0" smtClean="0">
                <a:latin typeface="Comic Sans MS" pitchFamily="66" charset="0"/>
              </a:rPr>
              <a:t>sikeres</a:t>
            </a:r>
            <a:r>
              <a:rPr lang="hu-HU" sz="3600" b="1" dirty="0" smtClean="0">
                <a:latin typeface="Comic Sans MS" pitchFamily="66" charset="0"/>
              </a:rPr>
              <a:t> vizsgát kívánok!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1CE58E-FAA8-43FB-A95E-1CFEB68CD858}" type="datetime1">
              <a:rPr lang="hu-HU" smtClean="0"/>
              <a:t>2011.12.01.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Beavatkozók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Kialakítás szerint:</a:t>
            </a:r>
          </a:p>
          <a:p>
            <a:pPr lvl="1"/>
            <a:r>
              <a:rPr lang="hu-HU" dirty="0" smtClean="0"/>
              <a:t>Kétállapotú (</a:t>
            </a:r>
            <a:r>
              <a:rPr lang="hu-HU" dirty="0" err="1" smtClean="0"/>
              <a:t>On</a:t>
            </a:r>
            <a:r>
              <a:rPr lang="hu-HU" dirty="0" smtClean="0"/>
              <a:t>/</a:t>
            </a:r>
            <a:r>
              <a:rPr lang="hu-HU" dirty="0" err="1" smtClean="0"/>
              <a:t>Off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Folyamatos</a:t>
            </a:r>
          </a:p>
          <a:p>
            <a:r>
              <a:rPr lang="hu-HU" dirty="0" smtClean="0"/>
              <a:t>Működtetés lehet:</a:t>
            </a:r>
          </a:p>
          <a:p>
            <a:pPr lvl="1"/>
            <a:r>
              <a:rPr lang="hu-HU" dirty="0" smtClean="0"/>
              <a:t>Pneumatikus</a:t>
            </a:r>
          </a:p>
          <a:p>
            <a:pPr lvl="1"/>
            <a:r>
              <a:rPr lang="hu-HU" dirty="0" smtClean="0"/>
              <a:t>Hidraulikus</a:t>
            </a:r>
          </a:p>
          <a:p>
            <a:pPr lvl="1"/>
            <a:r>
              <a:rPr lang="hu-HU" dirty="0" smtClean="0"/>
              <a:t>Villamos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3C4C7-41FA-40BF-A915-AD6D780D911C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  <p:sp>
        <p:nvSpPr>
          <p:cNvPr id="7" name="Téglalap 6"/>
          <p:cNvSpPr/>
          <p:nvPr/>
        </p:nvSpPr>
        <p:spPr bwMode="auto">
          <a:xfrm>
            <a:off x="1115616" y="4725144"/>
            <a:ext cx="2232248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Bevatkozók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Tárgyalt beavatkozók:</a:t>
            </a:r>
          </a:p>
          <a:p>
            <a:pPr lvl="1"/>
            <a:r>
              <a:rPr lang="hu-HU" dirty="0" smtClean="0"/>
              <a:t>Relék</a:t>
            </a:r>
          </a:p>
          <a:p>
            <a:pPr lvl="1"/>
            <a:r>
              <a:rPr lang="hu-HU" dirty="0" err="1" smtClean="0"/>
              <a:t>Mágneskapcsolók</a:t>
            </a:r>
            <a:endParaRPr lang="hu-HU" dirty="0" smtClean="0"/>
          </a:p>
          <a:p>
            <a:pPr lvl="1"/>
            <a:r>
              <a:rPr lang="hu-HU" dirty="0" smtClean="0"/>
              <a:t>Megszakítók</a:t>
            </a:r>
          </a:p>
          <a:p>
            <a:pPr lvl="1"/>
            <a:r>
              <a:rPr lang="hu-HU" dirty="0" err="1" smtClean="0"/>
              <a:t>Mágnesszelepek</a:t>
            </a:r>
            <a:endParaRPr lang="hu-HU" dirty="0" smtClean="0"/>
          </a:p>
          <a:p>
            <a:pPr lvl="1"/>
            <a:r>
              <a:rPr lang="hu-HU" dirty="0" smtClean="0"/>
              <a:t>Szelepmozgatók</a:t>
            </a:r>
          </a:p>
          <a:p>
            <a:pPr lvl="1"/>
            <a:r>
              <a:rPr lang="hu-HU" dirty="0" smtClean="0"/>
              <a:t>Zsalumozgatók</a:t>
            </a:r>
          </a:p>
          <a:p>
            <a:pPr lvl="1"/>
            <a:r>
              <a:rPr lang="hu-HU" dirty="0" err="1" smtClean="0"/>
              <a:t>Dimmerelők</a:t>
            </a:r>
            <a:endParaRPr lang="hu-HU" dirty="0" smtClean="0"/>
          </a:p>
          <a:p>
            <a:pPr lvl="1"/>
            <a:r>
              <a:rPr lang="hu-HU" dirty="0" smtClean="0"/>
              <a:t>Lágyindítók</a:t>
            </a:r>
          </a:p>
          <a:p>
            <a:pPr lvl="1"/>
            <a:r>
              <a:rPr lang="hu-HU" dirty="0" smtClean="0"/>
              <a:t>Frekvenciaváltók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59495-D1EF-4243-8AAC-E804F9F2072C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Relék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egyik legelterjedtebb beavatkozó szerv…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1A3C2-CADA-4DB4-8702-AE8AC42E8022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  <p:pic>
        <p:nvPicPr>
          <p:cNvPr id="27650" name="Picture 2" descr="http://upload.wikimedia.org/wikipedia/commons/8/8a/Electronic_component_rel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72" y="2343025"/>
            <a:ext cx="4647324" cy="3678263"/>
          </a:xfrm>
          <a:prstGeom prst="rect">
            <a:avLst/>
          </a:prstGeom>
          <a:noFill/>
        </p:spPr>
      </p:pic>
      <p:pic>
        <p:nvPicPr>
          <p:cNvPr id="27652" name="Picture 4" descr="http://bolthely.hu/kepek/villanyszereles/00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060848"/>
            <a:ext cx="2863627" cy="1980453"/>
          </a:xfrm>
          <a:prstGeom prst="rect">
            <a:avLst/>
          </a:prstGeom>
          <a:noFill/>
        </p:spPr>
      </p:pic>
      <p:pic>
        <p:nvPicPr>
          <p:cNvPr id="27654" name="Picture 6" descr="http://www.t-forex.hu/useruploads/images/rel%C3%A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77072"/>
            <a:ext cx="18192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Relék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1052736"/>
            <a:ext cx="7772400" cy="4824413"/>
          </a:xfrm>
        </p:spPr>
        <p:txBody>
          <a:bodyPr/>
          <a:lstStyle/>
          <a:p>
            <a:r>
              <a:rPr lang="hu-HU" sz="2000" dirty="0" smtClean="0"/>
              <a:t>Paraméterei:</a:t>
            </a:r>
          </a:p>
          <a:p>
            <a:pPr lvl="1"/>
            <a:r>
              <a:rPr lang="hu-HU" sz="2000" dirty="0" smtClean="0"/>
              <a:t>Érintkező kialakítás (CO, NO, NC; 1, 2, 3, 4 érintkezős)</a:t>
            </a:r>
          </a:p>
          <a:p>
            <a:pPr lvl="1"/>
            <a:r>
              <a:rPr lang="hu-HU" sz="2000" dirty="0" smtClean="0"/>
              <a:t>Tartós határáram</a:t>
            </a:r>
          </a:p>
          <a:p>
            <a:pPr lvl="1"/>
            <a:r>
              <a:rPr lang="hu-HU" sz="2000" dirty="0" smtClean="0"/>
              <a:t>Névleges feszültség</a:t>
            </a:r>
          </a:p>
          <a:p>
            <a:pPr lvl="1"/>
            <a:r>
              <a:rPr lang="hu-HU" sz="2000" dirty="0" smtClean="0"/>
              <a:t>Maximális kapcsolási áram</a:t>
            </a:r>
          </a:p>
          <a:p>
            <a:pPr lvl="1"/>
            <a:r>
              <a:rPr lang="hu-HU" sz="2000" dirty="0" smtClean="0"/>
              <a:t>Működtető feszültség</a:t>
            </a:r>
          </a:p>
          <a:p>
            <a:pPr lvl="1"/>
            <a:r>
              <a:rPr lang="hu-HU" sz="2000" dirty="0" smtClean="0"/>
              <a:t>Tartási feszültség</a:t>
            </a:r>
          </a:p>
          <a:p>
            <a:pPr lvl="1"/>
            <a:r>
              <a:rPr lang="hu-HU" sz="2000" dirty="0" smtClean="0"/>
              <a:t>Elejtési feszültség</a:t>
            </a:r>
          </a:p>
          <a:p>
            <a:pPr lvl="1"/>
            <a:r>
              <a:rPr lang="hu-HU" sz="2000" dirty="0" smtClean="0"/>
              <a:t>Mechanikai élettartam</a:t>
            </a:r>
          </a:p>
          <a:p>
            <a:pPr lvl="1"/>
            <a:r>
              <a:rPr lang="hu-HU" sz="2000" dirty="0" smtClean="0"/>
              <a:t>Villamos élettartam</a:t>
            </a:r>
          </a:p>
          <a:p>
            <a:pPr lvl="1"/>
            <a:r>
              <a:rPr lang="hu-HU" sz="2000" dirty="0" smtClean="0"/>
              <a:t>Meghúzási/elejtési idő</a:t>
            </a:r>
          </a:p>
          <a:p>
            <a:pPr lvl="1"/>
            <a:r>
              <a:rPr lang="hu-HU" sz="2000" dirty="0" smtClean="0"/>
              <a:t>Környezeti hőmérséklet</a:t>
            </a:r>
          </a:p>
          <a:p>
            <a:pPr lvl="1"/>
            <a:r>
              <a:rPr lang="hu-HU" sz="2000" dirty="0" err="1" smtClean="0"/>
              <a:t>Dielektromos</a:t>
            </a:r>
            <a:r>
              <a:rPr lang="hu-HU" sz="2000" dirty="0" smtClean="0"/>
              <a:t> szilárdság</a:t>
            </a:r>
          </a:p>
          <a:p>
            <a:pPr lvl="1"/>
            <a:r>
              <a:rPr lang="hu-HU" sz="2000" dirty="0" smtClean="0"/>
              <a:t>Behúzó-tekercs áramfelvétele</a:t>
            </a:r>
          </a:p>
          <a:p>
            <a:pPr lvl="1"/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56D44-CDF9-484F-B99D-CE0D9DDD43BC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Mágneskapcsoló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Paraméterei:</a:t>
            </a:r>
          </a:p>
          <a:p>
            <a:pPr lvl="1"/>
            <a:r>
              <a:rPr lang="hu-HU" dirty="0" smtClean="0"/>
              <a:t>Névleges áram</a:t>
            </a:r>
          </a:p>
          <a:p>
            <a:pPr lvl="1"/>
            <a:r>
              <a:rPr lang="hu-HU" dirty="0" smtClean="0"/>
              <a:t>Termikus határáram</a:t>
            </a:r>
          </a:p>
          <a:p>
            <a:pPr lvl="1"/>
            <a:r>
              <a:rPr lang="hu-HU" dirty="0" smtClean="0"/>
              <a:t>Érintkező kiosztás</a:t>
            </a:r>
          </a:p>
          <a:p>
            <a:pPr lvl="1"/>
            <a:r>
              <a:rPr lang="hu-HU" dirty="0" smtClean="0"/>
              <a:t>Segédérintkezők</a:t>
            </a:r>
          </a:p>
          <a:p>
            <a:pPr lvl="1"/>
            <a:r>
              <a:rPr lang="hu-HU" dirty="0" smtClean="0"/>
              <a:t>Névleges feszültség</a:t>
            </a:r>
          </a:p>
          <a:p>
            <a:pPr lvl="1"/>
            <a:r>
              <a:rPr lang="hu-HU" dirty="0" smtClean="0"/>
              <a:t>Vezérlő feszültség</a:t>
            </a:r>
          </a:p>
          <a:p>
            <a:pPr lvl="1"/>
            <a:r>
              <a:rPr lang="hu-HU" dirty="0" smtClean="0"/>
              <a:t>Szigetelési </a:t>
            </a:r>
            <a:r>
              <a:rPr lang="hu-HU" dirty="0" smtClean="0"/>
              <a:t>szilárdság</a:t>
            </a:r>
            <a:endParaRPr lang="hu-HU" dirty="0" smtClean="0"/>
          </a:p>
          <a:p>
            <a:pPr lvl="1"/>
            <a:r>
              <a:rPr lang="hu-HU" dirty="0" smtClean="0"/>
              <a:t>Működtetési gyakoriság (műk/óra)</a:t>
            </a:r>
          </a:p>
          <a:p>
            <a:pPr lvl="1"/>
            <a:r>
              <a:rPr lang="hu-HU" dirty="0" smtClean="0"/>
              <a:t>Mechanikai élettartam</a:t>
            </a:r>
          </a:p>
          <a:p>
            <a:pPr lvl="1"/>
            <a:r>
              <a:rPr lang="hu-HU" dirty="0" smtClean="0"/>
              <a:t>Behúzó-tekercs teljesítményfelvétele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DBAD9-C64D-4531-B015-5C443E97F173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  <p:pic>
        <p:nvPicPr>
          <p:cNvPr id="29698" name="Picture 2" descr="http://villszerbt.hu/shop_ordered/7086/shop_altpic/08198_altpi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Mágnesszelep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Működtető feszültség</a:t>
            </a:r>
          </a:p>
          <a:p>
            <a:r>
              <a:rPr lang="hu-HU" dirty="0" smtClean="0"/>
              <a:t>Működtető áram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412A3-293F-493B-9D22-75633BE9BFD1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  <p:pic>
        <p:nvPicPr>
          <p:cNvPr id="2050" name="Picture 2" descr="http://www.stcvalve.com/_borders/Solenoid%20Valv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73016"/>
            <a:ext cx="2220824" cy="253174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5276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Szelepmozgatók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CC36A-CEE7-4B53-BFDD-C7318CF98455}" type="datetime1">
              <a:rPr lang="hu-HU" smtClean="0"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534" y="1196753"/>
            <a:ext cx="334593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37909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323528" y="55172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Pillangószelep mozgató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932040" y="55172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Szabályzószelep mozgató</a:t>
            </a:r>
            <a:endParaRPr lang="hu-H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19560</TotalTime>
  <Words>729</Words>
  <Application>Microsoft Office PowerPoint</Application>
  <PresentationFormat>Diavetítés a képernyőre (4:3 oldalarány)</PresentationFormat>
  <Paragraphs>266</Paragraphs>
  <Slides>27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Alapértelmezett terv</vt:lpstr>
      <vt:lpstr>beavatkozók</vt:lpstr>
      <vt:lpstr>Érzékelők helye az irányítástechnikában</vt:lpstr>
      <vt:lpstr>Beavatkozók</vt:lpstr>
      <vt:lpstr>Bevatkozók</vt:lpstr>
      <vt:lpstr>Relék</vt:lpstr>
      <vt:lpstr>Relék</vt:lpstr>
      <vt:lpstr>Mágneskapcsoló</vt:lpstr>
      <vt:lpstr>Mágnesszelep</vt:lpstr>
      <vt:lpstr>Szelepmozgatók</vt:lpstr>
      <vt:lpstr>Szelepmozgató</vt:lpstr>
      <vt:lpstr>Pillangószelep mozgató</vt:lpstr>
      <vt:lpstr>Pillangó szelep mozgató felépítése</vt:lpstr>
      <vt:lpstr>Zsalumozgató</vt:lpstr>
      <vt:lpstr>Dimmerelők</vt:lpstr>
      <vt:lpstr>Dimmerelők</vt:lpstr>
      <vt:lpstr>Lágyindítók</vt:lpstr>
      <vt:lpstr>Lágyindító sematikus ábrája</vt:lpstr>
      <vt:lpstr>Lágyindító indítási fázisa</vt:lpstr>
      <vt:lpstr>Frekvenciaváltók</vt:lpstr>
      <vt:lpstr>Frekvenciaváltók használatának okai</vt:lpstr>
      <vt:lpstr>Frekvenciaváltó működése</vt:lpstr>
      <vt:lpstr>Frekvenciaváltók szolgáltatásai</vt:lpstr>
      <vt:lpstr>Frekvenciaváltók szolgáltatásai</vt:lpstr>
      <vt:lpstr>Frekvenciaváltók szolgáltatásai</vt:lpstr>
      <vt:lpstr>Frekvenciaváltók alapbeállításai</vt:lpstr>
      <vt:lpstr>Ne feledjék…</vt:lpstr>
      <vt:lpstr>27.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Sándorfalvi György</cp:lastModifiedBy>
  <cp:revision>549</cp:revision>
  <dcterms:created xsi:type="dcterms:W3CDTF">2004-01-18T20:51:38Z</dcterms:created>
  <dcterms:modified xsi:type="dcterms:W3CDTF">2011-12-01T08:32:18Z</dcterms:modified>
</cp:coreProperties>
</file>