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55" r:id="rId2"/>
    <p:sldId id="557" r:id="rId3"/>
    <p:sldId id="599" r:id="rId4"/>
    <p:sldId id="558" r:id="rId5"/>
    <p:sldId id="559" r:id="rId6"/>
    <p:sldId id="560" r:id="rId7"/>
    <p:sldId id="562" r:id="rId8"/>
    <p:sldId id="561" r:id="rId9"/>
    <p:sldId id="563" r:id="rId10"/>
    <p:sldId id="564" r:id="rId11"/>
    <p:sldId id="565" r:id="rId12"/>
    <p:sldId id="566" r:id="rId13"/>
    <p:sldId id="567" r:id="rId14"/>
    <p:sldId id="570" r:id="rId15"/>
    <p:sldId id="571" r:id="rId16"/>
    <p:sldId id="572" r:id="rId17"/>
    <p:sldId id="574" r:id="rId18"/>
    <p:sldId id="573" r:id="rId19"/>
    <p:sldId id="575" r:id="rId20"/>
    <p:sldId id="583" r:id="rId21"/>
    <p:sldId id="576" r:id="rId22"/>
    <p:sldId id="577" r:id="rId23"/>
    <p:sldId id="589" r:id="rId24"/>
    <p:sldId id="586" r:id="rId25"/>
    <p:sldId id="579" r:id="rId26"/>
    <p:sldId id="580" r:id="rId27"/>
    <p:sldId id="581" r:id="rId28"/>
    <p:sldId id="578" r:id="rId29"/>
    <p:sldId id="592" r:id="rId30"/>
    <p:sldId id="584" r:id="rId31"/>
    <p:sldId id="593" r:id="rId32"/>
    <p:sldId id="600" r:id="rId33"/>
    <p:sldId id="594" r:id="rId34"/>
    <p:sldId id="595" r:id="rId35"/>
    <p:sldId id="596" r:id="rId36"/>
    <p:sldId id="597" r:id="rId37"/>
    <p:sldId id="588" r:id="rId38"/>
    <p:sldId id="585" r:id="rId39"/>
    <p:sldId id="587" r:id="rId40"/>
    <p:sldId id="591" r:id="rId41"/>
    <p:sldId id="554" r:id="rId42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FFCC"/>
    <a:srgbClr val="FF0000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94624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436BA-E49F-4B43-AE98-FC1165FDF54A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6846C-5BCB-423F-AA81-2EC33277C607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0E1ED-1FD3-47A9-8BA5-0AD5A0802F67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FA9C-5243-4592-B34D-DED3102F83CC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CAA9-9ACE-43C2-917F-06854FF7CB03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B6C3-2398-435C-A023-7E787486DC5F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A791B-708D-458D-B77E-2E1CD1090186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19F4-5078-4027-908A-86276C57456E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9DBB-E840-4DDE-8A4B-DB1F9D1DEA30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B89B-66AE-463C-933C-B4839E58D020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9BC6-83A8-409E-AA1B-B88B85CB78B0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C0883408-FA86-4F5E-93BA-D1383427F629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I. - 11.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omega.com/ppt/pptsc.asp?ref=PX750&amp;nav=preb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omega.com/ppt/pptsc.asp?ref=FTB900&amp;nav=gref02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omega.com/ppt/pptsc.asp?ref=FMG400&amp;nav=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ega.com/ppt/pptsc.asp?ref=NB1-ICIN_INDUST_TC&amp;nav=tema1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Érzékelők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pozíció 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Induktív közelítés kapcsoló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497888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1928" y="4769857"/>
            <a:ext cx="62341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sz="2000" b="0" dirty="0">
                <a:cs typeface="Arial" charset="0"/>
              </a:rPr>
              <a:t>Az induktív érzékelő fém tárgyak kontaktus nélküli érzékelésére lett kifejlesztve. Az érzékelés egy nagyfrekvenciával gerjesztett tekercs által létrehozott mágneses tér változásának figyelésével történik.</a:t>
            </a:r>
          </a:p>
        </p:txBody>
      </p:sp>
      <p:pic>
        <p:nvPicPr>
          <p:cNvPr id="10" name="Picture 5" descr="00137642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6412" y="4509120"/>
            <a:ext cx="228758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pozíció 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Kapacitív közelítés érzékelő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32100"/>
            <a:ext cx="6695703" cy="35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5085184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hu-HU" sz="1800" b="0" dirty="0">
                <a:cs typeface="Arial" charset="0"/>
              </a:rPr>
              <a:t>A kapacitív érzékelő tetszőleges anyagú kontaktusmentes érzékelésére lett kifejlesztve. Az érzékelés egy nagyfrekvenciával gerjesztett kapacitás dielektrikumának változásának figyelésével történik.</a:t>
            </a:r>
          </a:p>
          <a:p>
            <a:pPr algn="r"/>
            <a:endParaRPr lang="hu-HU" sz="1800" b="0" dirty="0"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44640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pozíció 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Fénysorompó, reflexiós fénysorompó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77072"/>
            <a:ext cx="50482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742184"/>
            <a:ext cx="2318458" cy="23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00200"/>
            <a:ext cx="2552279" cy="258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752600"/>
            <a:ext cx="5046712" cy="202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erő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Nyúlásmérő bélyeg: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  <p:pic>
        <p:nvPicPr>
          <p:cNvPr id="41986" name="Picture 2" descr="Fájl:Strain gaug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44824"/>
            <a:ext cx="2958480" cy="418652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79512" y="1988840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/>
              <a:t>rugalmas elektromos szigetelő fóliából áll, melyre megfelelő alakú elektromosan vezető réteg van dolgozva. A bélyeget a mérendő objektumra ragasztják megfelelő szilárdságú ragasztóval. Ha a test alakváltozást szenved, vele együtt deformálódik a nyúlásmérő bélyeg is, miközben megváltozik a vezető ellenállása. Az ellenállás változása, melyet általában </a:t>
            </a:r>
            <a:r>
              <a:rPr lang="hu-HU" sz="1600" b="0" dirty="0" err="1" smtClean="0"/>
              <a:t>Wheatstone</a:t>
            </a:r>
            <a:r>
              <a:rPr lang="hu-HU" sz="1600" b="0" dirty="0" smtClean="0"/>
              <a:t> híddal mérnek, a megnyúlással arányos.</a:t>
            </a:r>
          </a:p>
          <a:p>
            <a:endParaRPr lang="hu-HU" sz="1600" b="0" dirty="0" smtClean="0"/>
          </a:p>
          <a:p>
            <a:r>
              <a:rPr lang="hu-HU" sz="1600" b="0" dirty="0" smtClean="0"/>
              <a:t>Alkalmazás: Erőmérő cella, mérlegek</a:t>
            </a:r>
            <a:endParaRPr lang="hu-HU" sz="1600" dirty="0"/>
          </a:p>
        </p:txBody>
      </p:sp>
      <p:pic>
        <p:nvPicPr>
          <p:cNvPr id="41988" name="Picture 4" descr="http://www.metripond-m93.hu/files/kam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7164288" cy="40470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távolság 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Ultrahangos távolságérzékelők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187624" y="2348880"/>
          <a:ext cx="6499225" cy="2478087"/>
        </p:xfrm>
        <a:graphic>
          <a:graphicData uri="http://schemas.openxmlformats.org/presentationml/2006/ole">
            <p:oleObj spid="_x0000_s47106" name="Drawing" r:id="rId4" imgW="8801280" imgH="3343320" progId="">
              <p:embed/>
            </p:oleObj>
          </a:graphicData>
        </a:graphic>
      </p:graphicFrame>
      <p:pic>
        <p:nvPicPr>
          <p:cNvPr id="47108" name="Picture 4" descr="http://t3.gstatic.com/images?q=tbn:ANd9GcQw5wbbRscZvmHPeumn6-wqYjQ3bXYFpg-62Nn4zRcMAaVXNEeV9lWt_QK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293096"/>
            <a:ext cx="2514600" cy="18192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827584" y="1340768"/>
          <a:ext cx="7632700" cy="3198812"/>
        </p:xfrm>
        <a:graphic>
          <a:graphicData uri="http://schemas.openxmlformats.org/presentationml/2006/ole">
            <p:oleObj spid="_x0000_s48130" name="Drawing" r:id="rId4" imgW="8486775" imgH="3543300" progId="">
              <p:embed/>
            </p:oleObj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távolság 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Lézeres távolság érzékelő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  <p:pic>
        <p:nvPicPr>
          <p:cNvPr id="48132" name="Picture 4" descr="http://www.observer.hu/image/bosch2/20110323/0101_2011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933056"/>
            <a:ext cx="2699792" cy="218983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208614"/>
            <a:ext cx="2195736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</a:t>
            </a:r>
            <a:br>
              <a:rPr lang="hu-HU" dirty="0" smtClean="0"/>
            </a:br>
            <a:r>
              <a:rPr lang="hu-HU" dirty="0" smtClean="0"/>
              <a:t>sebesség, gyorsulásérzékelés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8456613" cy="4824413"/>
          </a:xfrm>
        </p:spPr>
        <p:txBody>
          <a:bodyPr/>
          <a:lstStyle/>
          <a:p>
            <a:r>
              <a:rPr lang="hu-HU" dirty="0" smtClean="0"/>
              <a:t>Sebesség mérés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Gyorsulás mérés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6264696" cy="20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550" y="3573016"/>
            <a:ext cx="6267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nyomásmérés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275" cy="2808089"/>
          </a:xfrm>
        </p:spPr>
        <p:txBody>
          <a:bodyPr/>
          <a:lstStyle/>
          <a:p>
            <a:r>
              <a:rPr lang="hu-HU" dirty="0" smtClean="0"/>
              <a:t>Nyomásmérés:</a:t>
            </a:r>
          </a:p>
          <a:p>
            <a:pPr lvl="1"/>
            <a:r>
              <a:rPr lang="hu-HU" dirty="0" smtClean="0"/>
              <a:t>Abszolút nyomásmérő: Az abszolút légköri nyomás mérésére szolgáló eszköz</a:t>
            </a:r>
          </a:p>
          <a:p>
            <a:pPr lvl="1"/>
            <a:r>
              <a:rPr lang="hu-HU" dirty="0" smtClean="0"/>
              <a:t>Nyomáskülönbség mérő: két tér közötti nyomáskülönbséget mérő eszköz</a:t>
            </a:r>
          </a:p>
          <a:p>
            <a:pPr lvl="1"/>
            <a:r>
              <a:rPr lang="hu-HU" dirty="0" smtClean="0"/>
              <a:t>Negatív nyomásmérő: speciális, vákuumot mérő eszköz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nyomásmérés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8456613" cy="4824413"/>
          </a:xfrm>
        </p:spPr>
        <p:txBody>
          <a:bodyPr/>
          <a:lstStyle/>
          <a:p>
            <a:r>
              <a:rPr lang="hu-HU" dirty="0" smtClean="0"/>
              <a:t>Dugattyú Nyomásmérő: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/>
              <a:t>Burdon</a:t>
            </a:r>
            <a:r>
              <a:rPr lang="hu-HU" dirty="0" smtClean="0"/>
              <a:t> csöves nyomásmérő: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562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693515"/>
            <a:ext cx="4932040" cy="239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nyomásmérő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Piezo</a:t>
            </a:r>
            <a:r>
              <a:rPr lang="hu-HU" dirty="0" smtClean="0"/>
              <a:t> elektromos nyomásmérő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  <p:sp>
        <p:nvSpPr>
          <p:cNvPr id="7" name="Téglalap 6"/>
          <p:cNvSpPr/>
          <p:nvPr/>
        </p:nvSpPr>
        <p:spPr>
          <a:xfrm>
            <a:off x="323528" y="515719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800" b="0" dirty="0" smtClean="0"/>
              <a:t>Egy vékony, rugalmas filmre nagy sűrűségű </a:t>
            </a:r>
            <a:r>
              <a:rPr lang="hu-HU" sz="1800" b="0" dirty="0" err="1" smtClean="0"/>
              <a:t>piezo-kristályos</a:t>
            </a:r>
            <a:r>
              <a:rPr lang="hu-HU" sz="1800" b="0" dirty="0" smtClean="0"/>
              <a:t> vezetőanyagot visznek föl. Nyomás hatására a film deformálódik, így a vezető anyag kristályszerkezete megváltozik, ezzel változik a vezető anyag ellenállása. Az ellenállás változás arányos a nyomással.</a:t>
            </a:r>
            <a:endParaRPr lang="en-US" sz="1800" b="0" dirty="0"/>
          </a:p>
        </p:txBody>
      </p:sp>
      <p:pic>
        <p:nvPicPr>
          <p:cNvPr id="8" name="Picture 3" descr="0100_6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45370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X750 : Heavy Duty Industrial Pressure Transmitter, Gage and Differential Pressure Mode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643" y="1484784"/>
            <a:ext cx="2868357" cy="37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350"/>
            <a:ext cx="6858000" cy="533400"/>
          </a:xfrm>
        </p:spPr>
        <p:txBody>
          <a:bodyPr/>
          <a:lstStyle/>
          <a:p>
            <a:r>
              <a:rPr lang="hu-HU" dirty="0" smtClean="0"/>
              <a:t>Érzékelők helye az irányítástechnikában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A32E4-ACDF-444A-82F7-FC11AA4D0016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pic>
        <p:nvPicPr>
          <p:cNvPr id="25602" name="Picture 2" descr="Fájl:A szabályozási kör hatásváz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00808"/>
            <a:ext cx="9105525" cy="3528392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 bwMode="auto">
          <a:xfrm>
            <a:off x="2843808" y="4653136"/>
            <a:ext cx="4032448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4211960" y="3789040"/>
            <a:ext cx="1368152" cy="10081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nyomásmérő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Kapacitív nyomásérzékelő: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59421"/>
            <a:ext cx="73914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350"/>
            <a:ext cx="6858000" cy="533400"/>
          </a:xfrm>
        </p:spPr>
        <p:txBody>
          <a:bodyPr/>
          <a:lstStyle/>
          <a:p>
            <a:r>
              <a:rPr lang="hu-HU" dirty="0" smtClean="0"/>
              <a:t>Érzékelők – áramlási sebesség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Mérendő anyag lehet:</a:t>
            </a:r>
          </a:p>
          <a:p>
            <a:pPr lvl="1"/>
            <a:r>
              <a:rPr lang="hu-HU" dirty="0" smtClean="0"/>
              <a:t>Folyadék</a:t>
            </a:r>
          </a:p>
          <a:p>
            <a:pPr lvl="1"/>
            <a:r>
              <a:rPr lang="hu-HU" dirty="0" smtClean="0"/>
              <a:t>Gáz</a:t>
            </a:r>
            <a:br>
              <a:rPr lang="hu-HU" dirty="0" smtClean="0"/>
            </a:br>
            <a:endParaRPr lang="hu-HU" dirty="0" smtClean="0"/>
          </a:p>
          <a:p>
            <a:pPr lvl="1"/>
            <a:r>
              <a:rPr lang="hu-HU" dirty="0" smtClean="0"/>
              <a:t>Vezető</a:t>
            </a:r>
          </a:p>
          <a:p>
            <a:pPr lvl="1"/>
            <a:r>
              <a:rPr lang="hu-HU" dirty="0" smtClean="0"/>
              <a:t>Nem vezető</a:t>
            </a:r>
            <a:br>
              <a:rPr lang="hu-HU" dirty="0" smtClean="0"/>
            </a:br>
            <a:endParaRPr lang="hu-HU" dirty="0" smtClean="0"/>
          </a:p>
          <a:p>
            <a:pPr lvl="1"/>
            <a:r>
              <a:rPr lang="hu-HU" dirty="0" smtClean="0"/>
              <a:t>Szennyezett</a:t>
            </a:r>
          </a:p>
          <a:p>
            <a:pPr lvl="1"/>
            <a:r>
              <a:rPr lang="hu-HU" dirty="0" smtClean="0"/>
              <a:t>Nem szennyezett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60350"/>
            <a:ext cx="6858000" cy="533400"/>
          </a:xfrm>
        </p:spPr>
        <p:txBody>
          <a:bodyPr/>
          <a:lstStyle/>
          <a:p>
            <a:r>
              <a:rPr lang="hu-HU" dirty="0" smtClean="0"/>
              <a:t>Érzékelők – áramlási sebesség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Áramlásmérő/térfogatmérő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7529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780928"/>
            <a:ext cx="43561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683568" y="55892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dirty="0" smtClean="0"/>
              <a:t>Lapátkerekes</a:t>
            </a:r>
            <a:endParaRPr lang="hu-HU" sz="2400" b="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932040" y="55172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dirty="0" smtClean="0"/>
              <a:t>Turbinás</a:t>
            </a:r>
            <a:endParaRPr lang="hu-HU" sz="2400" b="0" dirty="0"/>
          </a:p>
        </p:txBody>
      </p:sp>
      <p:pic>
        <p:nvPicPr>
          <p:cNvPr id="9" name="Picture 5" descr="FTB-900 : Economical Ball Bearing Liquid Turbine Flowmeters with Male NPT Ports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628800"/>
            <a:ext cx="27813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://t1.gstatic.com/images?q=tbn:ANd9GcSqYojU5cl7RcI6C8ZZbFV-moXJ765nkhYjXhL6wtsnZ_GThNS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276872"/>
            <a:ext cx="3360373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térfogat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Gázfogyasztásmérők:</a:t>
            </a:r>
          </a:p>
          <a:p>
            <a:pPr lvl="1"/>
            <a:r>
              <a:rPr lang="hu-HU" dirty="0" smtClean="0"/>
              <a:t>Membrános</a:t>
            </a:r>
          </a:p>
          <a:p>
            <a:pPr lvl="1"/>
            <a:r>
              <a:rPr lang="hu-HU" dirty="0" smtClean="0"/>
              <a:t>Forgódugattyús</a:t>
            </a:r>
          </a:p>
          <a:p>
            <a:pPr lvl="1"/>
            <a:r>
              <a:rPr lang="hu-HU" dirty="0" smtClean="0"/>
              <a:t>Turbinás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23</a:t>
            </a:fld>
            <a:endParaRPr lang="hu-HU" b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680901" cy="21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356992"/>
            <a:ext cx="5033417" cy="26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3910" y="3645024"/>
            <a:ext cx="21400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27" descr="A:\sevc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998" y="3861048"/>
            <a:ext cx="2123282" cy="18621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áramlásmérő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Szélsebesség mérés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Alkalmazás: általában tetőablakok, árnyékolók védelmére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24</a:t>
            </a:fld>
            <a:endParaRPr lang="hu-HU" b="0"/>
          </a:p>
        </p:txBody>
      </p:sp>
      <p:pic>
        <p:nvPicPr>
          <p:cNvPr id="56322" name="Picture 2" descr="http://www.vaisala.com/VaisalaImages/Product%20and%20services/WMT52_210x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799" y="1772816"/>
            <a:ext cx="2757481" cy="2232248"/>
          </a:xfrm>
          <a:prstGeom prst="rect">
            <a:avLst/>
          </a:prstGeom>
          <a:noFill/>
        </p:spPr>
      </p:pic>
      <p:pic>
        <p:nvPicPr>
          <p:cNvPr id="56324" name="Picture 4" descr="http://www.usinenouvelle.com/industry/img/wind-sensor-windclick-000134797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8536" y="1772817"/>
            <a:ext cx="2160239" cy="2241848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1619672" y="407707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0" dirty="0" smtClean="0"/>
              <a:t>Lapátkerekes</a:t>
            </a:r>
            <a:endParaRPr lang="hu-HU" sz="2000" b="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72000" y="407707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dirty="0" smtClean="0"/>
              <a:t>Ultrahangos érzékelő</a:t>
            </a:r>
            <a:endParaRPr lang="hu-HU" sz="20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0644"/>
            <a:ext cx="417671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124744"/>
            <a:ext cx="424973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átfolyásmérő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221088"/>
            <a:ext cx="8784976" cy="1944216"/>
          </a:xfrm>
        </p:spPr>
        <p:txBody>
          <a:bodyPr/>
          <a:lstStyle/>
          <a:p>
            <a:pPr algn="just">
              <a:buNone/>
            </a:pPr>
            <a:r>
              <a:rPr lang="hu-HU" sz="2000" dirty="0" smtClean="0"/>
              <a:t>A nyomásmérő szenzorokat sok esetben átfolyás mérésre használják. Minél gyorsabban folyik a közeg a csőben, annál nagyobb nyomás jelenik meg a </a:t>
            </a:r>
            <a:r>
              <a:rPr lang="hu-HU" sz="2000" dirty="0" err="1" smtClean="0"/>
              <a:t>pitot</a:t>
            </a:r>
            <a:r>
              <a:rPr lang="hu-HU" sz="2000" dirty="0" smtClean="0"/>
              <a:t> csőben. </a:t>
            </a:r>
          </a:p>
          <a:p>
            <a:pPr algn="just">
              <a:buNone/>
            </a:pPr>
            <a:r>
              <a:rPr lang="hu-HU" sz="2000" dirty="0" smtClean="0"/>
              <a:t>A keresztmetszet megváltoztatásával nyomáskülönbség jön létre. Ezt az elvet használva a </a:t>
            </a:r>
            <a:r>
              <a:rPr lang="hu-HU" sz="2000" dirty="0" err="1" smtClean="0"/>
              <a:t>a</a:t>
            </a:r>
            <a:r>
              <a:rPr lang="hu-HU" sz="2000" dirty="0" smtClean="0"/>
              <a:t> nyomáskülönbséget egy differenciál nyomás szenzor által mért nyomáskülönbség arányos lesz a csőben lévő folyadék áramlási sebességével.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átfolyásmérő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26</a:t>
            </a:fld>
            <a:endParaRPr lang="hu-HU" b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Elektromágneses átfolyásmérő</a:t>
            </a:r>
            <a:endParaRPr lang="hu-H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3848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MG-401 : Magnetic Flow me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9666" y="1268760"/>
            <a:ext cx="2778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179512" y="429309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400" b="0" dirty="0" smtClean="0"/>
              <a:t> Az elektromágneses átfolyásmérő a Faraday elv szerint működik. </a:t>
            </a:r>
          </a:p>
          <a:p>
            <a:pPr>
              <a:buFontTx/>
              <a:buChar char="-"/>
            </a:pPr>
            <a:r>
              <a:rPr lang="hu-HU" sz="2400" b="0" dirty="0" smtClean="0"/>
              <a:t> A folyadéknak villamosan vezetőnek kell lennie</a:t>
            </a:r>
          </a:p>
          <a:p>
            <a:pPr>
              <a:buFontTx/>
              <a:buChar char="-"/>
            </a:pPr>
            <a:r>
              <a:rPr lang="hu-HU" sz="2400" b="0" dirty="0" smtClean="0"/>
              <a:t> Nincsen nyomás veszteség</a:t>
            </a:r>
          </a:p>
          <a:p>
            <a:pPr>
              <a:buFontTx/>
              <a:buChar char="-"/>
            </a:pPr>
            <a:r>
              <a:rPr lang="hu-HU" sz="2400" b="0" dirty="0" smtClean="0"/>
              <a:t> Nincsen mozgó alkatrész</a:t>
            </a:r>
          </a:p>
          <a:p>
            <a:pPr>
              <a:buFontTx/>
              <a:buChar char="-"/>
            </a:pPr>
            <a:r>
              <a:rPr lang="hu-HU" sz="2400" b="0" dirty="0" smtClean="0"/>
              <a:t> Ára: ~900 000 Ft</a:t>
            </a:r>
            <a:endParaRPr lang="hu-HU" sz="24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átfolyásmérő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Ultrahangos áramlásmérés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27</a:t>
            </a:fld>
            <a:endParaRPr lang="hu-HU" b="0"/>
          </a:p>
        </p:txBody>
      </p:sp>
      <p:pic>
        <p:nvPicPr>
          <p:cNvPr id="7" name="Picture 3" descr="Figure 1: The Ultrasonic Doppler Flow Se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24973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0" y="1809323"/>
            <a:ext cx="4572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sz="2000" b="0" dirty="0"/>
              <a:t>Az áramlásmérés során a szenzor egy ultrahangos hullámcsomagot bocsát ki, mely az áramló közegben található szilárd részecskékről, szennyeződésekről visszaverődik. A kibocsátott és visszavert hullámcsomag frekvenciája a Doppler hatás következtében eltér, az eltérés arányos az áramló közeg sebességével.</a:t>
            </a:r>
          </a:p>
          <a:p>
            <a:pPr algn="just"/>
            <a:r>
              <a:rPr lang="hu-HU" sz="2000" b="0" dirty="0"/>
              <a:t>A mérés hatékonyan alkalmazható szennyezett közegek mérésénél (szennyvíz kezelés), azonban nem alkalmas tiszta folyadékok és gázok áramlásának mérésére.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hőmérséklet mérése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Hőkapcsolók</a:t>
            </a:r>
            <a:r>
              <a:rPr lang="hu-HU" dirty="0" smtClean="0"/>
              <a:t> (Pl.: </a:t>
            </a:r>
            <a:r>
              <a:rPr lang="hu-HU" dirty="0" err="1" smtClean="0"/>
              <a:t>bimetal</a:t>
            </a:r>
            <a:r>
              <a:rPr lang="hu-HU" dirty="0" smtClean="0"/>
              <a:t>)</a:t>
            </a:r>
          </a:p>
          <a:p>
            <a:r>
              <a:rPr lang="hu-HU" dirty="0" smtClean="0"/>
              <a:t>Hőmérséklettel arányos érzékelők:</a:t>
            </a:r>
          </a:p>
          <a:p>
            <a:pPr lvl="1"/>
            <a:r>
              <a:rPr lang="hu-HU" dirty="0" smtClean="0"/>
              <a:t>Pozitív hőmérsékleti együtthatójú</a:t>
            </a:r>
          </a:p>
          <a:p>
            <a:pPr lvl="1">
              <a:buNone/>
            </a:pPr>
            <a:r>
              <a:rPr lang="hu-HU" dirty="0" smtClean="0"/>
              <a:t>	 (</a:t>
            </a:r>
            <a:r>
              <a:rPr lang="hu-HU" b="1" dirty="0" err="1" smtClean="0"/>
              <a:t>P</a:t>
            </a:r>
            <a:r>
              <a:rPr lang="hu-HU" dirty="0" err="1" smtClean="0"/>
              <a:t>ositive</a:t>
            </a:r>
            <a:r>
              <a:rPr lang="hu-HU" dirty="0" smtClean="0"/>
              <a:t> </a:t>
            </a:r>
            <a:r>
              <a:rPr lang="hu-HU" b="1" dirty="0" err="1" smtClean="0"/>
              <a:t>T</a:t>
            </a:r>
            <a:r>
              <a:rPr lang="hu-HU" dirty="0" err="1" smtClean="0"/>
              <a:t>emperature</a:t>
            </a:r>
            <a:r>
              <a:rPr lang="hu-HU" dirty="0" smtClean="0"/>
              <a:t> </a:t>
            </a:r>
            <a:r>
              <a:rPr lang="hu-HU" b="1" dirty="0" err="1" smtClean="0"/>
              <a:t>C</a:t>
            </a:r>
            <a:r>
              <a:rPr lang="hu-HU" dirty="0" err="1" smtClean="0"/>
              <a:t>oefficient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Negatív hőmérsékleti együtthatójú</a:t>
            </a:r>
          </a:p>
          <a:p>
            <a:pPr lvl="1">
              <a:buNone/>
            </a:pPr>
            <a:r>
              <a:rPr lang="hu-HU" dirty="0" smtClean="0"/>
              <a:t>	(</a:t>
            </a:r>
            <a:r>
              <a:rPr lang="hu-HU" b="1" dirty="0" err="1" smtClean="0"/>
              <a:t>N</a:t>
            </a:r>
            <a:r>
              <a:rPr lang="hu-HU" dirty="0" err="1" smtClean="0"/>
              <a:t>egativ</a:t>
            </a:r>
            <a:r>
              <a:rPr lang="hu-HU" dirty="0" smtClean="0"/>
              <a:t> </a:t>
            </a:r>
            <a:r>
              <a:rPr lang="hu-HU" b="1" dirty="0" err="1" smtClean="0"/>
              <a:t>T</a:t>
            </a:r>
            <a:r>
              <a:rPr lang="hu-HU" dirty="0" err="1" smtClean="0"/>
              <a:t>emperature</a:t>
            </a:r>
            <a:r>
              <a:rPr lang="hu-HU" dirty="0" smtClean="0"/>
              <a:t> </a:t>
            </a:r>
            <a:r>
              <a:rPr lang="hu-HU" b="1" dirty="0" err="1" smtClean="0"/>
              <a:t>C</a:t>
            </a:r>
            <a:r>
              <a:rPr lang="hu-HU" dirty="0" err="1" smtClean="0"/>
              <a:t>oefficient</a:t>
            </a:r>
            <a:r>
              <a:rPr lang="hu-HU" dirty="0" smtClean="0"/>
              <a:t>)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350"/>
            <a:ext cx="6858000" cy="533400"/>
          </a:xfrm>
        </p:spPr>
        <p:txBody>
          <a:bodyPr/>
          <a:lstStyle/>
          <a:p>
            <a:r>
              <a:rPr lang="hu-HU" dirty="0" smtClean="0"/>
              <a:t>Érzékelők – hőmérséklet mérése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4824413"/>
          </a:xfrm>
        </p:spPr>
        <p:txBody>
          <a:bodyPr/>
          <a:lstStyle/>
          <a:p>
            <a:r>
              <a:rPr lang="hu-HU" dirty="0" smtClean="0"/>
              <a:t>Hőmérséklettel arányos érzékelők típusai</a:t>
            </a:r>
          </a:p>
          <a:p>
            <a:pPr lvl="1"/>
            <a:r>
              <a:rPr lang="hu-HU" dirty="0" smtClean="0"/>
              <a:t>Ellenállás-hőmérő</a:t>
            </a:r>
          </a:p>
          <a:p>
            <a:pPr lvl="1">
              <a:buNone/>
            </a:pPr>
            <a:r>
              <a:rPr lang="hu-HU" dirty="0" smtClean="0"/>
              <a:t>	Egy olyan fémből készült ellenállás, melynek értéke nagyban függ annak hőmérsékletétől.</a:t>
            </a:r>
          </a:p>
          <a:p>
            <a:pPr lvl="2"/>
            <a:r>
              <a:rPr lang="hu-HU" sz="2400" dirty="0" smtClean="0"/>
              <a:t>PTXXX</a:t>
            </a:r>
          </a:p>
          <a:p>
            <a:pPr lvl="1"/>
            <a:r>
              <a:rPr lang="hu-HU" dirty="0" smtClean="0"/>
              <a:t>Termisztor</a:t>
            </a:r>
          </a:p>
          <a:p>
            <a:pPr lvl="1">
              <a:buNone/>
            </a:pPr>
            <a:r>
              <a:rPr lang="hu-HU" dirty="0" smtClean="0"/>
              <a:t>	Félvezető alapú érzékelő melynek értéke nagyban függ annak hőmérsékletétől</a:t>
            </a:r>
          </a:p>
          <a:p>
            <a:pPr lvl="2"/>
            <a:r>
              <a:rPr lang="hu-HU" sz="2400" dirty="0" smtClean="0"/>
              <a:t>NTK, PTK</a:t>
            </a:r>
          </a:p>
          <a:p>
            <a:pPr lvl="1"/>
            <a:r>
              <a:rPr lang="hu-HU" dirty="0" smtClean="0"/>
              <a:t>Termo elem (</a:t>
            </a:r>
            <a:r>
              <a:rPr lang="hu-HU" dirty="0" err="1" smtClean="0"/>
              <a:t>hőelem</a:t>
            </a:r>
            <a:r>
              <a:rPr lang="hu-HU" dirty="0" smtClean="0"/>
              <a:t>)</a:t>
            </a:r>
          </a:p>
          <a:p>
            <a:pPr lvl="1">
              <a:buNone/>
            </a:pPr>
            <a:r>
              <a:rPr lang="hu-HU" dirty="0" smtClean="0"/>
              <a:t>	Két különböző fém összehegesztve. A két fém végén mérhető (termo)feszültség arányos a környezeti hőmérséklettel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szenzorok érzékelése általában valamilyen alap villamos mennyiség mérésre vezethető vissza.</a:t>
            </a:r>
          </a:p>
          <a:p>
            <a:endParaRPr lang="hu-HU" dirty="0" smtClean="0"/>
          </a:p>
          <a:p>
            <a:r>
              <a:rPr lang="hu-HU" dirty="0" smtClean="0"/>
              <a:t>Alapmérések:</a:t>
            </a:r>
          </a:p>
          <a:p>
            <a:pPr lvl="1"/>
            <a:r>
              <a:rPr lang="hu-HU" dirty="0" smtClean="0"/>
              <a:t>Feszültségmérés</a:t>
            </a:r>
          </a:p>
          <a:p>
            <a:pPr lvl="1"/>
            <a:r>
              <a:rPr lang="hu-HU" dirty="0" smtClean="0"/>
              <a:t>Áramerősség mérés</a:t>
            </a:r>
          </a:p>
          <a:p>
            <a:pPr lvl="1"/>
            <a:r>
              <a:rPr lang="hu-HU" dirty="0" smtClean="0"/>
              <a:t>Ellenállás mérés</a:t>
            </a:r>
          </a:p>
          <a:p>
            <a:pPr lvl="1"/>
            <a:r>
              <a:rPr lang="hu-HU" dirty="0" smtClean="0"/>
              <a:t>Kapacitás mérés</a:t>
            </a:r>
          </a:p>
          <a:p>
            <a:pPr lvl="1"/>
            <a:r>
              <a:rPr lang="hu-HU" dirty="0" smtClean="0"/>
              <a:t>Frekvencia mérés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  <p:sp>
        <p:nvSpPr>
          <p:cNvPr id="7" name="Téglalap 6"/>
          <p:cNvSpPr/>
          <p:nvPr/>
        </p:nvSpPr>
        <p:spPr bwMode="auto">
          <a:xfrm>
            <a:off x="5148064" y="3212976"/>
            <a:ext cx="1296144" cy="64807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Egyenes összekötő 8"/>
          <p:cNvCxnSpPr/>
          <p:nvPr/>
        </p:nvCxnSpPr>
        <p:spPr bwMode="auto">
          <a:xfrm>
            <a:off x="6444208" y="335699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Egyenes összekötő 10"/>
          <p:cNvCxnSpPr/>
          <p:nvPr/>
        </p:nvCxnSpPr>
        <p:spPr bwMode="auto">
          <a:xfrm>
            <a:off x="6444208" y="371703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églalap 11"/>
          <p:cNvSpPr/>
          <p:nvPr/>
        </p:nvSpPr>
        <p:spPr bwMode="auto">
          <a:xfrm>
            <a:off x="7236296" y="3140968"/>
            <a:ext cx="1008112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A/D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hőmérséklet mérése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1196975"/>
            <a:ext cx="7992243" cy="4824413"/>
          </a:xfrm>
        </p:spPr>
        <p:txBody>
          <a:bodyPr/>
          <a:lstStyle/>
          <a:p>
            <a:r>
              <a:rPr lang="hu-HU" dirty="0" err="1" smtClean="0"/>
              <a:t>Bimetal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Két különböző </a:t>
            </a:r>
            <a:r>
              <a:rPr lang="hu-HU" dirty="0" err="1" smtClean="0"/>
              <a:t>hőtágulási</a:t>
            </a:r>
            <a:r>
              <a:rPr lang="hu-HU" dirty="0" smtClean="0"/>
              <a:t> együtthatóval rendelkező fém összefogva (pl. acél/réz)</a:t>
            </a:r>
          </a:p>
          <a:p>
            <a:r>
              <a:rPr lang="hu-HU" dirty="0" smtClean="0"/>
              <a:t>Alkalmazás: általában védelemként (pl. túlmelegedés ellen)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30</a:t>
            </a:fld>
            <a:endParaRPr lang="hu-HU" b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370" y="1772816"/>
            <a:ext cx="49006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3635896" cy="295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hőmérséklet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Ellenállás hőmérő (</a:t>
            </a:r>
            <a:r>
              <a:rPr lang="en-US" b="1" dirty="0" smtClean="0"/>
              <a:t>R</a:t>
            </a:r>
            <a:r>
              <a:rPr lang="en-US" dirty="0" smtClean="0"/>
              <a:t>esistance </a:t>
            </a:r>
            <a:r>
              <a:rPr lang="en-US" b="1" dirty="0" smtClean="0"/>
              <a:t>T</a:t>
            </a:r>
            <a:r>
              <a:rPr lang="en-US" dirty="0" smtClean="0"/>
              <a:t>emperature </a:t>
            </a:r>
            <a:r>
              <a:rPr lang="en-US" b="1" dirty="0" smtClean="0"/>
              <a:t>D</a:t>
            </a:r>
            <a:r>
              <a:rPr lang="en-US" dirty="0" smtClean="0"/>
              <a:t>etector</a:t>
            </a:r>
            <a:r>
              <a:rPr lang="hu-HU" dirty="0" smtClean="0"/>
              <a:t> )</a:t>
            </a:r>
          </a:p>
          <a:p>
            <a:pPr lvl="1"/>
            <a:r>
              <a:rPr lang="hu-HU" dirty="0" smtClean="0"/>
              <a:t>Az egyik leggyakrabban használt hőmérő típus</a:t>
            </a:r>
          </a:p>
          <a:p>
            <a:pPr lvl="1"/>
            <a:r>
              <a:rPr lang="hu-HU" dirty="0" smtClean="0"/>
              <a:t>PT100 =&gt; </a:t>
            </a:r>
            <a:r>
              <a:rPr lang="hu-HU" dirty="0" err="1" smtClean="0"/>
              <a:t>O°C-on</a:t>
            </a:r>
            <a:r>
              <a:rPr lang="hu-HU" dirty="0" smtClean="0"/>
              <a:t> 100</a:t>
            </a:r>
            <a:r>
              <a:rPr lang="el-GR" dirty="0" smtClean="0"/>
              <a:t>Ω</a:t>
            </a:r>
            <a:r>
              <a:rPr lang="hu-HU" dirty="0" smtClean="0"/>
              <a:t> az ellenállása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31</a:t>
            </a:fld>
            <a:endParaRPr lang="hu-HU" b="0"/>
          </a:p>
        </p:txBody>
      </p:sp>
      <p:pic>
        <p:nvPicPr>
          <p:cNvPr id="7" name="Picture 2" descr="NB(*)-(**)SS Series, NB(*)-(**)IN Series : Industrial Thermocouples with Protection Hea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2520280" cy="35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12976"/>
            <a:ext cx="3933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12776"/>
            <a:ext cx="738011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hőmérséklet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32</a:t>
            </a:fld>
            <a:endParaRPr lang="hu-HU" b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3240360" cy="318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hőmérséklet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975"/>
            <a:ext cx="8496944" cy="4824413"/>
          </a:xfrm>
        </p:spPr>
        <p:txBody>
          <a:bodyPr/>
          <a:lstStyle/>
          <a:p>
            <a:r>
              <a:rPr lang="hu-HU" dirty="0" smtClean="0"/>
              <a:t>Termisztor – hőmérséklet érzékeny félvezető ellenállás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33</a:t>
            </a:fld>
            <a:endParaRPr lang="hu-HU" b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480720" cy="443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http://www.opamp-electronics.com/catalog/images/1.2_Ohm_PTC_Thermistor_00614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00808"/>
            <a:ext cx="4320480" cy="43348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hőmérséklet 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Hőelem</a:t>
            </a:r>
            <a:r>
              <a:rPr lang="hu-HU" dirty="0" smtClean="0"/>
              <a:t>: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34</a:t>
            </a:fld>
            <a:endParaRPr lang="hu-HU" b="0"/>
          </a:p>
        </p:txBody>
      </p:sp>
      <p:pic>
        <p:nvPicPr>
          <p:cNvPr id="7" name="Picture 4" descr="mcj96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38" y="1715145"/>
            <a:ext cx="475297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026" y="2708920"/>
            <a:ext cx="47164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http://www.auberins.com/images/171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7668344" cy="43267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szintérzékelés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Szintkapcsolók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35</a:t>
            </a:fld>
            <a:endParaRPr lang="hu-HU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56932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szintmérés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Szintmérés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36</a:t>
            </a:fld>
            <a:endParaRPr lang="hu-HU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295" y="1109785"/>
            <a:ext cx="5292081" cy="50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fényérzékelés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Érzékelés lehet:</a:t>
            </a:r>
          </a:p>
          <a:p>
            <a:pPr lvl="1"/>
            <a:r>
              <a:rPr lang="hu-HU" dirty="0" smtClean="0"/>
              <a:t>Fotodióda</a:t>
            </a:r>
          </a:p>
          <a:p>
            <a:pPr lvl="1"/>
            <a:r>
              <a:rPr lang="hu-HU" dirty="0" err="1" smtClean="0"/>
              <a:t>Fototranzisztor</a:t>
            </a:r>
            <a:endParaRPr lang="hu-HU" dirty="0" smtClean="0"/>
          </a:p>
          <a:p>
            <a:pPr lvl="1"/>
            <a:r>
              <a:rPr lang="hu-HU" dirty="0" err="1" smtClean="0"/>
              <a:t>Fotoellenállás</a:t>
            </a:r>
            <a:endParaRPr lang="hu-HU" dirty="0" smtClean="0"/>
          </a:p>
          <a:p>
            <a:pPr lvl="1"/>
            <a:r>
              <a:rPr lang="hu-HU" dirty="0" err="1" smtClean="0"/>
              <a:t>Napelemcella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  <a:p>
            <a:pPr algn="just"/>
            <a:r>
              <a:rPr lang="hu-HU" dirty="0" smtClean="0"/>
              <a:t>Alkalmazásuk: Megvilágítás érzékelés, mozgásérzékelés, jelenlét-érzékelés, stb.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37</a:t>
            </a:fld>
            <a:endParaRPr lang="hu-HU" b="0"/>
          </a:p>
        </p:txBody>
      </p:sp>
      <p:pic>
        <p:nvPicPr>
          <p:cNvPr id="84994" name="Picture 2" descr="File:Light sen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3143250" cy="26860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csapadék érzékelő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Egyszerű eső érzékelő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Általában védelemként szokták használni</a:t>
            </a:r>
            <a:br>
              <a:rPr lang="hu-HU" dirty="0" smtClean="0"/>
            </a:br>
            <a:r>
              <a:rPr lang="hu-HU" dirty="0" smtClean="0"/>
              <a:t>(pl. tetőablakok esetében)</a:t>
            </a:r>
          </a:p>
          <a:p>
            <a:pPr algn="just"/>
            <a:r>
              <a:rPr lang="hu-HU" dirty="0" smtClean="0"/>
              <a:t>Az eső egyszerűen lerontja a szigetelést a két vezetősáv között =&gt; Ha R értéke a beállított érték alá csökken =&gt; átjelzés</a:t>
            </a:r>
          </a:p>
          <a:p>
            <a:pPr algn="just"/>
            <a:r>
              <a:rPr lang="hu-HU" dirty="0" smtClean="0"/>
              <a:t>Gyorsabban reagálás érdekében fűteni is szokták.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38</a:t>
            </a:fld>
            <a:endParaRPr lang="hu-HU" b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298" y="1412776"/>
            <a:ext cx="28926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páratartalom érzékelő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Két vékony vezetősáv közé vékony polimer dielektrikum van elhelyezve. A polimer abszorbeálja a levegő páratartamát, így megváltoztatva a két vezetősáv közötti kapacitást. Ezt a kapacitást mérve visszakövetkeztethető a levegő páratartama</a:t>
            </a:r>
          </a:p>
          <a:p>
            <a:r>
              <a:rPr lang="hu-HU" dirty="0" smtClean="0"/>
              <a:t>Alkalmazás: pl.: laborokban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39</a:t>
            </a:fld>
            <a:endParaRPr lang="hu-HU" b="0"/>
          </a:p>
        </p:txBody>
      </p:sp>
      <p:pic>
        <p:nvPicPr>
          <p:cNvPr id="80900" name="Picture 4" descr="http://www.maharashtradirectory.com/Catalog/jupiterelectronics/humidity-se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3168352" cy="25980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/>
              <a:t>Érzékelő: </a:t>
            </a:r>
            <a:r>
              <a:rPr lang="hu-HU" dirty="0" smtClean="0"/>
              <a:t>egy olyan eszköz, mely egy mérendő fizikai/kémiai/biológiai mennyiséggel arányos jelet szolgáltat.</a:t>
            </a:r>
          </a:p>
          <a:p>
            <a:pPr algn="just">
              <a:buNone/>
            </a:pPr>
            <a:endParaRPr lang="hu-HU" dirty="0" smtClean="0"/>
          </a:p>
          <a:p>
            <a:pPr algn="just"/>
            <a:r>
              <a:rPr lang="hu-HU" b="1" dirty="0" smtClean="0"/>
              <a:t>Távadó: </a:t>
            </a:r>
            <a:r>
              <a:rPr lang="hu-HU" dirty="0" smtClean="0"/>
              <a:t>Az érzékelőhöz csatlakozó segédenergiával működő  - többnyire egymástól helyileg távol fekvő szervek közötti - jeltovábbításra, adatátvitelre alkalmas irányítástechnikai szerv. Általában a távadó már beépített érzékelővel rendelkezik.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84C86D-C656-43F5-9B27-9901B2633E9E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741" y="1124744"/>
            <a:ext cx="445951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- levegőminőség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4824413"/>
          </a:xfrm>
        </p:spPr>
        <p:txBody>
          <a:bodyPr/>
          <a:lstStyle/>
          <a:p>
            <a:r>
              <a:rPr lang="hu-HU" dirty="0" smtClean="0"/>
              <a:t>Levegőminőség érzékelő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algn="just"/>
            <a:r>
              <a:rPr lang="hu-HU" sz="1800" dirty="0" smtClean="0"/>
              <a:t>A levegő minősége egy nagyon széles feltételrendszerhez kötött definíciók és faktorok mint: hőmérséklet, légáram, foglaltság stb.</a:t>
            </a:r>
            <a:br>
              <a:rPr lang="hu-HU" sz="1800" dirty="0" smtClean="0"/>
            </a:br>
            <a:r>
              <a:rPr lang="hu-HU" sz="1800" dirty="0" smtClean="0"/>
              <a:t>Pl.: </a:t>
            </a:r>
            <a:r>
              <a:rPr lang="hu-HU" sz="1800" smtClean="0"/>
              <a:t>Egy műhely megfelelőnek </a:t>
            </a:r>
            <a:r>
              <a:rPr lang="hu-HU" sz="1800" dirty="0" smtClean="0"/>
              <a:t>ítélt levegője elfogadhatatlan egy irodában…</a:t>
            </a:r>
          </a:p>
          <a:p>
            <a:pPr algn="just"/>
            <a:r>
              <a:rPr lang="hu-HU" sz="1800" dirty="0" smtClean="0"/>
              <a:t>A legmegbízhatóbb módja a levegő minőség meghatározásának a gázérzékelésen alapuló környezet érzékelés.</a:t>
            </a:r>
          </a:p>
          <a:p>
            <a:pPr algn="just"/>
            <a:r>
              <a:rPr lang="hu-HU" sz="1800" dirty="0" smtClean="0"/>
              <a:t>Az érzékelés alapja egy félvezető szenzor, mely képes környezetben található oxidáló gázok </a:t>
            </a:r>
            <a:r>
              <a:rPr lang="hu-HU" sz="1800" dirty="0" err="1" smtClean="0"/>
              <a:t>abszorbálására</a:t>
            </a:r>
            <a:r>
              <a:rPr lang="hu-HU" sz="1800" dirty="0" smtClean="0"/>
              <a:t>, ugyanakkor az esetleges elengedésére is.  </a:t>
            </a:r>
          </a:p>
          <a:p>
            <a:pPr algn="just"/>
            <a:r>
              <a:rPr lang="hu-HU" sz="1800" dirty="0" smtClean="0"/>
              <a:t>Az érzékelés során olyan gázok is detektál mint Hidrogén, Co2, Alkohol, Benzin, hidrogén karbonátok, stb.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40</a:t>
            </a:fld>
            <a:endParaRPr lang="hu-HU" b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745110" cy="228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EA727-080C-4BE0-B82C-5D0FF32BEBB1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350"/>
            <a:ext cx="6858000" cy="533400"/>
          </a:xfrm>
        </p:spPr>
        <p:txBody>
          <a:bodyPr/>
          <a:lstStyle/>
          <a:p>
            <a:r>
              <a:rPr lang="hu-HU" dirty="0" smtClean="0"/>
              <a:t>Érzékelőkkel szembeni követelmények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1196975"/>
            <a:ext cx="8280275" cy="4824413"/>
          </a:xfrm>
        </p:spPr>
        <p:txBody>
          <a:bodyPr/>
          <a:lstStyle/>
          <a:p>
            <a:pPr algn="just"/>
            <a:endParaRPr lang="hu-HU" dirty="0" smtClean="0"/>
          </a:p>
          <a:p>
            <a:pPr algn="just"/>
            <a:r>
              <a:rPr lang="hu-HU" dirty="0" smtClean="0"/>
              <a:t>A mérendő tulajdonság megváltozására a lehető legnagyobb mértékben érzékeny</a:t>
            </a:r>
          </a:p>
          <a:p>
            <a:pPr algn="just">
              <a:buNone/>
            </a:pPr>
            <a:endParaRPr lang="hu-HU" dirty="0" smtClean="0"/>
          </a:p>
          <a:p>
            <a:r>
              <a:rPr lang="hu-HU" dirty="0" smtClean="0"/>
              <a:t>Minden más mennyiséggel szemben minél kevésbé érzékeny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Ne befolyásolja a mérendő tulajdonságot.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csoportosítása</a:t>
            </a:r>
            <a:br>
              <a:rPr lang="hu-HU" dirty="0" smtClean="0"/>
            </a:br>
            <a:r>
              <a:rPr lang="hu-HU" dirty="0" smtClean="0"/>
              <a:t>mérendő mennyiség szerint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Mechanikai érzékelők:</a:t>
            </a:r>
          </a:p>
          <a:p>
            <a:pPr>
              <a:buNone/>
            </a:pPr>
            <a:r>
              <a:rPr lang="hu-HU" dirty="0" smtClean="0"/>
              <a:t>	(helyzet (végállás), elmozdulás, gyorsulás, áramlási sebesség, fordulatszám, nyomás, stb.)</a:t>
            </a:r>
          </a:p>
          <a:p>
            <a:r>
              <a:rPr lang="hu-HU" dirty="0" smtClean="0"/>
              <a:t>Termikus mennyiségek:</a:t>
            </a:r>
          </a:p>
          <a:p>
            <a:pPr>
              <a:buNone/>
            </a:pPr>
            <a:r>
              <a:rPr lang="hu-HU" dirty="0" smtClean="0"/>
              <a:t>	(hőmérséklet, </a:t>
            </a:r>
            <a:r>
              <a:rPr lang="hu-HU" dirty="0" err="1" smtClean="0"/>
              <a:t>hőáram</a:t>
            </a:r>
            <a:r>
              <a:rPr lang="hu-HU" dirty="0" smtClean="0"/>
              <a:t>, stb.)</a:t>
            </a:r>
          </a:p>
          <a:p>
            <a:r>
              <a:rPr lang="hu-HU" dirty="0" smtClean="0"/>
              <a:t>Villamos mennyiségek:</a:t>
            </a:r>
          </a:p>
          <a:p>
            <a:pPr>
              <a:buNone/>
            </a:pPr>
            <a:r>
              <a:rPr lang="hu-HU" dirty="0" smtClean="0"/>
              <a:t>	(mágneses tér, feszültség, áram, ellenállás, stb.)</a:t>
            </a:r>
          </a:p>
          <a:p>
            <a:r>
              <a:rPr lang="hu-HU" dirty="0" smtClean="0"/>
              <a:t>Kémiai</a:t>
            </a:r>
          </a:p>
          <a:p>
            <a:r>
              <a:rPr lang="hu-HU" dirty="0" smtClean="0"/>
              <a:t>Biológiai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csoportosítása</a:t>
            </a:r>
            <a:br>
              <a:rPr lang="hu-HU" dirty="0" smtClean="0"/>
            </a:br>
            <a:r>
              <a:rPr lang="hu-HU" dirty="0" smtClean="0"/>
              <a:t>kialakítás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Kontakt (Pl.: szint kapcsoló)</a:t>
            </a:r>
          </a:p>
          <a:p>
            <a:r>
              <a:rPr lang="hu-HU" dirty="0" smtClean="0"/>
              <a:t>Non-kontakt (Pl.: Induktív érzékelő)</a:t>
            </a:r>
          </a:p>
          <a:p>
            <a:endParaRPr lang="hu-HU" dirty="0" smtClean="0"/>
          </a:p>
          <a:p>
            <a:r>
              <a:rPr lang="hu-HU" dirty="0" smtClean="0"/>
              <a:t>Diszkrét kimenetű (Pl.: Szintkapcsoló)</a:t>
            </a:r>
          </a:p>
          <a:p>
            <a:r>
              <a:rPr lang="hu-HU" dirty="0" smtClean="0"/>
              <a:t>Analóg kimenetű (Pl.: </a:t>
            </a:r>
            <a:r>
              <a:rPr lang="hu-HU" dirty="0" err="1" smtClean="0"/>
              <a:t>Hőelem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Aktív (az érzékelő jelet bocsát ki)</a:t>
            </a:r>
          </a:p>
          <a:p>
            <a:r>
              <a:rPr lang="hu-HU" dirty="0" smtClean="0"/>
              <a:t>Passzív (nincsen jelkibocsátás)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Statikus karakterisztika: a mérendő jel és az érzékelő kimenete közötti függvénykapcsolat</a:t>
            </a:r>
          </a:p>
          <a:p>
            <a:r>
              <a:rPr lang="hu-HU" dirty="0" smtClean="0"/>
              <a:t>Végkitérés</a:t>
            </a:r>
          </a:p>
          <a:p>
            <a:r>
              <a:rPr lang="hu-HU" dirty="0" err="1" smtClean="0"/>
              <a:t>Nullhiba</a:t>
            </a:r>
            <a:r>
              <a:rPr lang="hu-HU" dirty="0" smtClean="0"/>
              <a:t> (</a:t>
            </a:r>
            <a:r>
              <a:rPr lang="hu-HU" dirty="0" err="1" smtClean="0"/>
              <a:t>Offset</a:t>
            </a:r>
            <a:r>
              <a:rPr lang="hu-HU" dirty="0" smtClean="0"/>
              <a:t> hiba)</a:t>
            </a:r>
          </a:p>
          <a:p>
            <a:r>
              <a:rPr lang="hu-HU" dirty="0" smtClean="0"/>
              <a:t>Érzékenység</a:t>
            </a:r>
          </a:p>
          <a:p>
            <a:r>
              <a:rPr lang="hu-HU" dirty="0" smtClean="0"/>
              <a:t>Linearitás</a:t>
            </a:r>
          </a:p>
          <a:p>
            <a:r>
              <a:rPr lang="hu-HU" dirty="0" err="1" smtClean="0"/>
              <a:t>Hiszterézis</a:t>
            </a:r>
            <a:endParaRPr lang="hu-HU" dirty="0" smtClean="0"/>
          </a:p>
          <a:p>
            <a:r>
              <a:rPr lang="hu-HU" dirty="0" smtClean="0"/>
              <a:t>Érzékelés alsó határa</a:t>
            </a:r>
          </a:p>
          <a:p>
            <a:r>
              <a:rPr lang="hu-HU" dirty="0" smtClean="0"/>
              <a:t>Felbontás</a:t>
            </a:r>
          </a:p>
          <a:p>
            <a:r>
              <a:rPr lang="hu-HU" dirty="0" smtClean="0"/>
              <a:t>Beállási idő</a:t>
            </a:r>
          </a:p>
          <a:p>
            <a:r>
              <a:rPr lang="hu-HU" dirty="0" smtClean="0"/>
              <a:t>Élettartam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Érzékelők – pozíció érzékelés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Végállás kapcsolók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Alkalmazás: végállás, pozíció, szintérzékelés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E5F3-5FE6-4BC3-80FA-0092CD995F98}" type="datetime1">
              <a:rPr lang="hu-HU" smtClean="0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113"/>
            <a:ext cx="46085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www.cdli.ca/courses/isys1205/unit02_org05_ilo03/images/u2s5l3_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3819525" cy="2171701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5580112" y="462351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dirty="0" smtClean="0"/>
              <a:t>Reed relé</a:t>
            </a:r>
            <a:endParaRPr lang="hu-HU" sz="24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13665</TotalTime>
  <Words>1239</Words>
  <Application>Microsoft Office PowerPoint</Application>
  <PresentationFormat>Diavetítés a képernyőre (4:3 oldalarány)</PresentationFormat>
  <Paragraphs>393</Paragraphs>
  <Slides>41</Slides>
  <Notes>41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3" baseType="lpstr">
      <vt:lpstr>Alapértelmezett terv</vt:lpstr>
      <vt:lpstr>Drawing</vt:lpstr>
      <vt:lpstr>Érzékelők</vt:lpstr>
      <vt:lpstr>Érzékelők helye az irányítástechnikában</vt:lpstr>
      <vt:lpstr>Érzékelők</vt:lpstr>
      <vt:lpstr>Alapfogalmak</vt:lpstr>
      <vt:lpstr>Érzékelőkkel szembeni követelmények</vt:lpstr>
      <vt:lpstr>Érzékelők csoportosítása mérendő mennyiség szerint</vt:lpstr>
      <vt:lpstr>Érzékelők csoportosítása kialakítás szerint</vt:lpstr>
      <vt:lpstr>Érzékelők jellemzői</vt:lpstr>
      <vt:lpstr>Érzékelők – pozíció érzékelés</vt:lpstr>
      <vt:lpstr>Érzékelők – pozíció érzékelés</vt:lpstr>
      <vt:lpstr>Érzékelők – pozíció érzékelés</vt:lpstr>
      <vt:lpstr>Érzékelők – pozíció érzékelés</vt:lpstr>
      <vt:lpstr>Érzékelők – erő mérés</vt:lpstr>
      <vt:lpstr>Érzékelők – távolság érzékelés</vt:lpstr>
      <vt:lpstr>Érzékelők – távolság érzékelés</vt:lpstr>
      <vt:lpstr>Érzékelők sebesség, gyorsulásérzékelés</vt:lpstr>
      <vt:lpstr>Érzékelők – nyomásmérés</vt:lpstr>
      <vt:lpstr>Érzékelők - nyomásmérés</vt:lpstr>
      <vt:lpstr>Érzékelők - nyomásmérő</vt:lpstr>
      <vt:lpstr>Érzékelők - nyomásmérő</vt:lpstr>
      <vt:lpstr>Érzékelők – áramlási sebesség mérés</vt:lpstr>
      <vt:lpstr>Érzékelők – áramlási sebesség mérés</vt:lpstr>
      <vt:lpstr>Érzékelők – térfogat mérés</vt:lpstr>
      <vt:lpstr>Érzékelők áramlásmérő</vt:lpstr>
      <vt:lpstr>Érzékelők - átfolyásmérő</vt:lpstr>
      <vt:lpstr>Érzékelők - átfolyásmérő</vt:lpstr>
      <vt:lpstr>Érzékelők - átfolyásmérő</vt:lpstr>
      <vt:lpstr>Érzékelők – hőmérséklet mérése</vt:lpstr>
      <vt:lpstr>Érzékelők – hőmérséklet mérése</vt:lpstr>
      <vt:lpstr>Érzékelők – hőmérséklet mérése</vt:lpstr>
      <vt:lpstr>Érzékelők – hőmérséklet mérés</vt:lpstr>
      <vt:lpstr>Érzékelők – hőmérséklet mérés</vt:lpstr>
      <vt:lpstr>Érzékelők – hőmérséklet mérés</vt:lpstr>
      <vt:lpstr>Érzékelők – hőmérséklet mérés</vt:lpstr>
      <vt:lpstr>Érzékelők - szintérzékelés</vt:lpstr>
      <vt:lpstr>Érzékelők - szintmérés</vt:lpstr>
      <vt:lpstr>Érzékelők - fényérzékelés</vt:lpstr>
      <vt:lpstr>Érzékelők – csapadék érzékelő</vt:lpstr>
      <vt:lpstr>Érzékelők – páratartalom érzékelő</vt:lpstr>
      <vt:lpstr>Érzékelők - levegőminőség</vt:lpstr>
      <vt:lpstr>41.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Sándorfalvi György</cp:lastModifiedBy>
  <cp:revision>326</cp:revision>
  <dcterms:created xsi:type="dcterms:W3CDTF">2004-01-18T20:51:38Z</dcterms:created>
  <dcterms:modified xsi:type="dcterms:W3CDTF">2011-11-24T12:13:05Z</dcterms:modified>
</cp:coreProperties>
</file>