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1" r:id="rId2"/>
    <p:sldId id="589" r:id="rId3"/>
    <p:sldId id="590" r:id="rId4"/>
    <p:sldId id="591" r:id="rId5"/>
    <p:sldId id="592" r:id="rId6"/>
    <p:sldId id="559" r:id="rId7"/>
    <p:sldId id="587" r:id="rId8"/>
    <p:sldId id="560" r:id="rId9"/>
    <p:sldId id="582" r:id="rId10"/>
    <p:sldId id="557" r:id="rId11"/>
    <p:sldId id="561" r:id="rId12"/>
    <p:sldId id="562" r:id="rId13"/>
    <p:sldId id="573" r:id="rId14"/>
    <p:sldId id="574" r:id="rId15"/>
    <p:sldId id="577" r:id="rId16"/>
    <p:sldId id="593" r:id="rId17"/>
    <p:sldId id="583" r:id="rId18"/>
    <p:sldId id="599" r:id="rId19"/>
    <p:sldId id="555" r:id="rId20"/>
    <p:sldId id="556" r:id="rId21"/>
    <p:sldId id="585" r:id="rId22"/>
    <p:sldId id="598" r:id="rId23"/>
    <p:sldId id="564" r:id="rId24"/>
    <p:sldId id="566" r:id="rId25"/>
    <p:sldId id="565" r:id="rId26"/>
    <p:sldId id="567" r:id="rId27"/>
    <p:sldId id="568" r:id="rId28"/>
    <p:sldId id="569" r:id="rId29"/>
    <p:sldId id="570" r:id="rId30"/>
    <p:sldId id="571" r:id="rId31"/>
    <p:sldId id="594" r:id="rId32"/>
    <p:sldId id="572" r:id="rId33"/>
    <p:sldId id="578" r:id="rId34"/>
    <p:sldId id="595" r:id="rId35"/>
    <p:sldId id="596" r:id="rId36"/>
    <p:sldId id="579" r:id="rId37"/>
    <p:sldId id="580" r:id="rId38"/>
    <p:sldId id="597" r:id="rId39"/>
    <p:sldId id="581" r:id="rId40"/>
    <p:sldId id="586" r:id="rId41"/>
    <p:sldId id="554" r:id="rId42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FFCC"/>
    <a:srgbClr val="FF0000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24" autoAdjust="0"/>
  </p:normalViewPr>
  <p:slideViewPr>
    <p:cSldViewPr>
      <p:cViewPr>
        <p:scale>
          <a:sx n="80" d="100"/>
          <a:sy n="80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20EB-305E-4927-9EAD-0BBFF20EFC5D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EB8-A974-444F-A33A-5863F4B24FAA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D28C-9850-4DBF-A346-09E769CBA7C1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C18A-4FC3-49D4-9008-C9B40EA96181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38AE-20EC-46B4-ACE9-CCF96B9E9D37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D025-42BC-40F9-908A-D3D9D76AC5DC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DF0E-E66F-4E7B-9789-265FD5252A9A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8131-5D42-4430-B0E6-8A9134B72CEA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8A1C-294F-480E-AF15-7991E0C96E64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C4DE-0603-4F38-B6A9-4D02A96D5C41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4365-5A73-499F-AC32-4EE61B0B4DE1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4DFC46F5-F854-4B26-A563-972EBA66E6C1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I. - 8.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jpe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jpeg"/><Relationship Id="rId11" Type="http://schemas.openxmlformats.org/officeDocument/2006/relationships/image" Target="../media/image30.gif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Épületautomatizálásban használt kommunikációs PROTOKOLLOK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  <p:pic>
        <p:nvPicPr>
          <p:cNvPr id="30724" name="Picture 4" descr="http://4.bp.blogspot.com/-S0YNhptyVFY/TZTB4JAFS8I/AAAAAAAAB4E/cALSxl1NdjQ/s320/Conn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1031777" cy="7738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Soros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4824413"/>
          </a:xfrm>
        </p:spPr>
        <p:txBody>
          <a:bodyPr/>
          <a:lstStyle/>
          <a:p>
            <a:r>
              <a:rPr lang="hu-HU" dirty="0" smtClean="0"/>
              <a:t>Soros kommunikációt 1800-as évek óta használunk (Morse kód)</a:t>
            </a:r>
          </a:p>
          <a:p>
            <a:r>
              <a:rPr lang="hu-HU" dirty="0" smtClean="0"/>
              <a:t>Az egyik legrégibb, és legelterjedtebb kommunikációs mód</a:t>
            </a:r>
          </a:p>
          <a:p>
            <a:r>
              <a:rPr lang="hu-HU" dirty="0" smtClean="0"/>
              <a:t>Rengeteg protokoll szabvány alapját képezi</a:t>
            </a:r>
          </a:p>
          <a:p>
            <a:r>
              <a:rPr lang="hu-HU" dirty="0" smtClean="0"/>
              <a:t>Rendkívül kiforrott rendszer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5724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RS232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4824413"/>
          </a:xfrm>
        </p:spPr>
        <p:txBody>
          <a:bodyPr/>
          <a:lstStyle/>
          <a:p>
            <a:r>
              <a:rPr lang="hu-HU" dirty="0" smtClean="0"/>
              <a:t>2 vezetékes kommunikáció =&gt; Olcsó kiépítés</a:t>
            </a:r>
          </a:p>
          <a:p>
            <a:r>
              <a:rPr lang="hu-HU" dirty="0" smtClean="0"/>
              <a:t>FALSE: +3V - +15V; TRUE: -3V - -15V</a:t>
            </a:r>
          </a:p>
          <a:p>
            <a:r>
              <a:rPr lang="hu-HU" dirty="0" smtClean="0"/>
              <a:t>Maximum 30-60 m (kábel kapacitási problémák miatt)</a:t>
            </a:r>
          </a:p>
          <a:p>
            <a:r>
              <a:rPr lang="hu-HU" dirty="0" smtClean="0"/>
              <a:t>Árnyékolás szükséges</a:t>
            </a:r>
          </a:p>
          <a:p>
            <a:r>
              <a:rPr lang="hu-HU" dirty="0" smtClean="0"/>
              <a:t>Pont-pont kapcsolat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5410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4869160"/>
            <a:ext cx="3228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4775" y="3789040"/>
            <a:ext cx="1419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RS422 és RS485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482441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RS422</a:t>
            </a:r>
          </a:p>
          <a:p>
            <a:r>
              <a:rPr lang="hu-HU" dirty="0" smtClean="0"/>
              <a:t>20mA áramhurkos kialakítás</a:t>
            </a:r>
          </a:p>
          <a:p>
            <a:r>
              <a:rPr lang="hu-HU" dirty="0" smtClean="0"/>
              <a:t>Kevésbé zavar-érzékeny</a:t>
            </a:r>
          </a:p>
          <a:p>
            <a:r>
              <a:rPr lang="hu-HU" dirty="0" smtClean="0"/>
              <a:t>Maximum 1km</a:t>
            </a:r>
          </a:p>
          <a:p>
            <a:r>
              <a:rPr lang="hu-HU" dirty="0" smtClean="0"/>
              <a:t>Pont-pont kapcsolat, és 1 adó </a:t>
            </a:r>
            <a:r>
              <a:rPr lang="hu-HU" dirty="0" err="1" smtClean="0"/>
              <a:t>max</a:t>
            </a:r>
            <a:r>
              <a:rPr lang="hu-HU" dirty="0" smtClean="0"/>
              <a:t> 10 vevő</a:t>
            </a:r>
          </a:p>
          <a:p>
            <a:r>
              <a:rPr lang="hu-HU" dirty="0" smtClean="0"/>
              <a:t>(RS232 „</a:t>
            </a:r>
            <a:r>
              <a:rPr lang="hu-HU" dirty="0" err="1" smtClean="0"/>
              <a:t>meghosszabítása</a:t>
            </a:r>
            <a:r>
              <a:rPr lang="hu-HU" dirty="0" smtClean="0"/>
              <a:t>”)</a:t>
            </a:r>
          </a:p>
          <a:p>
            <a:pPr>
              <a:buNone/>
            </a:pPr>
            <a:r>
              <a:rPr lang="hu-HU" dirty="0" smtClean="0"/>
              <a:t>RS485</a:t>
            </a:r>
          </a:p>
          <a:p>
            <a:r>
              <a:rPr lang="hu-HU" dirty="0" smtClean="0"/>
              <a:t>2 vezetékes kommunikáció</a:t>
            </a:r>
          </a:p>
          <a:p>
            <a:r>
              <a:rPr lang="hu-HU" dirty="0" smtClean="0"/>
              <a:t>Egyszerre maximum 32 adó, 32 vevő</a:t>
            </a:r>
          </a:p>
          <a:p>
            <a:r>
              <a:rPr lang="hu-HU" dirty="0" smtClean="0"/>
              <a:t>Maximum 1km</a:t>
            </a:r>
          </a:p>
          <a:p>
            <a:r>
              <a:rPr lang="hu-HU" dirty="0" smtClean="0"/>
              <a:t>Master-Slave kapcsolatokhoz ideális…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38934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Vezérlés módja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114800" y="2057400"/>
          <a:ext cx="2087563" cy="3105150"/>
        </p:xfrm>
        <a:graphic>
          <a:graphicData uri="http://schemas.openxmlformats.org/presentationml/2006/ole">
            <p:oleObj spid="_x0000_s14338" name="Clip" r:id="rId4" imgW="2702160" imgH="4019040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953000" y="3276600"/>
          <a:ext cx="2978150" cy="2195513"/>
        </p:xfrm>
        <a:graphic>
          <a:graphicData uri="http://schemas.openxmlformats.org/presentationml/2006/ole">
            <p:oleObj spid="_x0000_s14339" name="Clip" r:id="rId5" imgW="4278960" imgH="4016520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40132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Master/Slave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Egyetlen vezérlő végzi az összes vezérlést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742950" marR="0" lvl="1" indent="-2857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charset="0"/>
              </a:rPr>
              <a:t>Amennyiben a Master meghibásodik, a kommunikáció megáll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Vezérlés módja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179512" y="1905000"/>
            <a:ext cx="40132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Pont-pont kapcsolat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Times New Roman" charset="0"/>
              </a:rPr>
              <a:t>Osztott</a:t>
            </a: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Times New Roman" charset="0"/>
              </a:rPr>
              <a:t> intelligencia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Times New Roman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hu-HU" sz="2000" b="0" kern="0" dirty="0" smtClean="0">
                <a:solidFill>
                  <a:schemeClr val="tx2"/>
                </a:solidFill>
                <a:latin typeface="+mn-lt"/>
                <a:cs typeface="Times New Roman" charset="0"/>
              </a:rPr>
              <a:t>Nem egy pontba összpontosul a vezérlés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Times New Roman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Times New Roman" charset="0"/>
              </a:rPr>
              <a:t>Könnyen bővíthető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Times New Roman" charset="0"/>
            </a:endParaRPr>
          </a:p>
        </p:txBody>
      </p:sp>
      <p:graphicFrame>
        <p:nvGraphicFramePr>
          <p:cNvPr id="11" name="Object 1028"/>
          <p:cNvGraphicFramePr>
            <a:graphicFrameLocks noChangeAspect="1"/>
          </p:cNvGraphicFramePr>
          <p:nvPr/>
        </p:nvGraphicFramePr>
        <p:xfrm>
          <a:off x="4572000" y="3581400"/>
          <a:ext cx="2462213" cy="2243138"/>
        </p:xfrm>
        <a:graphic>
          <a:graphicData uri="http://schemas.openxmlformats.org/presentationml/2006/ole">
            <p:oleObj spid="_x0000_s15364" name="Clip" r:id="rId4" imgW="4312800" imgH="3928680" progId="">
              <p:embed/>
            </p:oleObj>
          </a:graphicData>
        </a:graphic>
      </p:graphicFrame>
      <p:graphicFrame>
        <p:nvGraphicFramePr>
          <p:cNvPr id="12" name="Object 1029"/>
          <p:cNvGraphicFramePr>
            <a:graphicFrameLocks noChangeAspect="1"/>
          </p:cNvGraphicFramePr>
          <p:nvPr/>
        </p:nvGraphicFramePr>
        <p:xfrm>
          <a:off x="4114800" y="1981200"/>
          <a:ext cx="1058863" cy="1295400"/>
        </p:xfrm>
        <a:graphic>
          <a:graphicData uri="http://schemas.openxmlformats.org/presentationml/2006/ole">
            <p:oleObj spid="_x0000_s15365" name="Clip" r:id="rId5" imgW="3212280" imgH="3935520" progId="">
              <p:embed/>
            </p:oleObj>
          </a:graphicData>
        </a:graphic>
      </p:graphicFrame>
      <p:graphicFrame>
        <p:nvGraphicFramePr>
          <p:cNvPr id="13" name="Object 1030"/>
          <p:cNvGraphicFramePr>
            <a:graphicFrameLocks noChangeAspect="1"/>
          </p:cNvGraphicFramePr>
          <p:nvPr/>
        </p:nvGraphicFramePr>
        <p:xfrm>
          <a:off x="6926263" y="2286000"/>
          <a:ext cx="715962" cy="1738313"/>
        </p:xfrm>
        <a:graphic>
          <a:graphicData uri="http://schemas.openxmlformats.org/presentationml/2006/ole">
            <p:oleObj spid="_x0000_s15366" name="Clip" r:id="rId6" imgW="1621800" imgH="3934080" progId="">
              <p:embed/>
            </p:oleObj>
          </a:graphicData>
        </a:graphic>
      </p:graphicFrame>
      <p:graphicFrame>
        <p:nvGraphicFramePr>
          <p:cNvPr id="14" name="Object 1031"/>
          <p:cNvGraphicFramePr>
            <a:graphicFrameLocks noChangeAspect="1"/>
          </p:cNvGraphicFramePr>
          <p:nvPr/>
        </p:nvGraphicFramePr>
        <p:xfrm>
          <a:off x="7162800" y="3581400"/>
          <a:ext cx="1833563" cy="1946275"/>
        </p:xfrm>
        <a:graphic>
          <a:graphicData uri="http://schemas.openxmlformats.org/presentationml/2006/ole">
            <p:oleObj spid="_x0000_s15367" name="Clip" r:id="rId7" imgW="3092400" imgH="3282480" progId="">
              <p:embed/>
            </p:oleObj>
          </a:graphicData>
        </a:graphic>
      </p:graphicFrame>
      <p:graphicFrame>
        <p:nvGraphicFramePr>
          <p:cNvPr id="15" name="Object 1032"/>
          <p:cNvGraphicFramePr>
            <a:graphicFrameLocks noChangeAspect="1"/>
          </p:cNvGraphicFramePr>
          <p:nvPr/>
        </p:nvGraphicFramePr>
        <p:xfrm>
          <a:off x="5105400" y="1981200"/>
          <a:ext cx="1676400" cy="1646238"/>
        </p:xfrm>
        <a:graphic>
          <a:graphicData uri="http://schemas.openxmlformats.org/presentationml/2006/ole">
            <p:oleObj spid="_x0000_s15368" name="Clip" r:id="rId8" imgW="1884240" imgH="18507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Vezérlés módja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95536" y="1556792"/>
            <a:ext cx="4876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Multimaster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kommunikáció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u-HU" sz="2000" b="0" kern="0" dirty="0" smtClean="0">
                <a:latin typeface="Arial" charset="0"/>
                <a:cs typeface="Arial" charset="0"/>
              </a:rPr>
              <a:t>Több Master egy hálózatban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Akár</a:t>
            </a: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„pont-pont” kapcsolat is</a:t>
            </a:r>
            <a:b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kialakítható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156176" y="2492896"/>
          <a:ext cx="1253948" cy="1142378"/>
        </p:xfrm>
        <a:graphic>
          <a:graphicData uri="http://schemas.openxmlformats.org/presentationml/2006/ole">
            <p:oleObj spid="_x0000_s17416" name="Clip" r:id="rId4" imgW="4312800" imgH="3928680" progId="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4860032" y="3861048"/>
          <a:ext cx="1257981" cy="1871187"/>
        </p:xfrm>
        <a:graphic>
          <a:graphicData uri="http://schemas.openxmlformats.org/presentationml/2006/ole">
            <p:oleObj spid="_x0000_s17418" name="Clip" r:id="rId5" imgW="2702160" imgH="4019040" progId="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6125208" y="4509120"/>
          <a:ext cx="1794656" cy="1323033"/>
        </p:xfrm>
        <a:graphic>
          <a:graphicData uri="http://schemas.openxmlformats.org/presentationml/2006/ole">
            <p:oleObj spid="_x0000_s17419" name="Clip" r:id="rId6" imgW="4278960" imgH="4016520" progId="">
              <p:embed/>
            </p:oleObj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4644008" y="1988840"/>
          <a:ext cx="1254125" cy="1141413"/>
        </p:xfrm>
        <a:graphic>
          <a:graphicData uri="http://schemas.openxmlformats.org/presentationml/2006/ole">
            <p:oleObj spid="_x0000_s17420" name="Clip" r:id="rId7" imgW="4312800" imgH="392868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 módja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4824413"/>
          </a:xfrm>
        </p:spPr>
        <p:txBody>
          <a:bodyPr/>
          <a:lstStyle/>
          <a:p>
            <a:r>
              <a:rPr lang="hu-HU" dirty="0" smtClean="0"/>
              <a:t>Ciklikus: </a:t>
            </a:r>
          </a:p>
          <a:p>
            <a:pPr lvl="1" algn="just"/>
            <a:r>
              <a:rPr lang="hu-HU" dirty="0" smtClean="0"/>
              <a:t>A résztvevőket a Master meghatározott időközönként szólítja meg. Amennyiben a megadott időn belül nem érkezik válasz a Master a Slave-et lekapcsoltnak tekinti.</a:t>
            </a:r>
          </a:p>
          <a:p>
            <a:pPr lvl="1" algn="just"/>
            <a:r>
              <a:rPr lang="hu-HU" dirty="0" smtClean="0"/>
              <a:t>Tipikusan ipari kommunikációs mód</a:t>
            </a:r>
          </a:p>
          <a:p>
            <a:pPr lvl="1" algn="just">
              <a:buNone/>
            </a:pPr>
            <a:r>
              <a:rPr lang="hu-HU" dirty="0" smtClean="0"/>
              <a:t>Pl.: </a:t>
            </a:r>
            <a:r>
              <a:rPr lang="hu-HU" dirty="0" err="1" smtClean="0"/>
              <a:t>Modbus</a:t>
            </a:r>
            <a:r>
              <a:rPr lang="hu-HU" dirty="0" smtClean="0"/>
              <a:t>, </a:t>
            </a:r>
            <a:r>
              <a:rPr lang="hu-HU" dirty="0" err="1" smtClean="0"/>
              <a:t>Profibus</a:t>
            </a:r>
            <a:r>
              <a:rPr lang="hu-HU" dirty="0" smtClean="0"/>
              <a:t>, CAN, stb.</a:t>
            </a:r>
          </a:p>
          <a:p>
            <a:r>
              <a:rPr lang="hu-HU" dirty="0" smtClean="0"/>
              <a:t>Eseményvezérelt:</a:t>
            </a:r>
          </a:p>
          <a:p>
            <a:pPr lvl="1"/>
            <a:r>
              <a:rPr lang="hu-HU" dirty="0" smtClean="0"/>
              <a:t>A résztvevők csak a változó állapotváltozása esetén küldenek táviratot</a:t>
            </a:r>
          </a:p>
          <a:p>
            <a:pPr lvl="1"/>
            <a:r>
              <a:rPr lang="hu-HU" dirty="0" smtClean="0"/>
              <a:t>Előnye, hogy a buszt csak akkor van terhelve, amikor szükséges</a:t>
            </a:r>
          </a:p>
          <a:p>
            <a:pPr lvl="1"/>
            <a:r>
              <a:rPr lang="hu-HU" dirty="0" smtClean="0"/>
              <a:t>Tipikusan kis átviteli sebességű hálózatokon használt protokoll</a:t>
            </a:r>
          </a:p>
          <a:p>
            <a:pPr lvl="1">
              <a:buNone/>
            </a:pPr>
            <a:r>
              <a:rPr lang="hu-HU" dirty="0" smtClean="0"/>
              <a:t>Pl.: KNX, LON, stb.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Rendszerek közötti kommunikáció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  <p:sp>
        <p:nvSpPr>
          <p:cNvPr id="8" name="Téglalap 7"/>
          <p:cNvSpPr/>
          <p:nvPr/>
        </p:nvSpPr>
        <p:spPr bwMode="auto">
          <a:xfrm>
            <a:off x="0" y="1196752"/>
            <a:ext cx="3491880" cy="19442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Gépészet</a:t>
            </a:r>
          </a:p>
        </p:txBody>
      </p:sp>
      <p:sp>
        <p:nvSpPr>
          <p:cNvPr id="7" name="Téglalap 6"/>
          <p:cNvSpPr/>
          <p:nvPr/>
        </p:nvSpPr>
        <p:spPr bwMode="auto">
          <a:xfrm>
            <a:off x="5724128" y="1196752"/>
            <a:ext cx="3384376" cy="19442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Világítástechnika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0" y="4221088"/>
            <a:ext cx="3491880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Biztonságtechnika</a:t>
            </a:r>
          </a:p>
        </p:txBody>
      </p:sp>
      <p:sp>
        <p:nvSpPr>
          <p:cNvPr id="10" name="Téglalap 9"/>
          <p:cNvSpPr/>
          <p:nvPr/>
        </p:nvSpPr>
        <p:spPr bwMode="auto">
          <a:xfrm>
            <a:off x="5724128" y="4221088"/>
            <a:ext cx="3419872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dirty="0" smtClean="0"/>
              <a:t>Energia elosztás</a:t>
            </a: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2195736" y="1628800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Kazán</a:t>
            </a:r>
          </a:p>
        </p:txBody>
      </p:sp>
      <p:sp>
        <p:nvSpPr>
          <p:cNvPr id="13" name="Téglalap 12"/>
          <p:cNvSpPr/>
          <p:nvPr/>
        </p:nvSpPr>
        <p:spPr bwMode="auto">
          <a:xfrm>
            <a:off x="0" y="1628800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/>
              <a:t>Hűtőgép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 bwMode="auto">
          <a:xfrm>
            <a:off x="0" y="2492896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Légtechnika</a:t>
            </a:r>
          </a:p>
        </p:txBody>
      </p:sp>
      <p:sp>
        <p:nvSpPr>
          <p:cNvPr id="15" name="Téglalap 14"/>
          <p:cNvSpPr/>
          <p:nvPr/>
        </p:nvSpPr>
        <p:spPr bwMode="auto">
          <a:xfrm>
            <a:off x="2195736" y="2492896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Szabályzók</a:t>
            </a:r>
          </a:p>
        </p:txBody>
      </p:sp>
      <p:sp>
        <p:nvSpPr>
          <p:cNvPr id="16" name="Téglalap 15"/>
          <p:cNvSpPr/>
          <p:nvPr/>
        </p:nvSpPr>
        <p:spPr bwMode="auto">
          <a:xfrm>
            <a:off x="0" y="4653136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Tűzjelző</a:t>
            </a:r>
            <a:r>
              <a:rPr kumimoji="0" lang="hu-H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rendszer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églalap 17"/>
          <p:cNvSpPr/>
          <p:nvPr/>
        </p:nvSpPr>
        <p:spPr bwMode="auto">
          <a:xfrm>
            <a:off x="2195736" y="5445224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Vagyon-védelem</a:t>
            </a:r>
          </a:p>
        </p:txBody>
      </p:sp>
      <p:sp>
        <p:nvSpPr>
          <p:cNvPr id="19" name="Téglalap 18"/>
          <p:cNvSpPr/>
          <p:nvPr/>
        </p:nvSpPr>
        <p:spPr bwMode="auto">
          <a:xfrm>
            <a:off x="2195736" y="4653136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Tűzoltó</a:t>
            </a:r>
            <a:r>
              <a:rPr kumimoji="0" lang="hu-H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rendszer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 bwMode="auto">
          <a:xfrm>
            <a:off x="0" y="5445224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Beléptető rendszer</a:t>
            </a:r>
          </a:p>
        </p:txBody>
      </p:sp>
      <p:sp>
        <p:nvSpPr>
          <p:cNvPr id="21" name="Téglalap 20"/>
          <p:cNvSpPr/>
          <p:nvPr/>
        </p:nvSpPr>
        <p:spPr bwMode="auto">
          <a:xfrm>
            <a:off x="5796136" y="1772816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Világítás vezérlés</a:t>
            </a:r>
          </a:p>
        </p:txBody>
      </p:sp>
      <p:sp>
        <p:nvSpPr>
          <p:cNvPr id="22" name="Téglalap 21"/>
          <p:cNvSpPr/>
          <p:nvPr/>
        </p:nvSpPr>
        <p:spPr bwMode="auto">
          <a:xfrm>
            <a:off x="7740352" y="1772816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Árnyékolás-technika</a:t>
            </a:r>
          </a:p>
        </p:txBody>
      </p:sp>
      <p:sp>
        <p:nvSpPr>
          <p:cNvPr id="17" name="Téglalap 16"/>
          <p:cNvSpPr/>
          <p:nvPr/>
        </p:nvSpPr>
        <p:spPr bwMode="auto">
          <a:xfrm>
            <a:off x="1043608" y="4941168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Hő- és füstelvezetés</a:t>
            </a:r>
          </a:p>
        </p:txBody>
      </p:sp>
      <p:sp>
        <p:nvSpPr>
          <p:cNvPr id="23" name="Téglalap 22"/>
          <p:cNvSpPr/>
          <p:nvPr/>
        </p:nvSpPr>
        <p:spPr bwMode="auto">
          <a:xfrm>
            <a:off x="7812360" y="4725144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Fogyasztásmérők</a:t>
            </a:r>
          </a:p>
        </p:txBody>
      </p:sp>
      <p:sp>
        <p:nvSpPr>
          <p:cNvPr id="24" name="Téglalap 23"/>
          <p:cNvSpPr/>
          <p:nvPr/>
        </p:nvSpPr>
        <p:spPr bwMode="auto">
          <a:xfrm>
            <a:off x="5796136" y="4725144"/>
            <a:ext cx="165618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Villamosenergia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elosztás</a:t>
            </a:r>
          </a:p>
        </p:txBody>
      </p:sp>
      <p:sp>
        <p:nvSpPr>
          <p:cNvPr id="25" name="Téglalap 24"/>
          <p:cNvSpPr/>
          <p:nvPr/>
        </p:nvSpPr>
        <p:spPr bwMode="auto">
          <a:xfrm>
            <a:off x="3491880" y="3140968"/>
            <a:ext cx="2232248" cy="10801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dirty="0" smtClean="0"/>
              <a:t>Épület felügyelet</a:t>
            </a: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églalap 26"/>
          <p:cNvSpPr/>
          <p:nvPr/>
        </p:nvSpPr>
        <p:spPr bwMode="auto">
          <a:xfrm>
            <a:off x="7812360" y="5445224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/>
              <a:t>Energia tárolók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églalap 25"/>
          <p:cNvSpPr/>
          <p:nvPr/>
        </p:nvSpPr>
        <p:spPr bwMode="auto">
          <a:xfrm>
            <a:off x="6012160" y="5445224"/>
            <a:ext cx="1296144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/>
              <a:t>Kiserőmű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  <p:bldP spid="23" grpId="0" animBg="1"/>
      <p:bldP spid="24" grpId="0" animBg="1"/>
      <p:bldP spid="25" grpId="0" animBg="1"/>
      <p:bldP spid="27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protokoll?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  <p:pic>
        <p:nvPicPr>
          <p:cNvPr id="115714" name="Picture 2" descr="http://sayusi.hu/userfiles/image/shannon_weaver_komm_mode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632848" cy="2832997"/>
          </a:xfrm>
          <a:prstGeom prst="rect">
            <a:avLst/>
          </a:prstGeom>
          <a:noFill/>
        </p:spPr>
      </p:pic>
      <p:pic>
        <p:nvPicPr>
          <p:cNvPr id="115718" name="Picture 6" descr="http://www.clipartpal.com/_thumbs/Babel_tn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541662" cy="23601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good-wallpapers.com/pictures/832/labirint.jpg"/>
          <p:cNvPicPr>
            <a:picLocks noChangeAspect="1" noChangeArrowheads="1"/>
          </p:cNvPicPr>
          <p:nvPr/>
        </p:nvPicPr>
        <p:blipFill>
          <a:blip r:embed="rId4" cstate="print">
            <a:lum bright="47000"/>
          </a:blip>
          <a:srcRect/>
          <a:stretch>
            <a:fillRect/>
          </a:stretch>
        </p:blipFill>
        <p:spPr bwMode="auto">
          <a:xfrm>
            <a:off x="0" y="1124744"/>
            <a:ext cx="9144000" cy="504056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Protokollok útvesztője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9C256-A792-4CCF-9D2C-22EDA0BB4381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211960" y="5301208"/>
            <a:ext cx="98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de-DE" sz="1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de-DE" sz="18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740352" y="3645024"/>
            <a:ext cx="8366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de-DE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ModBus</a:t>
            </a:r>
            <a:endParaRPr lang="de-DE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444208" y="2132856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de-DE" sz="1800" b="1" dirty="0">
                <a:solidFill>
                  <a:schemeClr val="bg2"/>
                </a:solidFill>
                <a:latin typeface="Arial" charset="0"/>
              </a:rPr>
              <a:t>LONWORKS</a:t>
            </a:r>
            <a:r>
              <a:rPr lang="de-DE" sz="1800" b="1" baseline="30000" dirty="0">
                <a:solidFill>
                  <a:schemeClr val="bg2"/>
                </a:solidFill>
                <a:latin typeface="Arial" charset="0"/>
              </a:rPr>
              <a:t>®</a:t>
            </a:r>
            <a:endParaRPr lang="de-DE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000944" y="3533800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de-DE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S</a:t>
            </a:r>
            <a:r>
              <a:rPr lang="de-DE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D</a:t>
            </a:r>
            <a:r>
              <a:rPr lang="de-DE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S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987824" y="1412776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Ethernet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27" descr="Profibus_logo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013176"/>
            <a:ext cx="1485900" cy="557213"/>
          </a:xfrm>
          <a:prstGeom prst="rect">
            <a:avLst/>
          </a:prstGeom>
          <a:noFill/>
        </p:spPr>
      </p:pic>
      <p:pic>
        <p:nvPicPr>
          <p:cNvPr id="13" name="Picture 28" descr="Profinet_logo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38400"/>
            <a:ext cx="1485900" cy="565150"/>
          </a:xfrm>
          <a:prstGeom prst="rect">
            <a:avLst/>
          </a:prstGeom>
          <a:noFill/>
        </p:spPr>
      </p:pic>
      <p:pic>
        <p:nvPicPr>
          <p:cNvPr id="14" name="Picture 29" descr="firewire logo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157192"/>
            <a:ext cx="444500" cy="571500"/>
          </a:xfrm>
          <a:prstGeom prst="rect">
            <a:avLst/>
          </a:prstGeom>
          <a:noFill/>
        </p:spPr>
      </p:pic>
      <p:pic>
        <p:nvPicPr>
          <p:cNvPr id="15" name="Picture 30" descr="cc-link logo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6544" y="3000400"/>
            <a:ext cx="849313" cy="292100"/>
          </a:xfrm>
          <a:prstGeom prst="rect">
            <a:avLst/>
          </a:prstGeom>
          <a:noFill/>
        </p:spPr>
      </p:pic>
      <p:pic>
        <p:nvPicPr>
          <p:cNvPr id="16" name="Picture 31" descr="canopen logo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268760"/>
            <a:ext cx="950913" cy="900113"/>
          </a:xfrm>
          <a:prstGeom prst="rect">
            <a:avLst/>
          </a:prstGeom>
          <a:noFill/>
        </p:spPr>
      </p:pic>
      <p:pic>
        <p:nvPicPr>
          <p:cNvPr id="17" name="Picture 32" descr="devicenet logo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509120"/>
            <a:ext cx="822325" cy="292100"/>
          </a:xfrm>
          <a:prstGeom prst="rect">
            <a:avLst/>
          </a:prstGeom>
          <a:noFill/>
        </p:spPr>
      </p:pic>
      <p:pic>
        <p:nvPicPr>
          <p:cNvPr id="18" name="Kép 17" descr="knx_logo_testlr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4221088"/>
            <a:ext cx="1048451" cy="583096"/>
          </a:xfrm>
          <a:prstGeom prst="rect">
            <a:avLst/>
          </a:prstGeom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51920" y="1916832"/>
          <a:ext cx="1296144" cy="3146958"/>
        </p:xfrm>
        <a:graphic>
          <a:graphicData uri="http://schemas.openxmlformats.org/presentationml/2006/ole">
            <p:oleObj spid="_x0000_s4099" name="Clip" r:id="rId12" imgW="1621800" imgH="393408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 feladatai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Térben </a:t>
            </a:r>
            <a:r>
              <a:rPr lang="hu-HU" smtClean="0"/>
              <a:t>szétszórt rendszerek </a:t>
            </a:r>
            <a:r>
              <a:rPr lang="hu-HU" dirty="0" smtClean="0"/>
              <a:t>összekötése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sp>
        <p:nvSpPr>
          <p:cNvPr id="7" name="Téglalap 6"/>
          <p:cNvSpPr/>
          <p:nvPr/>
        </p:nvSpPr>
        <p:spPr bwMode="auto">
          <a:xfrm>
            <a:off x="899592" y="2924944"/>
            <a:ext cx="2304256" cy="1296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 1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6156176" y="2924944"/>
            <a:ext cx="2304256" cy="1296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 2</a:t>
            </a:r>
          </a:p>
        </p:txBody>
      </p:sp>
      <p:sp>
        <p:nvSpPr>
          <p:cNvPr id="11" name="Jobbra nyíl 10"/>
          <p:cNvSpPr/>
          <p:nvPr/>
        </p:nvSpPr>
        <p:spPr bwMode="auto">
          <a:xfrm>
            <a:off x="3203847" y="2924944"/>
            <a:ext cx="2952329" cy="58915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Mérés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43608" y="443711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PRG - 1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300192" y="429309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PRG - 2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 bwMode="auto">
          <a:xfrm flipH="1">
            <a:off x="3203849" y="3631932"/>
            <a:ext cx="2952328" cy="58915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Engedélyezés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Protokollok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(teljesen) szabványos protokollok</a:t>
            </a:r>
          </a:p>
          <a:p>
            <a:pPr lvl="1"/>
            <a:r>
              <a:rPr lang="hu-HU" dirty="0" smtClean="0"/>
              <a:t>Előnye: </a:t>
            </a:r>
          </a:p>
          <a:p>
            <a:pPr lvl="2"/>
            <a:r>
              <a:rPr lang="hu-HU" dirty="0" smtClean="0"/>
              <a:t>Elszigetelt rendszer</a:t>
            </a:r>
          </a:p>
          <a:p>
            <a:pPr lvl="2"/>
            <a:r>
              <a:rPr lang="hu-HU" dirty="0" smtClean="0"/>
              <a:t>Biztos együttműködés a gyártó eszközeivel (?)</a:t>
            </a:r>
          </a:p>
          <a:p>
            <a:pPr lvl="1"/>
            <a:r>
              <a:rPr lang="hu-HU" dirty="0" smtClean="0"/>
              <a:t>Hátránya:</a:t>
            </a:r>
          </a:p>
          <a:p>
            <a:pPr lvl="2"/>
            <a:r>
              <a:rPr lang="hu-HU" dirty="0" smtClean="0"/>
              <a:t>Más gyártó nem tud bekapcsolódni</a:t>
            </a:r>
          </a:p>
          <a:p>
            <a:pPr lvl="2"/>
            <a:r>
              <a:rPr lang="hu-HU" dirty="0" smtClean="0"/>
              <a:t>Elszigetelt rendszer</a:t>
            </a:r>
          </a:p>
          <a:p>
            <a:pPr lvl="2"/>
            <a:r>
              <a:rPr lang="hu-HU" dirty="0" smtClean="0"/>
              <a:t>Diktált ár</a:t>
            </a:r>
          </a:p>
          <a:p>
            <a:r>
              <a:rPr lang="hu-HU" dirty="0" smtClean="0"/>
              <a:t>Szabványos protokollok</a:t>
            </a:r>
          </a:p>
          <a:p>
            <a:pPr lvl="1"/>
            <a:r>
              <a:rPr lang="hu-HU" dirty="0" smtClean="0"/>
              <a:t>Előnye:</a:t>
            </a:r>
          </a:p>
          <a:p>
            <a:pPr lvl="2"/>
            <a:r>
              <a:rPr lang="hu-HU" dirty="0" smtClean="0"/>
              <a:t>Több beszállító</a:t>
            </a:r>
          </a:p>
          <a:p>
            <a:pPr lvl="2"/>
            <a:r>
              <a:rPr lang="hu-HU" dirty="0" smtClean="0"/>
              <a:t>Könnyen illeszthető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  <p:pic>
        <p:nvPicPr>
          <p:cNvPr id="7" name="Picture 7" descr="C:\Users\Gyuri\AppData\Local\Microsoft\Windows\Temporary Internet Files\Content.IE5\7022CSHX\MC900299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437112"/>
            <a:ext cx="1812925" cy="1630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350"/>
            <a:ext cx="6858000" cy="533400"/>
          </a:xfrm>
        </p:spPr>
        <p:txBody>
          <a:bodyPr/>
          <a:lstStyle/>
          <a:p>
            <a:r>
              <a:rPr lang="hu-HU" dirty="0" smtClean="0"/>
              <a:t>Különböző protokollok 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Lehet:</a:t>
            </a:r>
          </a:p>
          <a:p>
            <a:pPr lvl="1"/>
            <a:r>
              <a:rPr lang="hu-HU" dirty="0" smtClean="0"/>
              <a:t>Relé kontaktusok keresztül</a:t>
            </a:r>
          </a:p>
          <a:p>
            <a:pPr lvl="1"/>
            <a:r>
              <a:rPr lang="hu-HU" dirty="0" smtClean="0"/>
              <a:t>Gyártó által biztosított protokoll átjárón keresztül</a:t>
            </a:r>
          </a:p>
          <a:p>
            <a:pPr lvl="1"/>
            <a:r>
              <a:rPr lang="hu-HU" dirty="0" smtClean="0"/>
              <a:t>Saját fejlesztésű protokoll konverter segítségével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Tipikus adatpontok:</a:t>
            </a:r>
          </a:p>
          <a:p>
            <a:pPr lvl="1"/>
            <a:r>
              <a:rPr lang="hu-HU" dirty="0" smtClean="0"/>
              <a:t>Olvasás:</a:t>
            </a:r>
          </a:p>
          <a:p>
            <a:pPr lvl="2"/>
            <a:r>
              <a:rPr lang="hu-HU" dirty="0" smtClean="0"/>
              <a:t>Üzem, hiba</a:t>
            </a:r>
          </a:p>
          <a:p>
            <a:pPr lvl="2"/>
            <a:r>
              <a:rPr lang="hu-HU" dirty="0" smtClean="0"/>
              <a:t>Jelzések</a:t>
            </a:r>
          </a:p>
          <a:p>
            <a:pPr lvl="1"/>
            <a:r>
              <a:rPr lang="hu-HU" dirty="0" smtClean="0"/>
              <a:t>Írás:</a:t>
            </a:r>
          </a:p>
          <a:p>
            <a:pPr lvl="2"/>
            <a:r>
              <a:rPr lang="hu-HU" dirty="0" smtClean="0"/>
              <a:t>Engedély/Tiltás</a:t>
            </a:r>
          </a:p>
          <a:p>
            <a:pPr lvl="2"/>
            <a:r>
              <a:rPr lang="hu-HU" dirty="0" smtClean="0"/>
              <a:t>Paraméterezés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Épületben legtöbbet használt protokollok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Vezetékes:</a:t>
            </a:r>
          </a:p>
          <a:p>
            <a:pPr lvl="1"/>
            <a:r>
              <a:rPr lang="hu-HU" b="1" dirty="0" smtClean="0"/>
              <a:t>LON, </a:t>
            </a:r>
            <a:r>
              <a:rPr lang="hu-HU" b="1" dirty="0" err="1" smtClean="0"/>
              <a:t>Modbus</a:t>
            </a:r>
            <a:r>
              <a:rPr lang="hu-HU" b="1" dirty="0" smtClean="0"/>
              <a:t>, </a:t>
            </a:r>
            <a:r>
              <a:rPr lang="hu-HU" b="1" dirty="0" err="1" smtClean="0"/>
              <a:t>Modbus</a:t>
            </a:r>
            <a:r>
              <a:rPr lang="hu-HU" b="1" dirty="0" smtClean="0"/>
              <a:t> TCP, </a:t>
            </a:r>
            <a:r>
              <a:rPr lang="hu-HU" b="1" dirty="0" err="1" smtClean="0"/>
              <a:t>BACnet</a:t>
            </a:r>
            <a:r>
              <a:rPr lang="hu-HU" dirty="0" smtClean="0"/>
              <a:t>, KNX TP, </a:t>
            </a:r>
            <a:br>
              <a:rPr lang="hu-HU" dirty="0" smtClean="0"/>
            </a:br>
            <a:r>
              <a:rPr lang="hu-HU" dirty="0" smtClean="0"/>
              <a:t>KNX IP, KNX PL,</a:t>
            </a:r>
            <a:r>
              <a:rPr lang="hu-HU" dirty="0" err="1" smtClean="0"/>
              <a:t>Profibus</a:t>
            </a:r>
            <a:r>
              <a:rPr lang="hu-HU" dirty="0" smtClean="0"/>
              <a:t>, </a:t>
            </a:r>
            <a:r>
              <a:rPr lang="hu-HU" b="1" dirty="0" err="1" smtClean="0"/>
              <a:t>M-bus</a:t>
            </a:r>
            <a:r>
              <a:rPr lang="hu-HU" dirty="0" smtClean="0"/>
              <a:t>, DALI, stb.</a:t>
            </a:r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Vezeték nélküli:</a:t>
            </a:r>
          </a:p>
          <a:p>
            <a:pPr lvl="1"/>
            <a:r>
              <a:rPr lang="hu-HU" dirty="0" smtClean="0"/>
              <a:t>KNX RF, </a:t>
            </a:r>
            <a:r>
              <a:rPr lang="hu-HU" dirty="0" err="1" smtClean="0"/>
              <a:t>Enocean</a:t>
            </a:r>
            <a:r>
              <a:rPr lang="hu-HU" dirty="0" smtClean="0"/>
              <a:t>, </a:t>
            </a:r>
            <a:r>
              <a:rPr lang="hu-HU" dirty="0" err="1" smtClean="0"/>
              <a:t>Wifi</a:t>
            </a:r>
            <a:r>
              <a:rPr lang="hu-HU" dirty="0" smtClean="0"/>
              <a:t>, </a:t>
            </a:r>
            <a:r>
              <a:rPr lang="hu-HU" dirty="0" err="1" smtClean="0"/>
              <a:t>Zigbee</a:t>
            </a:r>
            <a:r>
              <a:rPr lang="hu-HU" dirty="0" smtClean="0"/>
              <a:t>, stb.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0" y="43651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Mindet megtanulni szinte lehetetlen…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 bemutatása: 1979: </a:t>
            </a:r>
            <a:r>
              <a:rPr lang="hu-HU" dirty="0" err="1" smtClean="0"/>
              <a:t>Modicon</a:t>
            </a:r>
            <a:endParaRPr lang="hu-HU" dirty="0" smtClean="0"/>
          </a:p>
          <a:p>
            <a:r>
              <a:rPr lang="hu-HU" dirty="0" smtClean="0"/>
              <a:t>A teljes kommunikációs folyamatot definiálja</a:t>
            </a:r>
          </a:p>
          <a:p>
            <a:pPr lvl="1"/>
            <a:r>
              <a:rPr lang="hu-HU" dirty="0" smtClean="0"/>
              <a:t>Kérés formátuma</a:t>
            </a:r>
          </a:p>
          <a:p>
            <a:pPr lvl="1"/>
            <a:r>
              <a:rPr lang="hu-HU" dirty="0" smtClean="0"/>
              <a:t>Válasz formátuma</a:t>
            </a:r>
          </a:p>
          <a:p>
            <a:pPr lvl="1"/>
            <a:r>
              <a:rPr lang="hu-HU" dirty="0" smtClean="0"/>
              <a:t>Hiba érzékelése, és kezelése</a:t>
            </a:r>
          </a:p>
          <a:p>
            <a:pPr lvl="1"/>
            <a:r>
              <a:rPr lang="hu-HU" dirty="0" smtClean="0"/>
              <a:t>Meghatározza a kommunikációs keretet</a:t>
            </a:r>
          </a:p>
          <a:p>
            <a:r>
              <a:rPr lang="hu-HU" dirty="0" smtClean="0"/>
              <a:t>Master-Slave kommunikáció (</a:t>
            </a:r>
            <a:r>
              <a:rPr lang="hu-HU" dirty="0" err="1" smtClean="0"/>
              <a:t>Server-Kliens</a:t>
            </a:r>
            <a:r>
              <a:rPr lang="hu-HU" dirty="0" smtClean="0"/>
              <a:t>)</a:t>
            </a:r>
          </a:p>
          <a:p>
            <a:r>
              <a:rPr lang="hu-HU" dirty="0" smtClean="0"/>
              <a:t>Alkalmas RS232, RS485 kialakításra is</a:t>
            </a:r>
          </a:p>
          <a:p>
            <a:r>
              <a:rPr lang="hu-HU" dirty="0" smtClean="0"/>
              <a:t>Nincsen szükség paraméterező szoftverre</a:t>
            </a:r>
          </a:p>
          <a:p>
            <a:r>
              <a:rPr lang="hu-HU" b="1" dirty="0" smtClean="0"/>
              <a:t>Ciklikus lekérdezés (</a:t>
            </a:r>
            <a:r>
              <a:rPr lang="hu-HU" b="1" dirty="0" err="1" smtClean="0"/>
              <a:t>pooling</a:t>
            </a:r>
            <a:r>
              <a:rPr lang="hu-HU" b="1" dirty="0" smtClean="0"/>
              <a:t>)</a:t>
            </a:r>
          </a:p>
          <a:p>
            <a:r>
              <a:rPr lang="hu-HU" dirty="0" smtClean="0"/>
              <a:t>Nyitott szabvány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7276" y="5373216"/>
            <a:ext cx="1926723" cy="66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endParaRPr lang="hu-HU" dirty="0" smtClean="0"/>
          </a:p>
          <a:p>
            <a:pPr marL="457200" indent="-457200">
              <a:buNone/>
            </a:pPr>
            <a:r>
              <a:rPr lang="hu-HU" dirty="0" smtClean="0"/>
              <a:t>A protokoll tartalmazza:</a:t>
            </a:r>
          </a:p>
          <a:p>
            <a:pPr marL="857250" lvl="1" indent="-457200"/>
            <a:r>
              <a:rPr lang="hu-HU" dirty="0" smtClean="0"/>
              <a:t>A címzett számát</a:t>
            </a:r>
          </a:p>
          <a:p>
            <a:pPr marL="857250" lvl="1" indent="-457200"/>
            <a:r>
              <a:rPr lang="hu-HU" dirty="0" smtClean="0"/>
              <a:t>A lekérdezés funkciókódját</a:t>
            </a:r>
          </a:p>
          <a:p>
            <a:pPr marL="857250" lvl="1" indent="-457200"/>
            <a:r>
              <a:rPr lang="hu-HU" dirty="0" smtClean="0"/>
              <a:t>Az adatot</a:t>
            </a:r>
          </a:p>
          <a:p>
            <a:pPr marL="857250" lvl="1" indent="-457200"/>
            <a:r>
              <a:rPr lang="hu-HU" dirty="0" smtClean="0"/>
              <a:t>Hibaellenőrző mezőt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3131840" cy="22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25144"/>
            <a:ext cx="5904656" cy="7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5" cy="4824413"/>
          </a:xfrm>
        </p:spPr>
        <p:txBody>
          <a:bodyPr/>
          <a:lstStyle/>
          <a:p>
            <a:pPr marL="457200" indent="-457200" algn="just">
              <a:buNone/>
            </a:pPr>
            <a:r>
              <a:rPr lang="hu-HU" u="sng" dirty="0" smtClean="0"/>
              <a:t>Kérés:</a:t>
            </a:r>
          </a:p>
          <a:p>
            <a:pPr marL="457200" indent="-457200" algn="just">
              <a:buNone/>
            </a:pPr>
            <a:r>
              <a:rPr lang="hu-HU" dirty="0" smtClean="0"/>
              <a:t>A </a:t>
            </a:r>
            <a:r>
              <a:rPr lang="hu-HU" dirty="0" err="1" smtClean="0"/>
              <a:t>master</a:t>
            </a:r>
            <a:r>
              <a:rPr lang="hu-HU" dirty="0" smtClean="0"/>
              <a:t> kérés küld a megfelelő címen lévő </a:t>
            </a:r>
            <a:r>
              <a:rPr lang="hu-HU" dirty="0" err="1" smtClean="0"/>
              <a:t>slavenek</a:t>
            </a:r>
            <a:r>
              <a:rPr lang="hu-HU" dirty="0" smtClean="0"/>
              <a:t> vagy </a:t>
            </a:r>
            <a:r>
              <a:rPr lang="hu-HU" dirty="0" err="1" smtClean="0"/>
              <a:t>broadcast</a:t>
            </a:r>
            <a:endParaRPr lang="hu-HU" dirty="0" smtClean="0"/>
          </a:p>
          <a:p>
            <a:pPr marL="457200" indent="-457200" algn="just">
              <a:buNone/>
            </a:pPr>
            <a:r>
              <a:rPr lang="hu-HU" dirty="0" smtClean="0"/>
              <a:t>üzenetet küld mindegyik </a:t>
            </a:r>
            <a:r>
              <a:rPr lang="hu-HU" dirty="0" err="1" smtClean="0"/>
              <a:t>slavenek</a:t>
            </a:r>
            <a:r>
              <a:rPr lang="hu-HU" dirty="0" smtClean="0"/>
              <a:t>. A kérésben lévő adatmező</a:t>
            </a:r>
          </a:p>
          <a:p>
            <a:pPr marL="457200" indent="-457200" algn="just">
              <a:buNone/>
            </a:pPr>
            <a:r>
              <a:rPr lang="hu-HU" dirty="0" smtClean="0"/>
              <a:t>tartalmazza, hogy a </a:t>
            </a:r>
            <a:r>
              <a:rPr lang="hu-HU" dirty="0" err="1" smtClean="0"/>
              <a:t>masternek</a:t>
            </a:r>
            <a:r>
              <a:rPr lang="hu-HU" dirty="0" smtClean="0"/>
              <a:t> milyen adatra van szüksége (</a:t>
            </a:r>
            <a:r>
              <a:rPr lang="hu-HU" dirty="0" err="1" smtClean="0"/>
              <a:t>function</a:t>
            </a:r>
            <a:endParaRPr lang="hu-HU" dirty="0" smtClean="0"/>
          </a:p>
          <a:p>
            <a:pPr marL="457200" indent="-457200" algn="just">
              <a:buNone/>
            </a:pPr>
            <a:r>
              <a:rPr lang="hu-HU" dirty="0" err="1" smtClean="0"/>
              <a:t>code</a:t>
            </a:r>
            <a:r>
              <a:rPr lang="hu-HU" dirty="0" smtClean="0"/>
              <a:t>). Az </a:t>
            </a:r>
            <a:r>
              <a:rPr lang="hu-HU" dirty="0" err="1" smtClean="0"/>
              <a:t>error</a:t>
            </a:r>
            <a:r>
              <a:rPr lang="hu-HU" dirty="0" smtClean="0"/>
              <a:t> mező végzi a hibaellenőrzést, és érvényesíti az</a:t>
            </a:r>
          </a:p>
          <a:p>
            <a:pPr marL="457200" indent="-457200" algn="just">
              <a:buNone/>
            </a:pPr>
            <a:r>
              <a:rPr lang="hu-HU" dirty="0" smtClean="0"/>
              <a:t>üzenetet</a:t>
            </a:r>
          </a:p>
          <a:p>
            <a:pPr marL="457200" indent="-457200" algn="just">
              <a:buNone/>
            </a:pPr>
            <a:r>
              <a:rPr lang="hu-HU" u="sng" dirty="0" smtClean="0"/>
              <a:t>Válasz:</a:t>
            </a:r>
          </a:p>
          <a:p>
            <a:pPr marL="457200" indent="-457200" algn="just">
              <a:buNone/>
            </a:pPr>
            <a:r>
              <a:rPr lang="hu-HU" dirty="0" smtClean="0"/>
              <a:t>A </a:t>
            </a:r>
            <a:r>
              <a:rPr lang="hu-HU" dirty="0" err="1" smtClean="0"/>
              <a:t>slave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kérésben lévő funkciókódot megismételve válaszol. Az</a:t>
            </a:r>
          </a:p>
          <a:p>
            <a:pPr marL="457200" indent="-457200" algn="just">
              <a:buNone/>
            </a:pPr>
            <a:r>
              <a:rPr lang="hu-HU" dirty="0" smtClean="0"/>
              <a:t>adatmező tartalmazza a kérésre küldött regiszter értékeket.</a:t>
            </a:r>
          </a:p>
          <a:p>
            <a:pPr marL="457200" indent="-457200" algn="just">
              <a:buNone/>
            </a:pPr>
            <a:r>
              <a:rPr lang="hu-HU" dirty="0" smtClean="0"/>
              <a:t> Amennyiben a kérésben hiba volt, a válasz a hiba kódját tartalmazza</a:t>
            </a:r>
          </a:p>
          <a:p>
            <a:pPr marL="457200" indent="-457200" algn="just">
              <a:buNone/>
            </a:pPr>
            <a:r>
              <a:rPr lang="hu-HU" dirty="0" smtClean="0"/>
              <a:t>A válasz </a:t>
            </a:r>
            <a:r>
              <a:rPr lang="hu-HU" dirty="0" err="1" smtClean="0"/>
              <a:t>error</a:t>
            </a:r>
            <a:r>
              <a:rPr lang="hu-HU" dirty="0" smtClean="0"/>
              <a:t> mezője érvényesíti az üzenetet.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5" cy="4824413"/>
          </a:xfrm>
        </p:spPr>
        <p:txBody>
          <a:bodyPr/>
          <a:lstStyle/>
          <a:p>
            <a:pPr marL="457200" indent="-457200" algn="just">
              <a:buNone/>
            </a:pPr>
            <a:r>
              <a:rPr lang="hu-HU" dirty="0" smtClean="0"/>
              <a:t>ASCII és RTU </a:t>
            </a:r>
            <a:r>
              <a:rPr lang="hu-HU" dirty="0" err="1" smtClean="0"/>
              <a:t>mode</a:t>
            </a:r>
            <a:r>
              <a:rPr lang="hu-HU" dirty="0" smtClean="0"/>
              <a:t>: az küldött információ csomagolási, és kódolása</a:t>
            </a:r>
          </a:p>
          <a:p>
            <a:pPr marL="457200" indent="-457200" algn="just">
              <a:buNone/>
            </a:pPr>
            <a:endParaRPr lang="hu-HU" dirty="0" smtClean="0"/>
          </a:p>
          <a:p>
            <a:pPr marL="457200" indent="-457200" algn="just">
              <a:buNone/>
            </a:pPr>
            <a:r>
              <a:rPr lang="hu-HU" dirty="0" smtClean="0"/>
              <a:t>ASCII:</a:t>
            </a:r>
          </a:p>
          <a:p>
            <a:pPr marL="857250" lvl="1" indent="-457200" algn="just"/>
            <a:r>
              <a:rPr lang="hu-HU" dirty="0" smtClean="0"/>
              <a:t>Karakterküldésre optimalizálva</a:t>
            </a:r>
          </a:p>
          <a:p>
            <a:pPr marL="857250" lvl="1" indent="-457200" algn="just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981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5" cy="4824413"/>
          </a:xfrm>
        </p:spPr>
        <p:txBody>
          <a:bodyPr/>
          <a:lstStyle/>
          <a:p>
            <a:pPr marL="457200" indent="-457200" algn="just">
              <a:buNone/>
            </a:pPr>
            <a:r>
              <a:rPr lang="hu-HU" dirty="0" smtClean="0"/>
              <a:t>RTU </a:t>
            </a:r>
            <a:r>
              <a:rPr lang="hu-HU" dirty="0" err="1" smtClean="0"/>
              <a:t>mode</a:t>
            </a:r>
            <a:r>
              <a:rPr lang="hu-HU" dirty="0" smtClean="0"/>
              <a:t>:</a:t>
            </a:r>
          </a:p>
          <a:p>
            <a:pPr marL="857250" lvl="1" indent="-457200" algn="just"/>
            <a:r>
              <a:rPr lang="hu-HU" dirty="0" smtClean="0"/>
              <a:t>Adatküldésre ideális</a:t>
            </a:r>
          </a:p>
          <a:p>
            <a:pPr marL="857250" lvl="1" indent="-457200" algn="just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86186"/>
            <a:ext cx="61245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 funkciókódjai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28</a:t>
            </a:fld>
            <a:endParaRPr lang="hu-HU" b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629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TCP/UDP (502 port)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29</a:t>
            </a:fld>
            <a:endParaRPr lang="hu-HU" b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776864" cy="36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4" y="1196751"/>
            <a:ext cx="8136905" cy="49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 feladatai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Kábelezési költség csökkentése: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sp>
        <p:nvSpPr>
          <p:cNvPr id="7" name="Téglalap 6"/>
          <p:cNvSpPr/>
          <p:nvPr/>
        </p:nvSpPr>
        <p:spPr bwMode="auto">
          <a:xfrm>
            <a:off x="683568" y="1772816"/>
            <a:ext cx="2520280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PLC 1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771087" y="2593013"/>
            <a:ext cx="2318034" cy="3228301"/>
            <a:chOff x="771087" y="2593013"/>
            <a:chExt cx="2318034" cy="3228301"/>
          </a:xfrm>
        </p:grpSpPr>
        <p:sp>
          <p:nvSpPr>
            <p:cNvPr id="11" name="Jobbra nyíl 10"/>
            <p:cNvSpPr/>
            <p:nvPr/>
          </p:nvSpPr>
          <p:spPr bwMode="auto">
            <a:xfrm rot="4848003">
              <a:off x="1318378" y="3774600"/>
              <a:ext cx="2952329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Hőmérséklet</a:t>
              </a:r>
            </a:p>
          </p:txBody>
        </p:sp>
        <p:sp>
          <p:nvSpPr>
            <p:cNvPr id="15" name="Jobbra nyíl 14"/>
            <p:cNvSpPr/>
            <p:nvPr/>
          </p:nvSpPr>
          <p:spPr bwMode="auto">
            <a:xfrm rot="15753263" flipH="1">
              <a:off x="-441921" y="4019151"/>
              <a:ext cx="3015171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Motor indítás</a:t>
              </a:r>
            </a:p>
          </p:txBody>
        </p:sp>
        <p:sp>
          <p:nvSpPr>
            <p:cNvPr id="16" name="Jobbra nyíl 15"/>
            <p:cNvSpPr/>
            <p:nvPr/>
          </p:nvSpPr>
          <p:spPr bwMode="auto">
            <a:xfrm rot="4962517">
              <a:off x="427678" y="3912089"/>
              <a:ext cx="3002685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Motor fordulatszám alapjel</a:t>
              </a:r>
            </a:p>
          </p:txBody>
        </p:sp>
        <p:sp>
          <p:nvSpPr>
            <p:cNvPr id="17" name="Jobbra nyíl 16"/>
            <p:cNvSpPr/>
            <p:nvPr/>
          </p:nvSpPr>
          <p:spPr bwMode="auto">
            <a:xfrm rot="4985220" flipH="1">
              <a:off x="964992" y="3771739"/>
              <a:ext cx="2808312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Motor fordulatszám</a:t>
              </a:r>
            </a:p>
          </p:txBody>
        </p:sp>
        <p:sp>
          <p:nvSpPr>
            <p:cNvPr id="18" name="Jobbra nyíl 17"/>
            <p:cNvSpPr/>
            <p:nvPr/>
          </p:nvSpPr>
          <p:spPr bwMode="auto">
            <a:xfrm rot="15687518">
              <a:off x="-7009" y="3845878"/>
              <a:ext cx="2952329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Végálláskapcsoló</a:t>
              </a:r>
              <a:endPara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 rot="17308431">
            <a:off x="3755500" y="778109"/>
            <a:ext cx="2318034" cy="4654886"/>
            <a:chOff x="771087" y="2593013"/>
            <a:chExt cx="2318034" cy="3228301"/>
          </a:xfrm>
        </p:grpSpPr>
        <p:sp>
          <p:nvSpPr>
            <p:cNvPr id="21" name="Jobbra nyíl 20"/>
            <p:cNvSpPr/>
            <p:nvPr/>
          </p:nvSpPr>
          <p:spPr bwMode="auto">
            <a:xfrm rot="4848003">
              <a:off x="1318378" y="3774600"/>
              <a:ext cx="2952329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Hőmérséklet</a:t>
              </a:r>
            </a:p>
          </p:txBody>
        </p:sp>
        <p:sp>
          <p:nvSpPr>
            <p:cNvPr id="22" name="Jobbra nyíl 21"/>
            <p:cNvSpPr/>
            <p:nvPr/>
          </p:nvSpPr>
          <p:spPr bwMode="auto">
            <a:xfrm rot="15753263" flipH="1">
              <a:off x="-441921" y="4019151"/>
              <a:ext cx="3015171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Motor indítás</a:t>
              </a:r>
            </a:p>
          </p:txBody>
        </p:sp>
        <p:sp>
          <p:nvSpPr>
            <p:cNvPr id="23" name="Jobbra nyíl 22"/>
            <p:cNvSpPr/>
            <p:nvPr/>
          </p:nvSpPr>
          <p:spPr bwMode="auto">
            <a:xfrm rot="4962517">
              <a:off x="427678" y="3912089"/>
              <a:ext cx="3002685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Motor fordulatszám alapjel</a:t>
              </a:r>
            </a:p>
          </p:txBody>
        </p:sp>
        <p:sp>
          <p:nvSpPr>
            <p:cNvPr id="24" name="Jobbra nyíl 23"/>
            <p:cNvSpPr/>
            <p:nvPr/>
          </p:nvSpPr>
          <p:spPr bwMode="auto">
            <a:xfrm rot="4985220" flipH="1">
              <a:off x="964992" y="3771739"/>
              <a:ext cx="2808312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Motor fordulatszám</a:t>
              </a:r>
            </a:p>
          </p:txBody>
        </p:sp>
        <p:sp>
          <p:nvSpPr>
            <p:cNvPr id="25" name="Jobbra nyíl 24"/>
            <p:cNvSpPr/>
            <p:nvPr/>
          </p:nvSpPr>
          <p:spPr bwMode="auto">
            <a:xfrm rot="15687518">
              <a:off x="-7009" y="3845878"/>
              <a:ext cx="2952329" cy="5891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Végálláskapcsoló</a:t>
              </a:r>
              <a:endPara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6" name="Téglalap 25"/>
          <p:cNvSpPr/>
          <p:nvPr/>
        </p:nvSpPr>
        <p:spPr bwMode="auto">
          <a:xfrm>
            <a:off x="1115616" y="4653136"/>
            <a:ext cx="2520280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Csatoló 1</a:t>
            </a:r>
          </a:p>
        </p:txBody>
      </p:sp>
      <p:sp>
        <p:nvSpPr>
          <p:cNvPr id="27" name="Téglalap 26"/>
          <p:cNvSpPr/>
          <p:nvPr/>
        </p:nvSpPr>
        <p:spPr bwMode="auto">
          <a:xfrm>
            <a:off x="5796136" y="2420888"/>
            <a:ext cx="2520280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Csatoló 2</a:t>
            </a:r>
          </a:p>
        </p:txBody>
      </p:sp>
      <p:sp>
        <p:nvSpPr>
          <p:cNvPr id="30" name="Balra-jobbra nyíl 29"/>
          <p:cNvSpPr/>
          <p:nvPr/>
        </p:nvSpPr>
        <p:spPr bwMode="auto">
          <a:xfrm rot="4417402">
            <a:off x="1072395" y="3382662"/>
            <a:ext cx="2189702" cy="648072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Busz</a:t>
            </a:r>
          </a:p>
        </p:txBody>
      </p:sp>
      <p:sp>
        <p:nvSpPr>
          <p:cNvPr id="31" name="Balra-jobbra nyíl 30"/>
          <p:cNvSpPr/>
          <p:nvPr/>
        </p:nvSpPr>
        <p:spPr bwMode="auto">
          <a:xfrm rot="550076">
            <a:off x="3021061" y="2358090"/>
            <a:ext cx="2879264" cy="648072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Busz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TCP/UDP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30</a:t>
            </a:fld>
            <a:endParaRPr lang="hu-HU" b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57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Modbus</a:t>
            </a:r>
            <a:r>
              <a:rPr lang="hu-HU" dirty="0" smtClean="0"/>
              <a:t> protokoll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31</a:t>
            </a:fld>
            <a:endParaRPr lang="hu-HU" b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991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925" y="3861048"/>
            <a:ext cx="59340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Alapítva: 1988 (</a:t>
            </a:r>
            <a:r>
              <a:rPr lang="hu-HU" dirty="0" err="1" smtClean="0"/>
              <a:t>Echelon</a:t>
            </a:r>
            <a:r>
              <a:rPr lang="hu-HU" dirty="0" smtClean="0"/>
              <a:t>)</a:t>
            </a:r>
          </a:p>
          <a:p>
            <a:r>
              <a:rPr lang="hu-HU" dirty="0" smtClean="0"/>
              <a:t>Amerikai szabvány</a:t>
            </a:r>
          </a:p>
          <a:p>
            <a:r>
              <a:rPr lang="hu-HU" dirty="0" smtClean="0"/>
              <a:t>Gyártó független szabvány</a:t>
            </a:r>
          </a:p>
          <a:p>
            <a:r>
              <a:rPr lang="hu-HU" dirty="0" err="1" smtClean="0"/>
              <a:t>Multimaster</a:t>
            </a:r>
            <a:r>
              <a:rPr lang="hu-HU" dirty="0" smtClean="0"/>
              <a:t> kommunikáció</a:t>
            </a:r>
          </a:p>
          <a:p>
            <a:r>
              <a:rPr lang="hu-HU" dirty="0" smtClean="0"/>
              <a:t>Soros kommunikáció</a:t>
            </a:r>
          </a:p>
          <a:p>
            <a:r>
              <a:rPr lang="hu-HU" dirty="0" smtClean="0"/>
              <a:t>Minden eszköz kompatibilitási</a:t>
            </a:r>
            <a:br>
              <a:rPr lang="hu-HU" dirty="0" smtClean="0"/>
            </a:br>
            <a:r>
              <a:rPr lang="hu-HU" dirty="0" smtClean="0"/>
              <a:t>teszten megy keresztül</a:t>
            </a:r>
          </a:p>
          <a:p>
            <a:r>
              <a:rPr lang="hu-HU" dirty="0" smtClean="0"/>
              <a:t>Minden eszköz Önálló</a:t>
            </a:r>
          </a:p>
          <a:p>
            <a:pPr>
              <a:buNone/>
            </a:pPr>
            <a:r>
              <a:rPr lang="hu-HU" dirty="0" smtClean="0"/>
              <a:t>	intelligenciával rendelkezik</a:t>
            </a:r>
          </a:p>
          <a:p>
            <a:r>
              <a:rPr lang="hu-HU" b="1" dirty="0" smtClean="0"/>
              <a:t>Eseményvezérelt kommunikáció</a:t>
            </a:r>
          </a:p>
          <a:p>
            <a:r>
              <a:rPr lang="hu-HU" dirty="0" smtClean="0"/>
              <a:t>Konfiguráció: </a:t>
            </a:r>
            <a:r>
              <a:rPr lang="hu-HU" dirty="0" err="1" smtClean="0"/>
              <a:t>Lonmaker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32</a:t>
            </a:fld>
            <a:endParaRPr lang="hu-HU" b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127" y="5589240"/>
            <a:ext cx="1608873" cy="5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4072483"/>
            <a:ext cx="1752600" cy="381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>
                <a:solidFill>
                  <a:schemeClr val="tx1"/>
                </a:solidFill>
                <a:latin typeface="Times New Roman" charset="0"/>
              </a:rPr>
              <a:t>Physical Connection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86600" y="3615283"/>
            <a:ext cx="1752600" cy="381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>
                <a:solidFill>
                  <a:schemeClr val="tx1"/>
                </a:solidFill>
                <a:latin typeface="Times New Roman" charset="0"/>
              </a:rPr>
              <a:t>Media Access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86600" y="3158083"/>
            <a:ext cx="17526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>
                <a:solidFill>
                  <a:schemeClr val="tx1"/>
                </a:solidFill>
                <a:latin typeface="Times New Roman" charset="0"/>
              </a:rPr>
              <a:t>Addressing &amp; Routing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086600" y="2700883"/>
            <a:ext cx="17526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>
                <a:solidFill>
                  <a:schemeClr val="tx1"/>
                </a:solidFill>
                <a:latin typeface="Times New Roman" charset="0"/>
              </a:rPr>
              <a:t>Message Service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086600" y="2243683"/>
            <a:ext cx="17526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>
                <a:solidFill>
                  <a:schemeClr val="tx1"/>
                </a:solidFill>
                <a:latin typeface="Times New Roman" charset="0"/>
              </a:rPr>
              <a:t>Network Management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86600" y="1786483"/>
            <a:ext cx="1752600" cy="3810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>
                <a:solidFill>
                  <a:schemeClr val="tx1"/>
                </a:solidFill>
                <a:latin typeface="Times New Roman" charset="0"/>
              </a:rPr>
              <a:t>Network Variables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086600" y="1329283"/>
            <a:ext cx="1752600" cy="3810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buClr>
                <a:srgbClr val="CC0099"/>
              </a:buClr>
              <a:buFontTx/>
              <a:buChar char="•"/>
            </a:pPr>
            <a:r>
              <a:rPr kumimoji="1" lang="en-US" sz="1400" dirty="0">
                <a:solidFill>
                  <a:schemeClr val="tx1"/>
                </a:solidFill>
                <a:latin typeface="Times New Roman" charset="0"/>
              </a:rPr>
              <a:t>Neuron C Program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181600" y="4653136"/>
            <a:ext cx="396240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Times New Roman" charset="0"/>
              </a:rPr>
              <a:t>Physical Media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86400" y="1329283"/>
            <a:ext cx="1752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7 Application</a:t>
            </a:r>
          </a:p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6 Presentation</a:t>
            </a:r>
          </a:p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5 Session</a:t>
            </a:r>
          </a:p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4 Transport</a:t>
            </a:r>
          </a:p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3 Network</a:t>
            </a:r>
          </a:p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2 Data Link</a:t>
            </a:r>
          </a:p>
          <a:p>
            <a:pPr marL="457200" indent="-457200">
              <a:spcBef>
                <a:spcPct val="50000"/>
              </a:spcBef>
              <a:buClr>
                <a:srgbClr val="CC0099"/>
              </a:buClr>
            </a:pPr>
            <a:r>
              <a:rPr kumimoji="1" lang="en-US" sz="2000" b="0" dirty="0">
                <a:solidFill>
                  <a:schemeClr val="tx1"/>
                </a:solidFill>
                <a:latin typeface="Times New Roman" charset="0"/>
              </a:rPr>
              <a:t>1 Physical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7956376" y="4437112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 protokoll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33</a:t>
            </a:fld>
            <a:endParaRPr lang="hu-HU" b="0"/>
          </a:p>
        </p:txBody>
      </p:sp>
      <p:sp>
        <p:nvSpPr>
          <p:cNvPr id="18" name="Tartalom helye 17"/>
          <p:cNvSpPr>
            <a:spLocks noGrp="1"/>
          </p:cNvSpPr>
          <p:nvPr>
            <p:ph idx="1"/>
          </p:nvPr>
        </p:nvSpPr>
        <p:spPr>
          <a:xfrm>
            <a:off x="0" y="1196975"/>
            <a:ext cx="8456613" cy="4824413"/>
          </a:xfrm>
        </p:spPr>
        <p:txBody>
          <a:bodyPr/>
          <a:lstStyle/>
          <a:p>
            <a:r>
              <a:rPr lang="hu-HU" dirty="0" smtClean="0"/>
              <a:t>SNVT – Standard Network </a:t>
            </a:r>
            <a:r>
              <a:rPr lang="hu-HU" dirty="0" err="1" smtClean="0"/>
              <a:t>Variable</a:t>
            </a:r>
            <a:r>
              <a:rPr lang="hu-HU" dirty="0" smtClean="0"/>
              <a:t> </a:t>
            </a:r>
            <a:r>
              <a:rPr lang="hu-HU" dirty="0" err="1" smtClean="0"/>
              <a:t>Types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Minden eszköz funkcióblokkokra bontható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Minden eszköz küld és fogad adatot</a:t>
            </a:r>
          </a:p>
          <a:p>
            <a:pPr>
              <a:buNone/>
            </a:pPr>
            <a:endParaRPr lang="hu-HU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27984" y="2780928"/>
          <a:ext cx="4992688" cy="3306763"/>
        </p:xfrm>
        <a:graphic>
          <a:graphicData uri="http://schemas.openxmlformats.org/presentationml/2006/ole">
            <p:oleObj spid="_x0000_s18434" name="VISIO" r:id="rId4" imgW="5371920" imgH="3558960" progId="Visio.Drawing.11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34</a:t>
            </a:fld>
            <a:endParaRPr lang="hu-HU" b="0"/>
          </a:p>
        </p:txBody>
      </p:sp>
      <p:grpSp>
        <p:nvGrpSpPr>
          <p:cNvPr id="142" name="Group 3"/>
          <p:cNvGrpSpPr>
            <a:grpSpLocks/>
          </p:cNvGrpSpPr>
          <p:nvPr/>
        </p:nvGrpSpPr>
        <p:grpSpPr bwMode="auto">
          <a:xfrm>
            <a:off x="1362323" y="3546822"/>
            <a:ext cx="1054100" cy="1436688"/>
            <a:chOff x="682" y="2011"/>
            <a:chExt cx="664" cy="905"/>
          </a:xfrm>
        </p:grpSpPr>
        <p:sp>
          <p:nvSpPr>
            <p:cNvPr id="248" name="AutoShape 4"/>
            <p:cNvSpPr>
              <a:spLocks noChangeArrowheads="1"/>
            </p:cNvSpPr>
            <p:nvPr/>
          </p:nvSpPr>
          <p:spPr bwMode="auto">
            <a:xfrm>
              <a:off x="682" y="2011"/>
              <a:ext cx="664" cy="90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F35B1B"/>
                </a:gs>
                <a:gs pos="100000">
                  <a:srgbClr val="F35B1B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49" name="Group 5"/>
            <p:cNvGrpSpPr>
              <a:grpSpLocks/>
            </p:cNvGrpSpPr>
            <p:nvPr/>
          </p:nvGrpSpPr>
          <p:grpSpPr bwMode="auto">
            <a:xfrm>
              <a:off x="724" y="2073"/>
              <a:ext cx="398" cy="148"/>
              <a:chOff x="724" y="2073"/>
              <a:chExt cx="398" cy="148"/>
            </a:xfrm>
          </p:grpSpPr>
          <p:sp>
            <p:nvSpPr>
              <p:cNvPr id="269" name="AutoShape 6"/>
              <p:cNvSpPr>
                <a:spLocks noChangeArrowheads="1"/>
              </p:cNvSpPr>
              <p:nvPr/>
            </p:nvSpPr>
            <p:spPr bwMode="auto">
              <a:xfrm>
                <a:off x="724" y="2078"/>
                <a:ext cx="394" cy="143"/>
              </a:xfrm>
              <a:prstGeom prst="roundRect">
                <a:avLst>
                  <a:gd name="adj" fmla="val 21079"/>
                </a:avLst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70" name="AutoShape 7"/>
              <p:cNvSpPr>
                <a:spLocks noChangeArrowheads="1"/>
              </p:cNvSpPr>
              <p:nvPr/>
            </p:nvSpPr>
            <p:spPr bwMode="auto">
              <a:xfrm>
                <a:off x="727" y="2073"/>
                <a:ext cx="395" cy="143"/>
              </a:xfrm>
              <a:prstGeom prst="roundRect">
                <a:avLst>
                  <a:gd name="adj" fmla="val 20477"/>
                </a:avLst>
              </a:prstGeom>
              <a:solidFill>
                <a:srgbClr val="BFB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71" name="AutoShape 8"/>
              <p:cNvSpPr>
                <a:spLocks noChangeArrowheads="1"/>
              </p:cNvSpPr>
              <p:nvPr/>
            </p:nvSpPr>
            <p:spPr bwMode="auto">
              <a:xfrm>
                <a:off x="753" y="2089"/>
                <a:ext cx="339" cy="111"/>
              </a:xfrm>
              <a:prstGeom prst="roundRect">
                <a:avLst>
                  <a:gd name="adj" fmla="val 25949"/>
                </a:avLst>
              </a:pr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272" name="Group 9"/>
              <p:cNvGrpSpPr>
                <a:grpSpLocks/>
              </p:cNvGrpSpPr>
              <p:nvPr/>
            </p:nvGrpSpPr>
            <p:grpSpPr bwMode="auto">
              <a:xfrm>
                <a:off x="825" y="2089"/>
                <a:ext cx="6" cy="111"/>
                <a:chOff x="825" y="2089"/>
                <a:chExt cx="6" cy="111"/>
              </a:xfrm>
            </p:grpSpPr>
            <p:sp>
              <p:nvSpPr>
                <p:cNvPr id="279" name="Rectangle 10"/>
                <p:cNvSpPr>
                  <a:spLocks noChangeArrowheads="1"/>
                </p:cNvSpPr>
                <p:nvPr/>
              </p:nvSpPr>
              <p:spPr bwMode="auto">
                <a:xfrm>
                  <a:off x="828" y="2089"/>
                  <a:ext cx="3" cy="11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80" name="Rectangle 11"/>
                <p:cNvSpPr>
                  <a:spLocks noChangeArrowheads="1"/>
                </p:cNvSpPr>
                <p:nvPr/>
              </p:nvSpPr>
              <p:spPr bwMode="auto">
                <a:xfrm>
                  <a:off x="825" y="2089"/>
                  <a:ext cx="3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273" name="Group 12"/>
              <p:cNvGrpSpPr>
                <a:grpSpLocks/>
              </p:cNvGrpSpPr>
              <p:nvPr/>
            </p:nvGrpSpPr>
            <p:grpSpPr bwMode="auto">
              <a:xfrm>
                <a:off x="916" y="2089"/>
                <a:ext cx="4" cy="111"/>
                <a:chOff x="916" y="2089"/>
                <a:chExt cx="4" cy="111"/>
              </a:xfrm>
            </p:grpSpPr>
            <p:sp>
              <p:nvSpPr>
                <p:cNvPr id="277" name="Rectangle 13"/>
                <p:cNvSpPr>
                  <a:spLocks noChangeArrowheads="1"/>
                </p:cNvSpPr>
                <p:nvPr/>
              </p:nvSpPr>
              <p:spPr bwMode="auto">
                <a:xfrm>
                  <a:off x="920" y="2089"/>
                  <a:ext cx="0" cy="11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916" y="2089"/>
                  <a:ext cx="2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274" name="Group 15"/>
              <p:cNvGrpSpPr>
                <a:grpSpLocks/>
              </p:cNvGrpSpPr>
              <p:nvPr/>
            </p:nvGrpSpPr>
            <p:grpSpPr bwMode="auto">
              <a:xfrm>
                <a:off x="1012" y="2089"/>
                <a:ext cx="3" cy="111"/>
                <a:chOff x="1012" y="2089"/>
                <a:chExt cx="3" cy="111"/>
              </a:xfrm>
            </p:grpSpPr>
            <p:sp>
              <p:nvSpPr>
                <p:cNvPr id="275" name="Rectangle 16"/>
                <p:cNvSpPr>
                  <a:spLocks noChangeArrowheads="1"/>
                </p:cNvSpPr>
                <p:nvPr/>
              </p:nvSpPr>
              <p:spPr bwMode="auto">
                <a:xfrm>
                  <a:off x="1013" y="2089"/>
                  <a:ext cx="2" cy="11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76" name="Rectangle 17"/>
                <p:cNvSpPr>
                  <a:spLocks noChangeArrowheads="1"/>
                </p:cNvSpPr>
                <p:nvPr/>
              </p:nvSpPr>
              <p:spPr bwMode="auto">
                <a:xfrm>
                  <a:off x="1012" y="2089"/>
                  <a:ext cx="1" cy="1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250" name="Group 18"/>
            <p:cNvGrpSpPr>
              <a:grpSpLocks/>
            </p:cNvGrpSpPr>
            <p:nvPr/>
          </p:nvGrpSpPr>
          <p:grpSpPr bwMode="auto">
            <a:xfrm>
              <a:off x="724" y="2287"/>
              <a:ext cx="551" cy="542"/>
              <a:chOff x="724" y="2287"/>
              <a:chExt cx="551" cy="542"/>
            </a:xfrm>
          </p:grpSpPr>
          <p:sp>
            <p:nvSpPr>
              <p:cNvPr id="251" name="Rectangle 19"/>
              <p:cNvSpPr>
                <a:spLocks noChangeArrowheads="1"/>
              </p:cNvSpPr>
              <p:nvPr/>
            </p:nvSpPr>
            <p:spPr bwMode="auto">
              <a:xfrm>
                <a:off x="1131" y="2298"/>
                <a:ext cx="144" cy="12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2" name="Rectangle 20"/>
              <p:cNvSpPr>
                <a:spLocks noChangeArrowheads="1"/>
              </p:cNvSpPr>
              <p:nvPr/>
            </p:nvSpPr>
            <p:spPr bwMode="auto">
              <a:xfrm>
                <a:off x="930" y="2298"/>
                <a:ext cx="143" cy="12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3" name="Rectangle 21"/>
              <p:cNvSpPr>
                <a:spLocks noChangeArrowheads="1"/>
              </p:cNvSpPr>
              <p:nvPr/>
            </p:nvSpPr>
            <p:spPr bwMode="auto">
              <a:xfrm>
                <a:off x="728" y="2298"/>
                <a:ext cx="143" cy="12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1131" y="2496"/>
                <a:ext cx="144" cy="12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5" name="Rectangle 23"/>
              <p:cNvSpPr>
                <a:spLocks noChangeArrowheads="1"/>
              </p:cNvSpPr>
              <p:nvPr/>
            </p:nvSpPr>
            <p:spPr bwMode="auto">
              <a:xfrm>
                <a:off x="930" y="2496"/>
                <a:ext cx="143" cy="12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" name="Rectangle 24"/>
              <p:cNvSpPr>
                <a:spLocks noChangeArrowheads="1"/>
              </p:cNvSpPr>
              <p:nvPr/>
            </p:nvSpPr>
            <p:spPr bwMode="auto">
              <a:xfrm>
                <a:off x="728" y="2496"/>
                <a:ext cx="143" cy="12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7" name="Rectangle 25"/>
              <p:cNvSpPr>
                <a:spLocks noChangeArrowheads="1"/>
              </p:cNvSpPr>
              <p:nvPr/>
            </p:nvSpPr>
            <p:spPr bwMode="auto">
              <a:xfrm>
                <a:off x="1131" y="2701"/>
                <a:ext cx="144" cy="12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8" name="Rectangle 26"/>
              <p:cNvSpPr>
                <a:spLocks noChangeArrowheads="1"/>
              </p:cNvSpPr>
              <p:nvPr/>
            </p:nvSpPr>
            <p:spPr bwMode="auto">
              <a:xfrm>
                <a:off x="930" y="2701"/>
                <a:ext cx="143" cy="12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9" name="Rectangle 27"/>
              <p:cNvSpPr>
                <a:spLocks noChangeArrowheads="1"/>
              </p:cNvSpPr>
              <p:nvPr/>
            </p:nvSpPr>
            <p:spPr bwMode="auto">
              <a:xfrm>
                <a:off x="728" y="2701"/>
                <a:ext cx="143" cy="12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0" name="Rectangle 28"/>
              <p:cNvSpPr>
                <a:spLocks noChangeArrowheads="1"/>
              </p:cNvSpPr>
              <p:nvPr/>
            </p:nvSpPr>
            <p:spPr bwMode="auto">
              <a:xfrm>
                <a:off x="1127" y="2287"/>
                <a:ext cx="146" cy="129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1" name="Rectangle 29"/>
              <p:cNvSpPr>
                <a:spLocks noChangeArrowheads="1"/>
              </p:cNvSpPr>
              <p:nvPr/>
            </p:nvSpPr>
            <p:spPr bwMode="auto">
              <a:xfrm>
                <a:off x="926" y="2287"/>
                <a:ext cx="145" cy="129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2" name="Rectangle 30"/>
              <p:cNvSpPr>
                <a:spLocks noChangeArrowheads="1"/>
              </p:cNvSpPr>
              <p:nvPr/>
            </p:nvSpPr>
            <p:spPr bwMode="auto">
              <a:xfrm>
                <a:off x="724" y="2287"/>
                <a:ext cx="145" cy="129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3" name="Rectangle 31"/>
              <p:cNvSpPr>
                <a:spLocks noChangeArrowheads="1"/>
              </p:cNvSpPr>
              <p:nvPr/>
            </p:nvSpPr>
            <p:spPr bwMode="auto">
              <a:xfrm>
                <a:off x="1127" y="2492"/>
                <a:ext cx="146" cy="128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4" name="Rectangle 32"/>
              <p:cNvSpPr>
                <a:spLocks noChangeArrowheads="1"/>
              </p:cNvSpPr>
              <p:nvPr/>
            </p:nvSpPr>
            <p:spPr bwMode="auto">
              <a:xfrm>
                <a:off x="926" y="2492"/>
                <a:ext cx="145" cy="128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5" name="Rectangle 33"/>
              <p:cNvSpPr>
                <a:spLocks noChangeArrowheads="1"/>
              </p:cNvSpPr>
              <p:nvPr/>
            </p:nvSpPr>
            <p:spPr bwMode="auto">
              <a:xfrm>
                <a:off x="724" y="2492"/>
                <a:ext cx="145" cy="128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6" name="Rectangle 34"/>
              <p:cNvSpPr>
                <a:spLocks noChangeArrowheads="1"/>
              </p:cNvSpPr>
              <p:nvPr/>
            </p:nvSpPr>
            <p:spPr bwMode="auto">
              <a:xfrm>
                <a:off x="1127" y="2696"/>
                <a:ext cx="146" cy="127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7" name="Rectangle 35"/>
              <p:cNvSpPr>
                <a:spLocks noChangeArrowheads="1"/>
              </p:cNvSpPr>
              <p:nvPr/>
            </p:nvSpPr>
            <p:spPr bwMode="auto">
              <a:xfrm>
                <a:off x="926" y="2696"/>
                <a:ext cx="145" cy="127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8" name="Rectangle 36"/>
              <p:cNvSpPr>
                <a:spLocks noChangeArrowheads="1"/>
              </p:cNvSpPr>
              <p:nvPr/>
            </p:nvSpPr>
            <p:spPr bwMode="auto">
              <a:xfrm>
                <a:off x="724" y="2696"/>
                <a:ext cx="145" cy="127"/>
              </a:xfrm>
              <a:prstGeom prst="rect">
                <a:avLst/>
              </a:prstGeom>
              <a:solidFill>
                <a:srgbClr val="5F5F5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43" name="Rectangle 37"/>
          <p:cNvSpPr>
            <a:spLocks noChangeArrowheads="1"/>
          </p:cNvSpPr>
          <p:nvPr/>
        </p:nvSpPr>
        <p:spPr bwMode="auto">
          <a:xfrm>
            <a:off x="1487736" y="5002560"/>
            <a:ext cx="85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latin typeface="Arial" pitchFamily="34" charset="0"/>
              </a:rPr>
              <a:t>Key Pad</a:t>
            </a:r>
          </a:p>
        </p:txBody>
      </p:sp>
      <p:sp>
        <p:nvSpPr>
          <p:cNvPr id="144" name="AutoShape 38"/>
          <p:cNvSpPr>
            <a:spLocks noChangeArrowheads="1"/>
          </p:cNvSpPr>
          <p:nvPr/>
        </p:nvSpPr>
        <p:spPr bwMode="auto">
          <a:xfrm>
            <a:off x="7658348" y="2829272"/>
            <a:ext cx="1041400" cy="1182688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35B1B"/>
              </a:gs>
              <a:gs pos="100000">
                <a:srgbClr val="F35B1B">
                  <a:gamma/>
                  <a:shade val="6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45" name="Group 39"/>
          <p:cNvGrpSpPr>
            <a:grpSpLocks/>
          </p:cNvGrpSpPr>
          <p:nvPr/>
        </p:nvGrpSpPr>
        <p:grpSpPr bwMode="auto">
          <a:xfrm>
            <a:off x="7837736" y="3062635"/>
            <a:ext cx="681037" cy="657225"/>
            <a:chOff x="4858" y="1687"/>
            <a:chExt cx="429" cy="414"/>
          </a:xfrm>
        </p:grpSpPr>
        <p:sp>
          <p:nvSpPr>
            <p:cNvPr id="245" name="Oval 40"/>
            <p:cNvSpPr>
              <a:spLocks noChangeArrowheads="1"/>
            </p:cNvSpPr>
            <p:nvPr/>
          </p:nvSpPr>
          <p:spPr bwMode="auto">
            <a:xfrm>
              <a:off x="4858" y="1711"/>
              <a:ext cx="429" cy="390"/>
            </a:xfrm>
            <a:prstGeom prst="ellipse">
              <a:avLst/>
            </a:prstGeom>
            <a:solidFill>
              <a:srgbClr val="606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" name="Oval 41"/>
            <p:cNvSpPr>
              <a:spLocks noChangeArrowheads="1"/>
            </p:cNvSpPr>
            <p:nvPr/>
          </p:nvSpPr>
          <p:spPr bwMode="auto">
            <a:xfrm>
              <a:off x="4858" y="1687"/>
              <a:ext cx="429" cy="389"/>
            </a:xfrm>
            <a:prstGeom prst="ellipse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7" name="Oval 42"/>
            <p:cNvSpPr>
              <a:spLocks noChangeArrowheads="1"/>
            </p:cNvSpPr>
            <p:nvPr/>
          </p:nvSpPr>
          <p:spPr bwMode="auto">
            <a:xfrm>
              <a:off x="4867" y="1695"/>
              <a:ext cx="409" cy="37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6" name="Rectangle 43"/>
          <p:cNvSpPr>
            <a:spLocks noChangeArrowheads="1"/>
          </p:cNvSpPr>
          <p:nvPr/>
        </p:nvSpPr>
        <p:spPr bwMode="auto">
          <a:xfrm>
            <a:off x="7559923" y="4019897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latin typeface="Arial" pitchFamily="34" charset="0"/>
              </a:rPr>
              <a:t>Control Knob</a:t>
            </a:r>
          </a:p>
        </p:txBody>
      </p:sp>
      <p:grpSp>
        <p:nvGrpSpPr>
          <p:cNvPr id="147" name="Group 45"/>
          <p:cNvGrpSpPr>
            <a:grpSpLocks/>
          </p:cNvGrpSpPr>
          <p:nvPr/>
        </p:nvGrpSpPr>
        <p:grpSpPr bwMode="auto">
          <a:xfrm>
            <a:off x="552698" y="1579910"/>
            <a:ext cx="1104900" cy="1389062"/>
            <a:chOff x="172" y="772"/>
            <a:chExt cx="696" cy="875"/>
          </a:xfrm>
        </p:grpSpPr>
        <p:sp>
          <p:nvSpPr>
            <p:cNvPr id="234" name="AutoShape 46"/>
            <p:cNvSpPr>
              <a:spLocks noChangeArrowheads="1"/>
            </p:cNvSpPr>
            <p:nvPr/>
          </p:nvSpPr>
          <p:spPr bwMode="auto">
            <a:xfrm>
              <a:off x="172" y="772"/>
              <a:ext cx="696" cy="8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F35B1B"/>
                </a:gs>
                <a:gs pos="100000">
                  <a:srgbClr val="F35B1B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35" name="Group 47"/>
            <p:cNvGrpSpPr>
              <a:grpSpLocks/>
            </p:cNvGrpSpPr>
            <p:nvPr/>
          </p:nvGrpSpPr>
          <p:grpSpPr bwMode="auto">
            <a:xfrm>
              <a:off x="283" y="933"/>
              <a:ext cx="474" cy="513"/>
              <a:chOff x="283" y="933"/>
              <a:chExt cx="474" cy="513"/>
            </a:xfrm>
          </p:grpSpPr>
          <p:sp>
            <p:nvSpPr>
              <p:cNvPr id="236" name="Rectangle 48"/>
              <p:cNvSpPr>
                <a:spLocks noChangeArrowheads="1"/>
              </p:cNvSpPr>
              <p:nvPr/>
            </p:nvSpPr>
            <p:spPr bwMode="auto">
              <a:xfrm>
                <a:off x="283" y="933"/>
                <a:ext cx="474" cy="513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237" name="Group 49"/>
              <p:cNvGrpSpPr>
                <a:grpSpLocks/>
              </p:cNvGrpSpPr>
              <p:nvPr/>
            </p:nvGrpSpPr>
            <p:grpSpPr bwMode="auto">
              <a:xfrm>
                <a:off x="309" y="965"/>
                <a:ext cx="414" cy="440"/>
                <a:chOff x="309" y="965"/>
                <a:chExt cx="414" cy="440"/>
              </a:xfrm>
            </p:grpSpPr>
            <p:sp>
              <p:nvSpPr>
                <p:cNvPr id="238" name="Oval 50"/>
                <p:cNvSpPr>
                  <a:spLocks noChangeArrowheads="1"/>
                </p:cNvSpPr>
                <p:nvPr/>
              </p:nvSpPr>
              <p:spPr bwMode="auto">
                <a:xfrm>
                  <a:off x="313" y="966"/>
                  <a:ext cx="410" cy="439"/>
                </a:xfrm>
                <a:prstGeom prst="ellipse">
                  <a:avLst/>
                </a:prstGeom>
                <a:solidFill>
                  <a:srgbClr val="3F3F3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39" name="Oval 51"/>
                <p:cNvSpPr>
                  <a:spLocks noChangeArrowheads="1"/>
                </p:cNvSpPr>
                <p:nvPr/>
              </p:nvSpPr>
              <p:spPr bwMode="auto">
                <a:xfrm>
                  <a:off x="309" y="972"/>
                  <a:ext cx="405" cy="432"/>
                </a:xfrm>
                <a:prstGeom prst="ellipse">
                  <a:avLst/>
                </a:pr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0" name="Oval 52"/>
                <p:cNvSpPr>
                  <a:spLocks noChangeArrowheads="1"/>
                </p:cNvSpPr>
                <p:nvPr/>
              </p:nvSpPr>
              <p:spPr bwMode="auto">
                <a:xfrm>
                  <a:off x="319" y="965"/>
                  <a:ext cx="389" cy="413"/>
                </a:xfrm>
                <a:prstGeom prst="ellipse">
                  <a:avLst/>
                </a:pr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241" name="Oval 53"/>
                <p:cNvSpPr>
                  <a:spLocks noChangeArrowheads="1"/>
                </p:cNvSpPr>
                <p:nvPr/>
              </p:nvSpPr>
              <p:spPr bwMode="auto">
                <a:xfrm>
                  <a:off x="322" y="980"/>
                  <a:ext cx="389" cy="414"/>
                </a:xfrm>
                <a:prstGeom prst="ellipse">
                  <a:avLst/>
                </a:pr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grpSp>
              <p:nvGrpSpPr>
                <p:cNvPr id="242" name="Group 54"/>
                <p:cNvGrpSpPr>
                  <a:grpSpLocks/>
                </p:cNvGrpSpPr>
                <p:nvPr/>
              </p:nvGrpSpPr>
              <p:grpSpPr bwMode="auto">
                <a:xfrm>
                  <a:off x="482" y="1148"/>
                  <a:ext cx="73" cy="76"/>
                  <a:chOff x="482" y="1148"/>
                  <a:chExt cx="73" cy="76"/>
                </a:xfrm>
              </p:grpSpPr>
              <p:sp>
                <p:nvSpPr>
                  <p:cNvPr id="24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82" y="1148"/>
                    <a:ext cx="73" cy="76"/>
                  </a:xfrm>
                  <a:prstGeom prst="ellipse">
                    <a:avLst/>
                  </a:prstGeom>
                  <a:solidFill>
                    <a:srgbClr val="7F7F7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24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95" y="1160"/>
                    <a:ext cx="47" cy="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</p:grpSp>
      </p:grpSp>
      <p:sp>
        <p:nvSpPr>
          <p:cNvPr id="148" name="Rectangle 57"/>
          <p:cNvSpPr>
            <a:spLocks noChangeArrowheads="1"/>
          </p:cNvSpPr>
          <p:nvPr/>
        </p:nvSpPr>
        <p:spPr bwMode="auto">
          <a:xfrm>
            <a:off x="395536" y="2981672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latin typeface="Arial" pitchFamily="34" charset="0"/>
              </a:rPr>
              <a:t>Motion Detector</a:t>
            </a:r>
          </a:p>
        </p:txBody>
      </p:sp>
      <p:sp>
        <p:nvSpPr>
          <p:cNvPr id="149" name="AutoShape 58"/>
          <p:cNvSpPr>
            <a:spLocks noChangeArrowheads="1"/>
          </p:cNvSpPr>
          <p:nvPr/>
        </p:nvSpPr>
        <p:spPr bwMode="auto">
          <a:xfrm>
            <a:off x="1581398" y="1913285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Arial" pitchFamily="34" charset="0"/>
              </a:rPr>
              <a:t>Motion</a:t>
            </a:r>
          </a:p>
        </p:txBody>
      </p:sp>
      <p:grpSp>
        <p:nvGrpSpPr>
          <p:cNvPr id="150" name="Group 59"/>
          <p:cNvGrpSpPr>
            <a:grpSpLocks/>
          </p:cNvGrpSpPr>
          <p:nvPr/>
        </p:nvGrpSpPr>
        <p:grpSpPr bwMode="auto">
          <a:xfrm>
            <a:off x="6077198" y="1579910"/>
            <a:ext cx="1054100" cy="1343025"/>
            <a:chOff x="3652" y="772"/>
            <a:chExt cx="664" cy="846"/>
          </a:xfrm>
        </p:grpSpPr>
        <p:sp>
          <p:nvSpPr>
            <p:cNvPr id="232" name="AutoShape 60"/>
            <p:cNvSpPr>
              <a:spLocks noChangeArrowheads="1"/>
            </p:cNvSpPr>
            <p:nvPr/>
          </p:nvSpPr>
          <p:spPr bwMode="auto">
            <a:xfrm>
              <a:off x="3652" y="772"/>
              <a:ext cx="664" cy="84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F35B1B"/>
                </a:gs>
                <a:gs pos="100000">
                  <a:srgbClr val="F35B1B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233" name="Object 61"/>
            <p:cNvGraphicFramePr>
              <a:graphicFrameLocks/>
            </p:cNvGraphicFramePr>
            <p:nvPr/>
          </p:nvGraphicFramePr>
          <p:xfrm>
            <a:off x="3789" y="885"/>
            <a:ext cx="356" cy="620"/>
          </p:xfrm>
          <a:graphic>
            <a:graphicData uri="http://schemas.openxmlformats.org/presentationml/2006/ole">
              <p:oleObj spid="_x0000_s105475" name="Clip" r:id="rId4" imgW="2476440" imgH="4458960" progId="">
                <p:embed/>
              </p:oleObj>
            </a:graphicData>
          </a:graphic>
        </p:graphicFrame>
      </p:grpSp>
      <p:sp>
        <p:nvSpPr>
          <p:cNvPr id="151" name="Rectangle 62"/>
          <p:cNvSpPr>
            <a:spLocks noChangeArrowheads="1"/>
          </p:cNvSpPr>
          <p:nvPr/>
        </p:nvSpPr>
        <p:spPr bwMode="auto">
          <a:xfrm>
            <a:off x="6315323" y="300866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 pitchFamily="34" charset="0"/>
              </a:rPr>
              <a:t>Lamp</a:t>
            </a:r>
          </a:p>
        </p:txBody>
      </p:sp>
      <p:sp>
        <p:nvSpPr>
          <p:cNvPr id="152" name="AutoShape 63"/>
          <p:cNvSpPr>
            <a:spLocks noChangeArrowheads="1"/>
          </p:cNvSpPr>
          <p:nvPr/>
        </p:nvSpPr>
        <p:spPr bwMode="auto">
          <a:xfrm>
            <a:off x="4934198" y="2265710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Arial" pitchFamily="34" charset="0"/>
              </a:rPr>
              <a:t>Brightness</a:t>
            </a:r>
          </a:p>
        </p:txBody>
      </p:sp>
      <p:sp>
        <p:nvSpPr>
          <p:cNvPr id="153" name="AutoShape 64"/>
          <p:cNvSpPr>
            <a:spLocks noChangeArrowheads="1"/>
          </p:cNvSpPr>
          <p:nvPr/>
        </p:nvSpPr>
        <p:spPr bwMode="auto">
          <a:xfrm>
            <a:off x="4934198" y="1898997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100">
                <a:latin typeface="Arial" pitchFamily="34" charset="0"/>
              </a:rPr>
              <a:t>Room Occupied</a:t>
            </a:r>
          </a:p>
        </p:txBody>
      </p:sp>
      <p:sp>
        <p:nvSpPr>
          <p:cNvPr id="154" name="Rectangle 65"/>
          <p:cNvSpPr>
            <a:spLocks noChangeArrowheads="1"/>
          </p:cNvSpPr>
          <p:nvPr/>
        </p:nvSpPr>
        <p:spPr bwMode="auto">
          <a:xfrm>
            <a:off x="6167686" y="5572472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latin typeface="Arial" pitchFamily="34" charset="0"/>
              </a:rPr>
              <a:t>Alarm Bell</a:t>
            </a:r>
          </a:p>
        </p:txBody>
      </p:sp>
      <p:sp>
        <p:nvSpPr>
          <p:cNvPr id="155" name="Line 66"/>
          <p:cNvSpPr>
            <a:spLocks noChangeShapeType="1"/>
          </p:cNvSpPr>
          <p:nvPr/>
        </p:nvSpPr>
        <p:spPr bwMode="auto">
          <a:xfrm flipH="1">
            <a:off x="4699248" y="2335560"/>
            <a:ext cx="228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6" name="Line 67"/>
          <p:cNvSpPr>
            <a:spLocks noChangeShapeType="1"/>
          </p:cNvSpPr>
          <p:nvPr/>
        </p:nvSpPr>
        <p:spPr bwMode="auto">
          <a:xfrm>
            <a:off x="4699248" y="2335560"/>
            <a:ext cx="0" cy="12954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7" name="Line 68"/>
          <p:cNvSpPr>
            <a:spLocks noChangeShapeType="1"/>
          </p:cNvSpPr>
          <p:nvPr/>
        </p:nvSpPr>
        <p:spPr bwMode="auto">
          <a:xfrm flipH="1">
            <a:off x="4699248" y="3630960"/>
            <a:ext cx="19812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8" name="Line 69"/>
          <p:cNvSpPr>
            <a:spLocks noChangeShapeType="1"/>
          </p:cNvSpPr>
          <p:nvPr/>
        </p:nvSpPr>
        <p:spPr bwMode="auto">
          <a:xfrm flipH="1">
            <a:off x="4394448" y="4545360"/>
            <a:ext cx="609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9" name="Line 70"/>
          <p:cNvSpPr>
            <a:spLocks noChangeShapeType="1"/>
          </p:cNvSpPr>
          <p:nvPr/>
        </p:nvSpPr>
        <p:spPr bwMode="auto">
          <a:xfrm flipV="1">
            <a:off x="4394448" y="2030760"/>
            <a:ext cx="0" cy="25146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0" name="Line 71"/>
          <p:cNvSpPr>
            <a:spLocks noChangeShapeType="1"/>
          </p:cNvSpPr>
          <p:nvPr/>
        </p:nvSpPr>
        <p:spPr bwMode="auto">
          <a:xfrm flipH="1">
            <a:off x="2794248" y="2030760"/>
            <a:ext cx="21336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1" name="Line 72"/>
          <p:cNvSpPr>
            <a:spLocks noChangeShapeType="1"/>
          </p:cNvSpPr>
          <p:nvPr/>
        </p:nvSpPr>
        <p:spPr bwMode="auto">
          <a:xfrm flipH="1">
            <a:off x="3861048" y="4850160"/>
            <a:ext cx="11430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2" name="Line 73"/>
          <p:cNvSpPr>
            <a:spLocks noChangeShapeType="1"/>
          </p:cNvSpPr>
          <p:nvPr/>
        </p:nvSpPr>
        <p:spPr bwMode="auto">
          <a:xfrm flipV="1">
            <a:off x="3861048" y="3783360"/>
            <a:ext cx="0" cy="10668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3" name="Line 74"/>
          <p:cNvSpPr>
            <a:spLocks noChangeShapeType="1"/>
          </p:cNvSpPr>
          <p:nvPr/>
        </p:nvSpPr>
        <p:spPr bwMode="auto">
          <a:xfrm flipH="1">
            <a:off x="3403848" y="3783360"/>
            <a:ext cx="4572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4" name="AutoShape 75"/>
          <p:cNvSpPr>
            <a:spLocks noChangeArrowheads="1"/>
          </p:cNvSpPr>
          <p:nvPr/>
        </p:nvSpPr>
        <p:spPr bwMode="auto">
          <a:xfrm>
            <a:off x="2276723" y="3670647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Arial" pitchFamily="34" charset="0"/>
              </a:rPr>
              <a:t>Key Code</a:t>
            </a:r>
          </a:p>
        </p:txBody>
      </p:sp>
      <p:sp>
        <p:nvSpPr>
          <p:cNvPr id="165" name="AutoShape 76"/>
          <p:cNvSpPr>
            <a:spLocks noChangeArrowheads="1"/>
          </p:cNvSpPr>
          <p:nvPr/>
        </p:nvSpPr>
        <p:spPr bwMode="auto">
          <a:xfrm>
            <a:off x="7067798" y="1884710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000">
                <a:latin typeface="Arial" pitchFamily="34" charset="0"/>
              </a:rPr>
              <a:t>Feedback</a:t>
            </a:r>
          </a:p>
        </p:txBody>
      </p:sp>
      <p:grpSp>
        <p:nvGrpSpPr>
          <p:cNvPr id="166" name="Group 77"/>
          <p:cNvGrpSpPr>
            <a:grpSpLocks/>
          </p:cNvGrpSpPr>
          <p:nvPr/>
        </p:nvGrpSpPr>
        <p:grpSpPr bwMode="auto">
          <a:xfrm>
            <a:off x="6077198" y="4094510"/>
            <a:ext cx="1206500" cy="1435100"/>
            <a:chOff x="3652" y="2356"/>
            <a:chExt cx="760" cy="904"/>
          </a:xfrm>
        </p:grpSpPr>
        <p:sp>
          <p:nvSpPr>
            <p:cNvPr id="170" name="AutoShape 78"/>
            <p:cNvSpPr>
              <a:spLocks noChangeArrowheads="1"/>
            </p:cNvSpPr>
            <p:nvPr/>
          </p:nvSpPr>
          <p:spPr bwMode="auto">
            <a:xfrm>
              <a:off x="3652" y="2356"/>
              <a:ext cx="760" cy="904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F35B1B"/>
                </a:gs>
                <a:gs pos="100000">
                  <a:srgbClr val="F35B1B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71" name="Group 79"/>
            <p:cNvGrpSpPr>
              <a:grpSpLocks/>
            </p:cNvGrpSpPr>
            <p:nvPr/>
          </p:nvGrpSpPr>
          <p:grpSpPr bwMode="auto">
            <a:xfrm>
              <a:off x="3771" y="2435"/>
              <a:ext cx="526" cy="746"/>
              <a:chOff x="3771" y="2435"/>
              <a:chExt cx="526" cy="746"/>
            </a:xfrm>
          </p:grpSpPr>
          <p:sp>
            <p:nvSpPr>
              <p:cNvPr id="173" name="Rectangle 80"/>
              <p:cNvSpPr>
                <a:spLocks noChangeArrowheads="1"/>
              </p:cNvSpPr>
              <p:nvPr/>
            </p:nvSpPr>
            <p:spPr bwMode="auto">
              <a:xfrm>
                <a:off x="3771" y="2435"/>
                <a:ext cx="520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4" name="Freeform 81"/>
              <p:cNvSpPr>
                <a:spLocks/>
              </p:cNvSpPr>
              <p:nvPr/>
            </p:nvSpPr>
            <p:spPr bwMode="auto">
              <a:xfrm>
                <a:off x="3863" y="2662"/>
                <a:ext cx="363" cy="51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27" y="0"/>
                  </a:cxn>
                  <a:cxn ang="0">
                    <a:pos x="334" y="0"/>
                  </a:cxn>
                  <a:cxn ang="0">
                    <a:pos x="340" y="2"/>
                  </a:cxn>
                  <a:cxn ang="0">
                    <a:pos x="346" y="6"/>
                  </a:cxn>
                  <a:cxn ang="0">
                    <a:pos x="351" y="10"/>
                  </a:cxn>
                  <a:cxn ang="0">
                    <a:pos x="356" y="15"/>
                  </a:cxn>
                  <a:cxn ang="0">
                    <a:pos x="359" y="21"/>
                  </a:cxn>
                  <a:cxn ang="0">
                    <a:pos x="361" y="28"/>
                  </a:cxn>
                  <a:cxn ang="0">
                    <a:pos x="362" y="35"/>
                  </a:cxn>
                  <a:cxn ang="0">
                    <a:pos x="362" y="481"/>
                  </a:cxn>
                  <a:cxn ang="0">
                    <a:pos x="361" y="488"/>
                  </a:cxn>
                  <a:cxn ang="0">
                    <a:pos x="359" y="494"/>
                  </a:cxn>
                  <a:cxn ang="0">
                    <a:pos x="356" y="500"/>
                  </a:cxn>
                  <a:cxn ang="0">
                    <a:pos x="351" y="506"/>
                  </a:cxn>
                  <a:cxn ang="0">
                    <a:pos x="346" y="510"/>
                  </a:cxn>
                  <a:cxn ang="0">
                    <a:pos x="340" y="513"/>
                  </a:cxn>
                  <a:cxn ang="0">
                    <a:pos x="334" y="515"/>
                  </a:cxn>
                  <a:cxn ang="0">
                    <a:pos x="327" y="517"/>
                  </a:cxn>
                  <a:cxn ang="0">
                    <a:pos x="34" y="517"/>
                  </a:cxn>
                  <a:cxn ang="0">
                    <a:pos x="27" y="515"/>
                  </a:cxn>
                  <a:cxn ang="0">
                    <a:pos x="21" y="513"/>
                  </a:cxn>
                  <a:cxn ang="0">
                    <a:pos x="15" y="510"/>
                  </a:cxn>
                  <a:cxn ang="0">
                    <a:pos x="10" y="506"/>
                  </a:cxn>
                  <a:cxn ang="0">
                    <a:pos x="5" y="500"/>
                  </a:cxn>
                  <a:cxn ang="0">
                    <a:pos x="2" y="494"/>
                  </a:cxn>
                  <a:cxn ang="0">
                    <a:pos x="0" y="488"/>
                  </a:cxn>
                  <a:cxn ang="0">
                    <a:pos x="0" y="481"/>
                  </a:cxn>
                  <a:cxn ang="0">
                    <a:pos x="0" y="35"/>
                  </a:cxn>
                  <a:cxn ang="0">
                    <a:pos x="0" y="28"/>
                  </a:cxn>
                  <a:cxn ang="0">
                    <a:pos x="2" y="21"/>
                  </a:cxn>
                  <a:cxn ang="0">
                    <a:pos x="5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1" y="2"/>
                  </a:cxn>
                  <a:cxn ang="0">
                    <a:pos x="27" y="0"/>
                  </a:cxn>
                  <a:cxn ang="0">
                    <a:pos x="34" y="0"/>
                  </a:cxn>
                </a:cxnLst>
                <a:rect l="0" t="0" r="r" b="b"/>
                <a:pathLst>
                  <a:path w="363" h="518">
                    <a:moveTo>
                      <a:pt x="34" y="0"/>
                    </a:moveTo>
                    <a:lnTo>
                      <a:pt x="327" y="0"/>
                    </a:lnTo>
                    <a:lnTo>
                      <a:pt x="334" y="0"/>
                    </a:lnTo>
                    <a:lnTo>
                      <a:pt x="340" y="2"/>
                    </a:lnTo>
                    <a:lnTo>
                      <a:pt x="346" y="6"/>
                    </a:lnTo>
                    <a:lnTo>
                      <a:pt x="351" y="10"/>
                    </a:lnTo>
                    <a:lnTo>
                      <a:pt x="356" y="15"/>
                    </a:lnTo>
                    <a:lnTo>
                      <a:pt x="359" y="21"/>
                    </a:lnTo>
                    <a:lnTo>
                      <a:pt x="361" y="28"/>
                    </a:lnTo>
                    <a:lnTo>
                      <a:pt x="362" y="35"/>
                    </a:lnTo>
                    <a:lnTo>
                      <a:pt x="362" y="481"/>
                    </a:lnTo>
                    <a:lnTo>
                      <a:pt x="361" y="488"/>
                    </a:lnTo>
                    <a:lnTo>
                      <a:pt x="359" y="494"/>
                    </a:lnTo>
                    <a:lnTo>
                      <a:pt x="356" y="500"/>
                    </a:lnTo>
                    <a:lnTo>
                      <a:pt x="351" y="506"/>
                    </a:lnTo>
                    <a:lnTo>
                      <a:pt x="346" y="510"/>
                    </a:lnTo>
                    <a:lnTo>
                      <a:pt x="340" y="513"/>
                    </a:lnTo>
                    <a:lnTo>
                      <a:pt x="334" y="515"/>
                    </a:lnTo>
                    <a:lnTo>
                      <a:pt x="327" y="517"/>
                    </a:lnTo>
                    <a:lnTo>
                      <a:pt x="34" y="517"/>
                    </a:lnTo>
                    <a:lnTo>
                      <a:pt x="27" y="515"/>
                    </a:lnTo>
                    <a:lnTo>
                      <a:pt x="21" y="513"/>
                    </a:lnTo>
                    <a:lnTo>
                      <a:pt x="15" y="510"/>
                    </a:lnTo>
                    <a:lnTo>
                      <a:pt x="10" y="506"/>
                    </a:lnTo>
                    <a:lnTo>
                      <a:pt x="5" y="500"/>
                    </a:lnTo>
                    <a:lnTo>
                      <a:pt x="2" y="494"/>
                    </a:lnTo>
                    <a:lnTo>
                      <a:pt x="0" y="488"/>
                    </a:lnTo>
                    <a:lnTo>
                      <a:pt x="0" y="48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" name="Freeform 82"/>
              <p:cNvSpPr>
                <a:spLocks/>
              </p:cNvSpPr>
              <p:nvPr/>
            </p:nvSpPr>
            <p:spPr bwMode="auto">
              <a:xfrm>
                <a:off x="3864" y="2666"/>
                <a:ext cx="360" cy="509"/>
              </a:xfrm>
              <a:custGeom>
                <a:avLst/>
                <a:gdLst/>
                <a:ahLst/>
                <a:cxnLst>
                  <a:cxn ang="0">
                    <a:pos x="331" y="1"/>
                  </a:cxn>
                  <a:cxn ang="0">
                    <a:pos x="343" y="6"/>
                  </a:cxn>
                  <a:cxn ang="0">
                    <a:pos x="353" y="15"/>
                  </a:cxn>
                  <a:cxn ang="0">
                    <a:pos x="358" y="28"/>
                  </a:cxn>
                  <a:cxn ang="0">
                    <a:pos x="359" y="117"/>
                  </a:cxn>
                  <a:cxn ang="0">
                    <a:pos x="359" y="281"/>
                  </a:cxn>
                  <a:cxn ang="0">
                    <a:pos x="358" y="479"/>
                  </a:cxn>
                  <a:cxn ang="0">
                    <a:pos x="353" y="492"/>
                  </a:cxn>
                  <a:cxn ang="0">
                    <a:pos x="343" y="501"/>
                  </a:cxn>
                  <a:cxn ang="0">
                    <a:pos x="331" y="507"/>
                  </a:cxn>
                  <a:cxn ang="0">
                    <a:pos x="315" y="508"/>
                  </a:cxn>
                  <a:cxn ang="0">
                    <a:pos x="300" y="508"/>
                  </a:cxn>
                  <a:cxn ang="0">
                    <a:pos x="287" y="508"/>
                  </a:cxn>
                  <a:cxn ang="0">
                    <a:pos x="275" y="508"/>
                  </a:cxn>
                  <a:cxn ang="0">
                    <a:pos x="265" y="508"/>
                  </a:cxn>
                  <a:cxn ang="0">
                    <a:pos x="254" y="508"/>
                  </a:cxn>
                  <a:cxn ang="0">
                    <a:pos x="244" y="508"/>
                  </a:cxn>
                  <a:cxn ang="0">
                    <a:pos x="233" y="508"/>
                  </a:cxn>
                  <a:cxn ang="0">
                    <a:pos x="221" y="508"/>
                  </a:cxn>
                  <a:cxn ang="0">
                    <a:pos x="207" y="508"/>
                  </a:cxn>
                  <a:cxn ang="0">
                    <a:pos x="191" y="508"/>
                  </a:cxn>
                  <a:cxn ang="0">
                    <a:pos x="172" y="508"/>
                  </a:cxn>
                  <a:cxn ang="0">
                    <a:pos x="149" y="508"/>
                  </a:cxn>
                  <a:cxn ang="0">
                    <a:pos x="122" y="508"/>
                  </a:cxn>
                  <a:cxn ang="0">
                    <a:pos x="91" y="508"/>
                  </a:cxn>
                  <a:cxn ang="0">
                    <a:pos x="54" y="508"/>
                  </a:cxn>
                  <a:cxn ang="0">
                    <a:pos x="27" y="507"/>
                  </a:cxn>
                  <a:cxn ang="0">
                    <a:pos x="14" y="501"/>
                  </a:cxn>
                  <a:cxn ang="0">
                    <a:pos x="5" y="492"/>
                  </a:cxn>
                  <a:cxn ang="0">
                    <a:pos x="0" y="479"/>
                  </a:cxn>
                  <a:cxn ang="0">
                    <a:pos x="0" y="390"/>
                  </a:cxn>
                  <a:cxn ang="0">
                    <a:pos x="0" y="226"/>
                  </a:cxn>
                  <a:cxn ang="0">
                    <a:pos x="0" y="28"/>
                  </a:cxn>
                  <a:cxn ang="0">
                    <a:pos x="5" y="15"/>
                  </a:cxn>
                  <a:cxn ang="0">
                    <a:pos x="14" y="6"/>
                  </a:cxn>
                  <a:cxn ang="0">
                    <a:pos x="27" y="1"/>
                  </a:cxn>
                  <a:cxn ang="0">
                    <a:pos x="43" y="0"/>
                  </a:cxn>
                  <a:cxn ang="0">
                    <a:pos x="58" y="0"/>
                  </a:cxn>
                  <a:cxn ang="0">
                    <a:pos x="71" y="0"/>
                  </a:cxn>
                  <a:cxn ang="0">
                    <a:pos x="83" y="0"/>
                  </a:cxn>
                  <a:cxn ang="0">
                    <a:pos x="93" y="0"/>
                  </a:cxn>
                  <a:cxn ang="0">
                    <a:pos x="104" y="0"/>
                  </a:cxn>
                  <a:cxn ang="0">
                    <a:pos x="114" y="0"/>
                  </a:cxn>
                  <a:cxn ang="0">
                    <a:pos x="125" y="0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67" y="0"/>
                  </a:cxn>
                  <a:cxn ang="0">
                    <a:pos x="186" y="0"/>
                  </a:cxn>
                  <a:cxn ang="0">
                    <a:pos x="209" y="0"/>
                  </a:cxn>
                  <a:cxn ang="0">
                    <a:pos x="236" y="0"/>
                  </a:cxn>
                  <a:cxn ang="0">
                    <a:pos x="267" y="0"/>
                  </a:cxn>
                  <a:cxn ang="0">
                    <a:pos x="303" y="0"/>
                  </a:cxn>
                </a:cxnLst>
                <a:rect l="0" t="0" r="r" b="b"/>
                <a:pathLst>
                  <a:path w="360" h="509">
                    <a:moveTo>
                      <a:pt x="324" y="0"/>
                    </a:moveTo>
                    <a:lnTo>
                      <a:pt x="331" y="1"/>
                    </a:lnTo>
                    <a:lnTo>
                      <a:pt x="337" y="3"/>
                    </a:lnTo>
                    <a:lnTo>
                      <a:pt x="343" y="6"/>
                    </a:lnTo>
                    <a:lnTo>
                      <a:pt x="348" y="10"/>
                    </a:lnTo>
                    <a:lnTo>
                      <a:pt x="353" y="15"/>
                    </a:lnTo>
                    <a:lnTo>
                      <a:pt x="356" y="21"/>
                    </a:lnTo>
                    <a:lnTo>
                      <a:pt x="358" y="28"/>
                    </a:lnTo>
                    <a:lnTo>
                      <a:pt x="359" y="35"/>
                    </a:lnTo>
                    <a:lnTo>
                      <a:pt x="359" y="117"/>
                    </a:lnTo>
                    <a:lnTo>
                      <a:pt x="359" y="181"/>
                    </a:lnTo>
                    <a:lnTo>
                      <a:pt x="359" y="281"/>
                    </a:lnTo>
                    <a:lnTo>
                      <a:pt x="359" y="472"/>
                    </a:lnTo>
                    <a:lnTo>
                      <a:pt x="358" y="479"/>
                    </a:lnTo>
                    <a:lnTo>
                      <a:pt x="356" y="486"/>
                    </a:lnTo>
                    <a:lnTo>
                      <a:pt x="353" y="492"/>
                    </a:lnTo>
                    <a:lnTo>
                      <a:pt x="348" y="497"/>
                    </a:lnTo>
                    <a:lnTo>
                      <a:pt x="343" y="501"/>
                    </a:lnTo>
                    <a:lnTo>
                      <a:pt x="337" y="505"/>
                    </a:lnTo>
                    <a:lnTo>
                      <a:pt x="331" y="507"/>
                    </a:lnTo>
                    <a:lnTo>
                      <a:pt x="324" y="508"/>
                    </a:lnTo>
                    <a:lnTo>
                      <a:pt x="315" y="508"/>
                    </a:lnTo>
                    <a:lnTo>
                      <a:pt x="307" y="508"/>
                    </a:lnTo>
                    <a:lnTo>
                      <a:pt x="300" y="508"/>
                    </a:lnTo>
                    <a:lnTo>
                      <a:pt x="293" y="508"/>
                    </a:lnTo>
                    <a:lnTo>
                      <a:pt x="287" y="508"/>
                    </a:lnTo>
                    <a:lnTo>
                      <a:pt x="281" y="508"/>
                    </a:lnTo>
                    <a:lnTo>
                      <a:pt x="275" y="508"/>
                    </a:lnTo>
                    <a:lnTo>
                      <a:pt x="270" y="508"/>
                    </a:lnTo>
                    <a:lnTo>
                      <a:pt x="265" y="508"/>
                    </a:lnTo>
                    <a:lnTo>
                      <a:pt x="259" y="508"/>
                    </a:lnTo>
                    <a:lnTo>
                      <a:pt x="254" y="508"/>
                    </a:lnTo>
                    <a:lnTo>
                      <a:pt x="249" y="508"/>
                    </a:lnTo>
                    <a:lnTo>
                      <a:pt x="244" y="508"/>
                    </a:lnTo>
                    <a:lnTo>
                      <a:pt x="239" y="508"/>
                    </a:lnTo>
                    <a:lnTo>
                      <a:pt x="233" y="508"/>
                    </a:lnTo>
                    <a:lnTo>
                      <a:pt x="227" y="508"/>
                    </a:lnTo>
                    <a:lnTo>
                      <a:pt x="221" y="508"/>
                    </a:lnTo>
                    <a:lnTo>
                      <a:pt x="215" y="508"/>
                    </a:lnTo>
                    <a:lnTo>
                      <a:pt x="207" y="508"/>
                    </a:lnTo>
                    <a:lnTo>
                      <a:pt x="199" y="508"/>
                    </a:lnTo>
                    <a:lnTo>
                      <a:pt x="191" y="508"/>
                    </a:lnTo>
                    <a:lnTo>
                      <a:pt x="182" y="508"/>
                    </a:lnTo>
                    <a:lnTo>
                      <a:pt x="172" y="508"/>
                    </a:lnTo>
                    <a:lnTo>
                      <a:pt x="161" y="508"/>
                    </a:lnTo>
                    <a:lnTo>
                      <a:pt x="149" y="508"/>
                    </a:lnTo>
                    <a:lnTo>
                      <a:pt x="136" y="508"/>
                    </a:lnTo>
                    <a:lnTo>
                      <a:pt x="122" y="508"/>
                    </a:lnTo>
                    <a:lnTo>
                      <a:pt x="107" y="508"/>
                    </a:lnTo>
                    <a:lnTo>
                      <a:pt x="91" y="508"/>
                    </a:lnTo>
                    <a:lnTo>
                      <a:pt x="73" y="508"/>
                    </a:lnTo>
                    <a:lnTo>
                      <a:pt x="54" y="508"/>
                    </a:lnTo>
                    <a:lnTo>
                      <a:pt x="34" y="508"/>
                    </a:lnTo>
                    <a:lnTo>
                      <a:pt x="27" y="507"/>
                    </a:lnTo>
                    <a:lnTo>
                      <a:pt x="21" y="505"/>
                    </a:lnTo>
                    <a:lnTo>
                      <a:pt x="14" y="501"/>
                    </a:lnTo>
                    <a:lnTo>
                      <a:pt x="9" y="497"/>
                    </a:lnTo>
                    <a:lnTo>
                      <a:pt x="5" y="492"/>
                    </a:lnTo>
                    <a:lnTo>
                      <a:pt x="2" y="486"/>
                    </a:lnTo>
                    <a:lnTo>
                      <a:pt x="0" y="479"/>
                    </a:lnTo>
                    <a:lnTo>
                      <a:pt x="0" y="472"/>
                    </a:lnTo>
                    <a:lnTo>
                      <a:pt x="0" y="390"/>
                    </a:lnTo>
                    <a:lnTo>
                      <a:pt x="0" y="327"/>
                    </a:lnTo>
                    <a:lnTo>
                      <a:pt x="0" y="226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51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6" y="0"/>
                    </a:lnTo>
                    <a:lnTo>
                      <a:pt x="186" y="0"/>
                    </a:lnTo>
                    <a:lnTo>
                      <a:pt x="197" y="0"/>
                    </a:lnTo>
                    <a:lnTo>
                      <a:pt x="209" y="0"/>
                    </a:lnTo>
                    <a:lnTo>
                      <a:pt x="222" y="0"/>
                    </a:lnTo>
                    <a:lnTo>
                      <a:pt x="236" y="0"/>
                    </a:lnTo>
                    <a:lnTo>
                      <a:pt x="251" y="0"/>
                    </a:lnTo>
                    <a:lnTo>
                      <a:pt x="267" y="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24" y="0"/>
                    </a:lnTo>
                  </a:path>
                </a:pathLst>
              </a:custGeom>
              <a:solidFill>
                <a:srgbClr val="10101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" name="Freeform 83"/>
              <p:cNvSpPr>
                <a:spLocks/>
              </p:cNvSpPr>
              <p:nvPr/>
            </p:nvSpPr>
            <p:spPr bwMode="auto">
              <a:xfrm>
                <a:off x="3866" y="2668"/>
                <a:ext cx="355" cy="505"/>
              </a:xfrm>
              <a:custGeom>
                <a:avLst/>
                <a:gdLst/>
                <a:ahLst/>
                <a:cxnLst>
                  <a:cxn ang="0">
                    <a:pos x="327" y="1"/>
                  </a:cxn>
                  <a:cxn ang="0">
                    <a:pos x="339" y="6"/>
                  </a:cxn>
                  <a:cxn ang="0">
                    <a:pos x="348" y="15"/>
                  </a:cxn>
                  <a:cxn ang="0">
                    <a:pos x="353" y="28"/>
                  </a:cxn>
                  <a:cxn ang="0">
                    <a:pos x="354" y="116"/>
                  </a:cxn>
                  <a:cxn ang="0">
                    <a:pos x="354" y="279"/>
                  </a:cxn>
                  <a:cxn ang="0">
                    <a:pos x="353" y="476"/>
                  </a:cxn>
                  <a:cxn ang="0">
                    <a:pos x="348" y="488"/>
                  </a:cxn>
                  <a:cxn ang="0">
                    <a:pos x="339" y="498"/>
                  </a:cxn>
                  <a:cxn ang="0">
                    <a:pos x="327" y="503"/>
                  </a:cxn>
                  <a:cxn ang="0">
                    <a:pos x="311" y="504"/>
                  </a:cxn>
                  <a:cxn ang="0">
                    <a:pos x="296" y="504"/>
                  </a:cxn>
                  <a:cxn ang="0">
                    <a:pos x="283" y="504"/>
                  </a:cxn>
                  <a:cxn ang="0">
                    <a:pos x="271" y="504"/>
                  </a:cxn>
                  <a:cxn ang="0">
                    <a:pos x="261" y="504"/>
                  </a:cxn>
                  <a:cxn ang="0">
                    <a:pos x="251" y="504"/>
                  </a:cxn>
                  <a:cxn ang="0">
                    <a:pos x="241" y="504"/>
                  </a:cxn>
                  <a:cxn ang="0">
                    <a:pos x="230" y="504"/>
                  </a:cxn>
                  <a:cxn ang="0">
                    <a:pos x="218" y="504"/>
                  </a:cxn>
                  <a:cxn ang="0">
                    <a:pos x="204" y="504"/>
                  </a:cxn>
                  <a:cxn ang="0">
                    <a:pos x="188" y="504"/>
                  </a:cxn>
                  <a:cxn ang="0">
                    <a:pos x="170" y="504"/>
                  </a:cxn>
                  <a:cxn ang="0">
                    <a:pos x="147" y="504"/>
                  </a:cxn>
                  <a:cxn ang="0">
                    <a:pos x="121" y="504"/>
                  </a:cxn>
                  <a:cxn ang="0">
                    <a:pos x="90" y="504"/>
                  </a:cxn>
                  <a:cxn ang="0">
                    <a:pos x="53" y="504"/>
                  </a:cxn>
                  <a:cxn ang="0">
                    <a:pos x="26" y="503"/>
                  </a:cxn>
                  <a:cxn ang="0">
                    <a:pos x="15" y="498"/>
                  </a:cxn>
                  <a:cxn ang="0">
                    <a:pos x="5" y="488"/>
                  </a:cxn>
                  <a:cxn ang="0">
                    <a:pos x="0" y="476"/>
                  </a:cxn>
                  <a:cxn ang="0">
                    <a:pos x="0" y="387"/>
                  </a:cxn>
                  <a:cxn ang="0">
                    <a:pos x="0" y="225"/>
                  </a:cxn>
                  <a:cxn ang="0">
                    <a:pos x="0" y="28"/>
                  </a:cxn>
                  <a:cxn ang="0">
                    <a:pos x="5" y="15"/>
                  </a:cxn>
                  <a:cxn ang="0">
                    <a:pos x="15" y="6"/>
                  </a:cxn>
                  <a:cxn ang="0">
                    <a:pos x="26" y="1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0" y="0"/>
                  </a:cxn>
                  <a:cxn ang="0">
                    <a:pos x="82" y="0"/>
                  </a:cxn>
                  <a:cxn ang="0">
                    <a:pos x="92" y="0"/>
                  </a:cxn>
                  <a:cxn ang="0">
                    <a:pos x="102" y="0"/>
                  </a:cxn>
                  <a:cxn ang="0">
                    <a:pos x="112" y="0"/>
                  </a:cxn>
                  <a:cxn ang="0">
                    <a:pos x="123" y="0"/>
                  </a:cxn>
                  <a:cxn ang="0">
                    <a:pos x="135" y="0"/>
                  </a:cxn>
                  <a:cxn ang="0">
                    <a:pos x="149" y="0"/>
                  </a:cxn>
                  <a:cxn ang="0">
                    <a:pos x="165" y="0"/>
                  </a:cxn>
                  <a:cxn ang="0">
                    <a:pos x="184" y="0"/>
                  </a:cxn>
                  <a:cxn ang="0">
                    <a:pos x="206" y="0"/>
                  </a:cxn>
                  <a:cxn ang="0">
                    <a:pos x="232" y="0"/>
                  </a:cxn>
                  <a:cxn ang="0">
                    <a:pos x="264" y="0"/>
                  </a:cxn>
                  <a:cxn ang="0">
                    <a:pos x="300" y="0"/>
                  </a:cxn>
                </a:cxnLst>
                <a:rect l="0" t="0" r="r" b="b"/>
                <a:pathLst>
                  <a:path w="355" h="505">
                    <a:moveTo>
                      <a:pt x="320" y="0"/>
                    </a:moveTo>
                    <a:lnTo>
                      <a:pt x="327" y="1"/>
                    </a:lnTo>
                    <a:lnTo>
                      <a:pt x="333" y="3"/>
                    </a:lnTo>
                    <a:lnTo>
                      <a:pt x="339" y="6"/>
                    </a:lnTo>
                    <a:lnTo>
                      <a:pt x="344" y="10"/>
                    </a:lnTo>
                    <a:lnTo>
                      <a:pt x="348" y="15"/>
                    </a:lnTo>
                    <a:lnTo>
                      <a:pt x="351" y="21"/>
                    </a:lnTo>
                    <a:lnTo>
                      <a:pt x="353" y="28"/>
                    </a:lnTo>
                    <a:lnTo>
                      <a:pt x="354" y="34"/>
                    </a:lnTo>
                    <a:lnTo>
                      <a:pt x="354" y="116"/>
                    </a:lnTo>
                    <a:lnTo>
                      <a:pt x="354" y="179"/>
                    </a:lnTo>
                    <a:lnTo>
                      <a:pt x="354" y="279"/>
                    </a:lnTo>
                    <a:lnTo>
                      <a:pt x="354" y="469"/>
                    </a:lnTo>
                    <a:lnTo>
                      <a:pt x="353" y="476"/>
                    </a:lnTo>
                    <a:lnTo>
                      <a:pt x="351" y="482"/>
                    </a:lnTo>
                    <a:lnTo>
                      <a:pt x="348" y="488"/>
                    </a:lnTo>
                    <a:lnTo>
                      <a:pt x="344" y="493"/>
                    </a:lnTo>
                    <a:lnTo>
                      <a:pt x="339" y="498"/>
                    </a:lnTo>
                    <a:lnTo>
                      <a:pt x="333" y="501"/>
                    </a:lnTo>
                    <a:lnTo>
                      <a:pt x="327" y="503"/>
                    </a:lnTo>
                    <a:lnTo>
                      <a:pt x="320" y="504"/>
                    </a:lnTo>
                    <a:lnTo>
                      <a:pt x="311" y="504"/>
                    </a:lnTo>
                    <a:lnTo>
                      <a:pt x="303" y="504"/>
                    </a:lnTo>
                    <a:lnTo>
                      <a:pt x="296" y="504"/>
                    </a:lnTo>
                    <a:lnTo>
                      <a:pt x="289" y="504"/>
                    </a:lnTo>
                    <a:lnTo>
                      <a:pt x="283" y="504"/>
                    </a:lnTo>
                    <a:lnTo>
                      <a:pt x="277" y="504"/>
                    </a:lnTo>
                    <a:lnTo>
                      <a:pt x="271" y="504"/>
                    </a:lnTo>
                    <a:lnTo>
                      <a:pt x="266" y="504"/>
                    </a:lnTo>
                    <a:lnTo>
                      <a:pt x="261" y="504"/>
                    </a:lnTo>
                    <a:lnTo>
                      <a:pt x="256" y="504"/>
                    </a:lnTo>
                    <a:lnTo>
                      <a:pt x="251" y="504"/>
                    </a:lnTo>
                    <a:lnTo>
                      <a:pt x="246" y="504"/>
                    </a:lnTo>
                    <a:lnTo>
                      <a:pt x="241" y="504"/>
                    </a:lnTo>
                    <a:lnTo>
                      <a:pt x="235" y="504"/>
                    </a:lnTo>
                    <a:lnTo>
                      <a:pt x="230" y="504"/>
                    </a:lnTo>
                    <a:lnTo>
                      <a:pt x="225" y="504"/>
                    </a:lnTo>
                    <a:lnTo>
                      <a:pt x="218" y="504"/>
                    </a:lnTo>
                    <a:lnTo>
                      <a:pt x="212" y="504"/>
                    </a:lnTo>
                    <a:lnTo>
                      <a:pt x="204" y="504"/>
                    </a:lnTo>
                    <a:lnTo>
                      <a:pt x="197" y="504"/>
                    </a:lnTo>
                    <a:lnTo>
                      <a:pt x="188" y="504"/>
                    </a:lnTo>
                    <a:lnTo>
                      <a:pt x="179" y="504"/>
                    </a:lnTo>
                    <a:lnTo>
                      <a:pt x="170" y="504"/>
                    </a:lnTo>
                    <a:lnTo>
                      <a:pt x="159" y="504"/>
                    </a:lnTo>
                    <a:lnTo>
                      <a:pt x="147" y="504"/>
                    </a:lnTo>
                    <a:lnTo>
                      <a:pt x="134" y="504"/>
                    </a:lnTo>
                    <a:lnTo>
                      <a:pt x="121" y="504"/>
                    </a:lnTo>
                    <a:lnTo>
                      <a:pt x="105" y="504"/>
                    </a:lnTo>
                    <a:lnTo>
                      <a:pt x="90" y="504"/>
                    </a:lnTo>
                    <a:lnTo>
                      <a:pt x="72" y="504"/>
                    </a:lnTo>
                    <a:lnTo>
                      <a:pt x="53" y="504"/>
                    </a:lnTo>
                    <a:lnTo>
                      <a:pt x="33" y="504"/>
                    </a:lnTo>
                    <a:lnTo>
                      <a:pt x="26" y="503"/>
                    </a:lnTo>
                    <a:lnTo>
                      <a:pt x="20" y="501"/>
                    </a:lnTo>
                    <a:lnTo>
                      <a:pt x="15" y="498"/>
                    </a:lnTo>
                    <a:lnTo>
                      <a:pt x="10" y="493"/>
                    </a:lnTo>
                    <a:lnTo>
                      <a:pt x="5" y="488"/>
                    </a:lnTo>
                    <a:lnTo>
                      <a:pt x="2" y="482"/>
                    </a:lnTo>
                    <a:lnTo>
                      <a:pt x="0" y="476"/>
                    </a:lnTo>
                    <a:lnTo>
                      <a:pt x="0" y="469"/>
                    </a:lnTo>
                    <a:lnTo>
                      <a:pt x="0" y="387"/>
                    </a:lnTo>
                    <a:lnTo>
                      <a:pt x="0" y="324"/>
                    </a:lnTo>
                    <a:lnTo>
                      <a:pt x="0" y="225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3" y="0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6" y="0"/>
                    </a:lnTo>
                    <a:lnTo>
                      <a:pt x="219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4" y="0"/>
                    </a:lnTo>
                    <a:lnTo>
                      <a:pt x="281" y="0"/>
                    </a:lnTo>
                    <a:lnTo>
                      <a:pt x="300" y="0"/>
                    </a:lnTo>
                    <a:lnTo>
                      <a:pt x="320" y="0"/>
                    </a:lnTo>
                  </a:path>
                </a:pathLst>
              </a:custGeom>
              <a:solidFill>
                <a:srgbClr val="1F1F1F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" name="Freeform 84"/>
              <p:cNvSpPr>
                <a:spLocks/>
              </p:cNvSpPr>
              <p:nvPr/>
            </p:nvSpPr>
            <p:spPr bwMode="auto">
              <a:xfrm>
                <a:off x="3868" y="2671"/>
                <a:ext cx="352" cy="498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335" y="5"/>
                  </a:cxn>
                  <a:cxn ang="0">
                    <a:pos x="345" y="15"/>
                  </a:cxn>
                  <a:cxn ang="0">
                    <a:pos x="350" y="27"/>
                  </a:cxn>
                  <a:cxn ang="0">
                    <a:pos x="351" y="114"/>
                  </a:cxn>
                  <a:cxn ang="0">
                    <a:pos x="351" y="275"/>
                  </a:cxn>
                  <a:cxn ang="0">
                    <a:pos x="350" y="469"/>
                  </a:cxn>
                  <a:cxn ang="0">
                    <a:pos x="345" y="481"/>
                  </a:cxn>
                  <a:cxn ang="0">
                    <a:pos x="335" y="490"/>
                  </a:cxn>
                  <a:cxn ang="0">
                    <a:pos x="323" y="495"/>
                  </a:cxn>
                  <a:cxn ang="0">
                    <a:pos x="308" y="497"/>
                  </a:cxn>
                  <a:cxn ang="0">
                    <a:pos x="293" y="497"/>
                  </a:cxn>
                  <a:cxn ang="0">
                    <a:pos x="280" y="497"/>
                  </a:cxn>
                  <a:cxn ang="0">
                    <a:pos x="269" y="496"/>
                  </a:cxn>
                  <a:cxn ang="0">
                    <a:pos x="258" y="496"/>
                  </a:cxn>
                  <a:cxn ang="0">
                    <a:pos x="249" y="496"/>
                  </a:cxn>
                  <a:cxn ang="0">
                    <a:pos x="239" y="496"/>
                  </a:cxn>
                  <a:cxn ang="0">
                    <a:pos x="228" y="496"/>
                  </a:cxn>
                  <a:cxn ang="0">
                    <a:pos x="216" y="496"/>
                  </a:cxn>
                  <a:cxn ang="0">
                    <a:pos x="203" y="496"/>
                  </a:cxn>
                  <a:cxn ang="0">
                    <a:pos x="187" y="496"/>
                  </a:cxn>
                  <a:cxn ang="0">
                    <a:pos x="168" y="496"/>
                  </a:cxn>
                  <a:cxn ang="0">
                    <a:pos x="146" y="496"/>
                  </a:cxn>
                  <a:cxn ang="0">
                    <a:pos x="119" y="496"/>
                  </a:cxn>
                  <a:cxn ang="0">
                    <a:pos x="89" y="497"/>
                  </a:cxn>
                  <a:cxn ang="0">
                    <a:pos x="53" y="497"/>
                  </a:cxn>
                  <a:cxn ang="0">
                    <a:pos x="26" y="495"/>
                  </a:cxn>
                  <a:cxn ang="0">
                    <a:pos x="14" y="490"/>
                  </a:cxn>
                  <a:cxn ang="0">
                    <a:pos x="5" y="481"/>
                  </a:cxn>
                  <a:cxn ang="0">
                    <a:pos x="0" y="469"/>
                  </a:cxn>
                  <a:cxn ang="0">
                    <a:pos x="0" y="382"/>
                  </a:cxn>
                  <a:cxn ang="0">
                    <a:pos x="0" y="221"/>
                  </a:cxn>
                  <a:cxn ang="0">
                    <a:pos x="0" y="27"/>
                  </a:cxn>
                  <a:cxn ang="0">
                    <a:pos x="5" y="15"/>
                  </a:cxn>
                  <a:cxn ang="0">
                    <a:pos x="14" y="5"/>
                  </a:cxn>
                  <a:cxn ang="0">
                    <a:pos x="26" y="0"/>
                  </a:cxn>
                  <a:cxn ang="0">
                    <a:pos x="41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81" y="0"/>
                  </a:cxn>
                  <a:cxn ang="0">
                    <a:pos x="91" y="0"/>
                  </a:cxn>
                  <a:cxn ang="0">
                    <a:pos x="101" y="0"/>
                  </a:cxn>
                  <a:cxn ang="0">
                    <a:pos x="111" y="0"/>
                  </a:cxn>
                  <a:cxn ang="0">
                    <a:pos x="122" y="0"/>
                  </a:cxn>
                  <a:cxn ang="0">
                    <a:pos x="134" y="0"/>
                  </a:cxn>
                  <a:cxn ang="0">
                    <a:pos x="147" y="0"/>
                  </a:cxn>
                  <a:cxn ang="0">
                    <a:pos x="163" y="0"/>
                  </a:cxn>
                  <a:cxn ang="0">
                    <a:pos x="182" y="0"/>
                  </a:cxn>
                  <a:cxn ang="0">
                    <a:pos x="204" y="0"/>
                  </a:cxn>
                  <a:cxn ang="0">
                    <a:pos x="230" y="0"/>
                  </a:cxn>
                  <a:cxn ang="0">
                    <a:pos x="261" y="0"/>
                  </a:cxn>
                  <a:cxn ang="0">
                    <a:pos x="297" y="0"/>
                  </a:cxn>
                </a:cxnLst>
                <a:rect l="0" t="0" r="r" b="b"/>
                <a:pathLst>
                  <a:path w="352" h="498">
                    <a:moveTo>
                      <a:pt x="317" y="0"/>
                    </a:moveTo>
                    <a:lnTo>
                      <a:pt x="323" y="0"/>
                    </a:lnTo>
                    <a:lnTo>
                      <a:pt x="330" y="2"/>
                    </a:lnTo>
                    <a:lnTo>
                      <a:pt x="335" y="5"/>
                    </a:lnTo>
                    <a:lnTo>
                      <a:pt x="341" y="10"/>
                    </a:lnTo>
                    <a:lnTo>
                      <a:pt x="345" y="15"/>
                    </a:lnTo>
                    <a:lnTo>
                      <a:pt x="348" y="20"/>
                    </a:lnTo>
                    <a:lnTo>
                      <a:pt x="350" y="27"/>
                    </a:lnTo>
                    <a:lnTo>
                      <a:pt x="350" y="34"/>
                    </a:lnTo>
                    <a:lnTo>
                      <a:pt x="351" y="114"/>
                    </a:lnTo>
                    <a:lnTo>
                      <a:pt x="351" y="177"/>
                    </a:lnTo>
                    <a:lnTo>
                      <a:pt x="351" y="275"/>
                    </a:lnTo>
                    <a:lnTo>
                      <a:pt x="350" y="462"/>
                    </a:lnTo>
                    <a:lnTo>
                      <a:pt x="350" y="469"/>
                    </a:lnTo>
                    <a:lnTo>
                      <a:pt x="348" y="475"/>
                    </a:lnTo>
                    <a:lnTo>
                      <a:pt x="345" y="481"/>
                    </a:lnTo>
                    <a:lnTo>
                      <a:pt x="341" y="486"/>
                    </a:lnTo>
                    <a:lnTo>
                      <a:pt x="335" y="490"/>
                    </a:lnTo>
                    <a:lnTo>
                      <a:pt x="330" y="494"/>
                    </a:lnTo>
                    <a:lnTo>
                      <a:pt x="323" y="495"/>
                    </a:lnTo>
                    <a:lnTo>
                      <a:pt x="317" y="497"/>
                    </a:lnTo>
                    <a:lnTo>
                      <a:pt x="308" y="497"/>
                    </a:lnTo>
                    <a:lnTo>
                      <a:pt x="300" y="497"/>
                    </a:lnTo>
                    <a:lnTo>
                      <a:pt x="293" y="497"/>
                    </a:lnTo>
                    <a:lnTo>
                      <a:pt x="287" y="497"/>
                    </a:lnTo>
                    <a:lnTo>
                      <a:pt x="280" y="497"/>
                    </a:lnTo>
                    <a:lnTo>
                      <a:pt x="274" y="496"/>
                    </a:lnTo>
                    <a:lnTo>
                      <a:pt x="269" y="496"/>
                    </a:lnTo>
                    <a:lnTo>
                      <a:pt x="263" y="496"/>
                    </a:lnTo>
                    <a:lnTo>
                      <a:pt x="258" y="496"/>
                    </a:lnTo>
                    <a:lnTo>
                      <a:pt x="254" y="496"/>
                    </a:lnTo>
                    <a:lnTo>
                      <a:pt x="249" y="496"/>
                    </a:lnTo>
                    <a:lnTo>
                      <a:pt x="244" y="496"/>
                    </a:lnTo>
                    <a:lnTo>
                      <a:pt x="239" y="496"/>
                    </a:lnTo>
                    <a:lnTo>
                      <a:pt x="233" y="496"/>
                    </a:lnTo>
                    <a:lnTo>
                      <a:pt x="228" y="496"/>
                    </a:lnTo>
                    <a:lnTo>
                      <a:pt x="223" y="496"/>
                    </a:lnTo>
                    <a:lnTo>
                      <a:pt x="216" y="496"/>
                    </a:lnTo>
                    <a:lnTo>
                      <a:pt x="210" y="496"/>
                    </a:lnTo>
                    <a:lnTo>
                      <a:pt x="203" y="496"/>
                    </a:lnTo>
                    <a:lnTo>
                      <a:pt x="195" y="496"/>
                    </a:lnTo>
                    <a:lnTo>
                      <a:pt x="187" y="496"/>
                    </a:lnTo>
                    <a:lnTo>
                      <a:pt x="178" y="496"/>
                    </a:lnTo>
                    <a:lnTo>
                      <a:pt x="168" y="496"/>
                    </a:lnTo>
                    <a:lnTo>
                      <a:pt x="157" y="496"/>
                    </a:lnTo>
                    <a:lnTo>
                      <a:pt x="146" y="496"/>
                    </a:lnTo>
                    <a:lnTo>
                      <a:pt x="133" y="496"/>
                    </a:lnTo>
                    <a:lnTo>
                      <a:pt x="119" y="496"/>
                    </a:lnTo>
                    <a:lnTo>
                      <a:pt x="104" y="496"/>
                    </a:lnTo>
                    <a:lnTo>
                      <a:pt x="89" y="497"/>
                    </a:lnTo>
                    <a:lnTo>
                      <a:pt x="71" y="497"/>
                    </a:lnTo>
                    <a:lnTo>
                      <a:pt x="53" y="497"/>
                    </a:lnTo>
                    <a:lnTo>
                      <a:pt x="33" y="497"/>
                    </a:lnTo>
                    <a:lnTo>
                      <a:pt x="26" y="495"/>
                    </a:lnTo>
                    <a:lnTo>
                      <a:pt x="20" y="494"/>
                    </a:lnTo>
                    <a:lnTo>
                      <a:pt x="14" y="490"/>
                    </a:lnTo>
                    <a:lnTo>
                      <a:pt x="9" y="486"/>
                    </a:lnTo>
                    <a:lnTo>
                      <a:pt x="5" y="481"/>
                    </a:lnTo>
                    <a:lnTo>
                      <a:pt x="2" y="475"/>
                    </a:lnTo>
                    <a:lnTo>
                      <a:pt x="0" y="469"/>
                    </a:lnTo>
                    <a:lnTo>
                      <a:pt x="0" y="462"/>
                    </a:lnTo>
                    <a:lnTo>
                      <a:pt x="0" y="382"/>
                    </a:lnTo>
                    <a:lnTo>
                      <a:pt x="0" y="319"/>
                    </a:lnTo>
                    <a:lnTo>
                      <a:pt x="0" y="22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0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17" y="0"/>
                    </a:lnTo>
                    <a:lnTo>
                      <a:pt x="230" y="0"/>
                    </a:lnTo>
                    <a:lnTo>
                      <a:pt x="245" y="0"/>
                    </a:lnTo>
                    <a:lnTo>
                      <a:pt x="261" y="0"/>
                    </a:lnTo>
                    <a:lnTo>
                      <a:pt x="278" y="0"/>
                    </a:lnTo>
                    <a:lnTo>
                      <a:pt x="297" y="0"/>
                    </a:lnTo>
                    <a:lnTo>
                      <a:pt x="317" y="0"/>
                    </a:lnTo>
                  </a:path>
                </a:pathLst>
              </a:custGeom>
              <a:solidFill>
                <a:srgbClr val="31313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" name="Freeform 85"/>
              <p:cNvSpPr>
                <a:spLocks/>
              </p:cNvSpPr>
              <p:nvPr/>
            </p:nvSpPr>
            <p:spPr bwMode="auto">
              <a:xfrm>
                <a:off x="3871" y="2675"/>
                <a:ext cx="346" cy="490"/>
              </a:xfrm>
              <a:custGeom>
                <a:avLst/>
                <a:gdLst/>
                <a:ahLst/>
                <a:cxnLst>
                  <a:cxn ang="0">
                    <a:pos x="318" y="1"/>
                  </a:cxn>
                  <a:cxn ang="0">
                    <a:pos x="330" y="6"/>
                  </a:cxn>
                  <a:cxn ang="0">
                    <a:pos x="338" y="15"/>
                  </a:cxn>
                  <a:cxn ang="0">
                    <a:pos x="344" y="27"/>
                  </a:cxn>
                  <a:cxn ang="0">
                    <a:pos x="345" y="113"/>
                  </a:cxn>
                  <a:cxn ang="0">
                    <a:pos x="345" y="270"/>
                  </a:cxn>
                  <a:cxn ang="0">
                    <a:pos x="344" y="461"/>
                  </a:cxn>
                  <a:cxn ang="0">
                    <a:pos x="338" y="474"/>
                  </a:cxn>
                  <a:cxn ang="0">
                    <a:pos x="330" y="482"/>
                  </a:cxn>
                  <a:cxn ang="0">
                    <a:pos x="318" y="488"/>
                  </a:cxn>
                  <a:cxn ang="0">
                    <a:pos x="302" y="489"/>
                  </a:cxn>
                  <a:cxn ang="0">
                    <a:pos x="288" y="489"/>
                  </a:cxn>
                  <a:cxn ang="0">
                    <a:pos x="275" y="489"/>
                  </a:cxn>
                  <a:cxn ang="0">
                    <a:pos x="264" y="489"/>
                  </a:cxn>
                  <a:cxn ang="0">
                    <a:pos x="254" y="489"/>
                  </a:cxn>
                  <a:cxn ang="0">
                    <a:pos x="244" y="489"/>
                  </a:cxn>
                  <a:cxn ang="0">
                    <a:pos x="234" y="489"/>
                  </a:cxn>
                  <a:cxn ang="0">
                    <a:pos x="224" y="489"/>
                  </a:cxn>
                  <a:cxn ang="0">
                    <a:pos x="212" y="489"/>
                  </a:cxn>
                  <a:cxn ang="0">
                    <a:pos x="199" y="489"/>
                  </a:cxn>
                  <a:cxn ang="0">
                    <a:pos x="183" y="489"/>
                  </a:cxn>
                  <a:cxn ang="0">
                    <a:pos x="165" y="489"/>
                  </a:cxn>
                  <a:cxn ang="0">
                    <a:pos x="143" y="489"/>
                  </a:cxn>
                  <a:cxn ang="0">
                    <a:pos x="117" y="489"/>
                  </a:cxn>
                  <a:cxn ang="0">
                    <a:pos x="87" y="489"/>
                  </a:cxn>
                  <a:cxn ang="0">
                    <a:pos x="52" y="489"/>
                  </a:cxn>
                  <a:cxn ang="0">
                    <a:pos x="25" y="488"/>
                  </a:cxn>
                  <a:cxn ang="0">
                    <a:pos x="14" y="482"/>
                  </a:cxn>
                  <a:cxn ang="0">
                    <a:pos x="5" y="474"/>
                  </a:cxn>
                  <a:cxn ang="0">
                    <a:pos x="0" y="461"/>
                  </a:cxn>
                  <a:cxn ang="0">
                    <a:pos x="0" y="376"/>
                  </a:cxn>
                  <a:cxn ang="0">
                    <a:pos x="0" y="218"/>
                  </a:cxn>
                  <a:cxn ang="0">
                    <a:pos x="0" y="27"/>
                  </a:cxn>
                  <a:cxn ang="0">
                    <a:pos x="5" y="15"/>
                  </a:cxn>
                  <a:cxn ang="0">
                    <a:pos x="14" y="6"/>
                  </a:cxn>
                  <a:cxn ang="0">
                    <a:pos x="25" y="1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68" y="0"/>
                  </a:cxn>
                  <a:cxn ang="0">
                    <a:pos x="79" y="0"/>
                  </a:cxn>
                  <a:cxn ang="0">
                    <a:pos x="90" y="0"/>
                  </a:cxn>
                  <a:cxn ang="0">
                    <a:pos x="99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1" y="0"/>
                  </a:cxn>
                  <a:cxn ang="0">
                    <a:pos x="145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200" y="0"/>
                  </a:cxn>
                  <a:cxn ang="0">
                    <a:pos x="226" y="0"/>
                  </a:cxn>
                  <a:cxn ang="0">
                    <a:pos x="256" y="0"/>
                  </a:cxn>
                  <a:cxn ang="0">
                    <a:pos x="291" y="0"/>
                  </a:cxn>
                </a:cxnLst>
                <a:rect l="0" t="0" r="r" b="b"/>
                <a:pathLst>
                  <a:path w="346" h="490">
                    <a:moveTo>
                      <a:pt x="311" y="0"/>
                    </a:moveTo>
                    <a:lnTo>
                      <a:pt x="318" y="1"/>
                    </a:lnTo>
                    <a:lnTo>
                      <a:pt x="324" y="2"/>
                    </a:lnTo>
                    <a:lnTo>
                      <a:pt x="330" y="6"/>
                    </a:lnTo>
                    <a:lnTo>
                      <a:pt x="334" y="10"/>
                    </a:lnTo>
                    <a:lnTo>
                      <a:pt x="338" y="15"/>
                    </a:lnTo>
                    <a:lnTo>
                      <a:pt x="342" y="20"/>
                    </a:lnTo>
                    <a:lnTo>
                      <a:pt x="344" y="27"/>
                    </a:lnTo>
                    <a:lnTo>
                      <a:pt x="344" y="33"/>
                    </a:lnTo>
                    <a:lnTo>
                      <a:pt x="345" y="113"/>
                    </a:lnTo>
                    <a:lnTo>
                      <a:pt x="345" y="174"/>
                    </a:lnTo>
                    <a:lnTo>
                      <a:pt x="345" y="270"/>
                    </a:lnTo>
                    <a:lnTo>
                      <a:pt x="344" y="455"/>
                    </a:lnTo>
                    <a:lnTo>
                      <a:pt x="344" y="461"/>
                    </a:lnTo>
                    <a:lnTo>
                      <a:pt x="342" y="468"/>
                    </a:lnTo>
                    <a:lnTo>
                      <a:pt x="338" y="474"/>
                    </a:lnTo>
                    <a:lnTo>
                      <a:pt x="334" y="478"/>
                    </a:lnTo>
                    <a:lnTo>
                      <a:pt x="330" y="482"/>
                    </a:lnTo>
                    <a:lnTo>
                      <a:pt x="324" y="486"/>
                    </a:lnTo>
                    <a:lnTo>
                      <a:pt x="318" y="488"/>
                    </a:lnTo>
                    <a:lnTo>
                      <a:pt x="311" y="489"/>
                    </a:lnTo>
                    <a:lnTo>
                      <a:pt x="302" y="489"/>
                    </a:lnTo>
                    <a:lnTo>
                      <a:pt x="295" y="489"/>
                    </a:lnTo>
                    <a:lnTo>
                      <a:pt x="288" y="489"/>
                    </a:lnTo>
                    <a:lnTo>
                      <a:pt x="281" y="489"/>
                    </a:lnTo>
                    <a:lnTo>
                      <a:pt x="275" y="489"/>
                    </a:lnTo>
                    <a:lnTo>
                      <a:pt x="270" y="489"/>
                    </a:lnTo>
                    <a:lnTo>
                      <a:pt x="264" y="489"/>
                    </a:lnTo>
                    <a:lnTo>
                      <a:pt x="259" y="489"/>
                    </a:lnTo>
                    <a:lnTo>
                      <a:pt x="254" y="489"/>
                    </a:lnTo>
                    <a:lnTo>
                      <a:pt x="249" y="489"/>
                    </a:lnTo>
                    <a:lnTo>
                      <a:pt x="244" y="489"/>
                    </a:lnTo>
                    <a:lnTo>
                      <a:pt x="239" y="489"/>
                    </a:lnTo>
                    <a:lnTo>
                      <a:pt x="234" y="489"/>
                    </a:lnTo>
                    <a:lnTo>
                      <a:pt x="229" y="489"/>
                    </a:lnTo>
                    <a:lnTo>
                      <a:pt x="224" y="489"/>
                    </a:lnTo>
                    <a:lnTo>
                      <a:pt x="218" y="489"/>
                    </a:lnTo>
                    <a:lnTo>
                      <a:pt x="212" y="489"/>
                    </a:lnTo>
                    <a:lnTo>
                      <a:pt x="206" y="489"/>
                    </a:lnTo>
                    <a:lnTo>
                      <a:pt x="199" y="489"/>
                    </a:lnTo>
                    <a:lnTo>
                      <a:pt x="192" y="489"/>
                    </a:lnTo>
                    <a:lnTo>
                      <a:pt x="183" y="489"/>
                    </a:lnTo>
                    <a:lnTo>
                      <a:pt x="174" y="489"/>
                    </a:lnTo>
                    <a:lnTo>
                      <a:pt x="165" y="489"/>
                    </a:lnTo>
                    <a:lnTo>
                      <a:pt x="154" y="489"/>
                    </a:lnTo>
                    <a:lnTo>
                      <a:pt x="143" y="489"/>
                    </a:lnTo>
                    <a:lnTo>
                      <a:pt x="130" y="489"/>
                    </a:lnTo>
                    <a:lnTo>
                      <a:pt x="117" y="489"/>
                    </a:lnTo>
                    <a:lnTo>
                      <a:pt x="102" y="489"/>
                    </a:lnTo>
                    <a:lnTo>
                      <a:pt x="87" y="489"/>
                    </a:lnTo>
                    <a:lnTo>
                      <a:pt x="70" y="489"/>
                    </a:lnTo>
                    <a:lnTo>
                      <a:pt x="52" y="489"/>
                    </a:lnTo>
                    <a:lnTo>
                      <a:pt x="32" y="489"/>
                    </a:lnTo>
                    <a:lnTo>
                      <a:pt x="25" y="488"/>
                    </a:lnTo>
                    <a:lnTo>
                      <a:pt x="20" y="486"/>
                    </a:lnTo>
                    <a:lnTo>
                      <a:pt x="14" y="482"/>
                    </a:lnTo>
                    <a:lnTo>
                      <a:pt x="9" y="478"/>
                    </a:lnTo>
                    <a:lnTo>
                      <a:pt x="5" y="474"/>
                    </a:lnTo>
                    <a:lnTo>
                      <a:pt x="2" y="468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0" y="376"/>
                    </a:lnTo>
                    <a:lnTo>
                      <a:pt x="0" y="314"/>
                    </a:lnTo>
                    <a:lnTo>
                      <a:pt x="0" y="218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9" y="0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0" y="0"/>
                    </a:lnTo>
                    <a:lnTo>
                      <a:pt x="213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3" y="0"/>
                    </a:lnTo>
                    <a:lnTo>
                      <a:pt x="291" y="0"/>
                    </a:lnTo>
                    <a:lnTo>
                      <a:pt x="311" y="0"/>
                    </a:lnTo>
                  </a:path>
                </a:pathLst>
              </a:custGeom>
              <a:solidFill>
                <a:srgbClr val="40404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" name="Freeform 86"/>
              <p:cNvSpPr>
                <a:spLocks/>
              </p:cNvSpPr>
              <p:nvPr/>
            </p:nvSpPr>
            <p:spPr bwMode="auto">
              <a:xfrm>
                <a:off x="3874" y="2679"/>
                <a:ext cx="342" cy="484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26" y="5"/>
                  </a:cxn>
                  <a:cxn ang="0">
                    <a:pos x="335" y="14"/>
                  </a:cxn>
                  <a:cxn ang="0">
                    <a:pos x="340" y="26"/>
                  </a:cxn>
                  <a:cxn ang="0">
                    <a:pos x="341" y="111"/>
                  </a:cxn>
                  <a:cxn ang="0">
                    <a:pos x="341" y="267"/>
                  </a:cxn>
                  <a:cxn ang="0">
                    <a:pos x="340" y="456"/>
                  </a:cxn>
                  <a:cxn ang="0">
                    <a:pos x="335" y="468"/>
                  </a:cxn>
                  <a:cxn ang="0">
                    <a:pos x="326" y="477"/>
                  </a:cxn>
                  <a:cxn ang="0">
                    <a:pos x="314" y="482"/>
                  </a:cxn>
                  <a:cxn ang="0">
                    <a:pos x="299" y="483"/>
                  </a:cxn>
                  <a:cxn ang="0">
                    <a:pos x="285" y="483"/>
                  </a:cxn>
                  <a:cxn ang="0">
                    <a:pos x="272" y="483"/>
                  </a:cxn>
                  <a:cxn ang="0">
                    <a:pos x="261" y="483"/>
                  </a:cxn>
                  <a:cxn ang="0">
                    <a:pos x="251" y="483"/>
                  </a:cxn>
                  <a:cxn ang="0">
                    <a:pos x="241" y="483"/>
                  </a:cxn>
                  <a:cxn ang="0">
                    <a:pos x="232" y="483"/>
                  </a:cxn>
                  <a:cxn ang="0">
                    <a:pos x="221" y="483"/>
                  </a:cxn>
                  <a:cxn ang="0">
                    <a:pos x="210" y="483"/>
                  </a:cxn>
                  <a:cxn ang="0">
                    <a:pos x="197" y="483"/>
                  </a:cxn>
                  <a:cxn ang="0">
                    <a:pos x="181" y="483"/>
                  </a:cxn>
                  <a:cxn ang="0">
                    <a:pos x="163" y="483"/>
                  </a:cxn>
                  <a:cxn ang="0">
                    <a:pos x="142" y="483"/>
                  </a:cxn>
                  <a:cxn ang="0">
                    <a:pos x="116" y="483"/>
                  </a:cxn>
                  <a:cxn ang="0">
                    <a:pos x="86" y="483"/>
                  </a:cxn>
                  <a:cxn ang="0">
                    <a:pos x="52" y="483"/>
                  </a:cxn>
                  <a:cxn ang="0">
                    <a:pos x="26" y="482"/>
                  </a:cxn>
                  <a:cxn ang="0">
                    <a:pos x="14" y="477"/>
                  </a:cxn>
                  <a:cxn ang="0">
                    <a:pos x="5" y="468"/>
                  </a:cxn>
                  <a:cxn ang="0">
                    <a:pos x="0" y="456"/>
                  </a:cxn>
                  <a:cxn ang="0">
                    <a:pos x="0" y="371"/>
                  </a:cxn>
                  <a:cxn ang="0">
                    <a:pos x="0" y="215"/>
                  </a:cxn>
                  <a:cxn ang="0">
                    <a:pos x="0" y="26"/>
                  </a:cxn>
                  <a:cxn ang="0">
                    <a:pos x="5" y="14"/>
                  </a:cxn>
                  <a:cxn ang="0">
                    <a:pos x="14" y="5"/>
                  </a:cxn>
                  <a:cxn ang="0">
                    <a:pos x="26" y="0"/>
                  </a:cxn>
                  <a:cxn ang="0">
                    <a:pos x="40" y="0"/>
                  </a:cxn>
                  <a:cxn ang="0">
                    <a:pos x="55" y="0"/>
                  </a:cxn>
                  <a:cxn ang="0">
                    <a:pos x="68" y="0"/>
                  </a:cxn>
                  <a:cxn ang="0">
                    <a:pos x="78" y="0"/>
                  </a:cxn>
                  <a:cxn ang="0">
                    <a:pos x="89" y="0"/>
                  </a:cxn>
                  <a:cxn ang="0">
                    <a:pos x="99" y="0"/>
                  </a:cxn>
                  <a:cxn ang="0">
                    <a:pos x="108" y="0"/>
                  </a:cxn>
                  <a:cxn ang="0">
                    <a:pos x="118" y="0"/>
                  </a:cxn>
                  <a:cxn ang="0">
                    <a:pos x="130" y="0"/>
                  </a:cxn>
                  <a:cxn ang="0">
                    <a:pos x="143" y="0"/>
                  </a:cxn>
                  <a:cxn ang="0">
                    <a:pos x="158" y="0"/>
                  </a:cxn>
                  <a:cxn ang="0">
                    <a:pos x="177" y="0"/>
                  </a:cxn>
                  <a:cxn ang="0">
                    <a:pos x="198" y="0"/>
                  </a:cxn>
                  <a:cxn ang="0">
                    <a:pos x="224" y="0"/>
                  </a:cxn>
                  <a:cxn ang="0">
                    <a:pos x="254" y="0"/>
                  </a:cxn>
                  <a:cxn ang="0">
                    <a:pos x="288" y="0"/>
                  </a:cxn>
                </a:cxnLst>
                <a:rect l="0" t="0" r="r" b="b"/>
                <a:pathLst>
                  <a:path w="342" h="484">
                    <a:moveTo>
                      <a:pt x="308" y="0"/>
                    </a:moveTo>
                    <a:lnTo>
                      <a:pt x="314" y="0"/>
                    </a:lnTo>
                    <a:lnTo>
                      <a:pt x="320" y="2"/>
                    </a:lnTo>
                    <a:lnTo>
                      <a:pt x="326" y="5"/>
                    </a:lnTo>
                    <a:lnTo>
                      <a:pt x="331" y="9"/>
                    </a:lnTo>
                    <a:lnTo>
                      <a:pt x="335" y="14"/>
                    </a:lnTo>
                    <a:lnTo>
                      <a:pt x="338" y="20"/>
                    </a:lnTo>
                    <a:lnTo>
                      <a:pt x="340" y="26"/>
                    </a:lnTo>
                    <a:lnTo>
                      <a:pt x="340" y="33"/>
                    </a:lnTo>
                    <a:lnTo>
                      <a:pt x="341" y="111"/>
                    </a:lnTo>
                    <a:lnTo>
                      <a:pt x="341" y="171"/>
                    </a:lnTo>
                    <a:lnTo>
                      <a:pt x="341" y="267"/>
                    </a:lnTo>
                    <a:lnTo>
                      <a:pt x="340" y="449"/>
                    </a:lnTo>
                    <a:lnTo>
                      <a:pt x="340" y="456"/>
                    </a:lnTo>
                    <a:lnTo>
                      <a:pt x="338" y="462"/>
                    </a:lnTo>
                    <a:lnTo>
                      <a:pt x="335" y="468"/>
                    </a:lnTo>
                    <a:lnTo>
                      <a:pt x="331" y="472"/>
                    </a:lnTo>
                    <a:lnTo>
                      <a:pt x="326" y="477"/>
                    </a:lnTo>
                    <a:lnTo>
                      <a:pt x="320" y="480"/>
                    </a:lnTo>
                    <a:lnTo>
                      <a:pt x="314" y="482"/>
                    </a:lnTo>
                    <a:lnTo>
                      <a:pt x="308" y="483"/>
                    </a:lnTo>
                    <a:lnTo>
                      <a:pt x="299" y="483"/>
                    </a:lnTo>
                    <a:lnTo>
                      <a:pt x="292" y="483"/>
                    </a:lnTo>
                    <a:lnTo>
                      <a:pt x="285" y="483"/>
                    </a:lnTo>
                    <a:lnTo>
                      <a:pt x="278" y="483"/>
                    </a:lnTo>
                    <a:lnTo>
                      <a:pt x="272" y="483"/>
                    </a:lnTo>
                    <a:lnTo>
                      <a:pt x="266" y="483"/>
                    </a:lnTo>
                    <a:lnTo>
                      <a:pt x="261" y="483"/>
                    </a:lnTo>
                    <a:lnTo>
                      <a:pt x="256" y="483"/>
                    </a:lnTo>
                    <a:lnTo>
                      <a:pt x="251" y="483"/>
                    </a:lnTo>
                    <a:lnTo>
                      <a:pt x="246" y="483"/>
                    </a:lnTo>
                    <a:lnTo>
                      <a:pt x="241" y="483"/>
                    </a:lnTo>
                    <a:lnTo>
                      <a:pt x="236" y="483"/>
                    </a:lnTo>
                    <a:lnTo>
                      <a:pt x="232" y="483"/>
                    </a:lnTo>
                    <a:lnTo>
                      <a:pt x="227" y="483"/>
                    </a:lnTo>
                    <a:lnTo>
                      <a:pt x="221" y="483"/>
                    </a:lnTo>
                    <a:lnTo>
                      <a:pt x="216" y="483"/>
                    </a:lnTo>
                    <a:lnTo>
                      <a:pt x="210" y="483"/>
                    </a:lnTo>
                    <a:lnTo>
                      <a:pt x="204" y="483"/>
                    </a:lnTo>
                    <a:lnTo>
                      <a:pt x="197" y="483"/>
                    </a:lnTo>
                    <a:lnTo>
                      <a:pt x="189" y="483"/>
                    </a:lnTo>
                    <a:lnTo>
                      <a:pt x="181" y="483"/>
                    </a:lnTo>
                    <a:lnTo>
                      <a:pt x="173" y="483"/>
                    </a:lnTo>
                    <a:lnTo>
                      <a:pt x="163" y="483"/>
                    </a:lnTo>
                    <a:lnTo>
                      <a:pt x="153" y="483"/>
                    </a:lnTo>
                    <a:lnTo>
                      <a:pt x="142" y="483"/>
                    </a:lnTo>
                    <a:lnTo>
                      <a:pt x="129" y="483"/>
                    </a:lnTo>
                    <a:lnTo>
                      <a:pt x="116" y="483"/>
                    </a:lnTo>
                    <a:lnTo>
                      <a:pt x="102" y="483"/>
                    </a:lnTo>
                    <a:lnTo>
                      <a:pt x="86" y="483"/>
                    </a:lnTo>
                    <a:lnTo>
                      <a:pt x="70" y="483"/>
                    </a:lnTo>
                    <a:lnTo>
                      <a:pt x="52" y="483"/>
                    </a:lnTo>
                    <a:lnTo>
                      <a:pt x="32" y="483"/>
                    </a:lnTo>
                    <a:lnTo>
                      <a:pt x="26" y="482"/>
                    </a:lnTo>
                    <a:lnTo>
                      <a:pt x="20" y="480"/>
                    </a:lnTo>
                    <a:lnTo>
                      <a:pt x="14" y="477"/>
                    </a:lnTo>
                    <a:lnTo>
                      <a:pt x="9" y="472"/>
                    </a:lnTo>
                    <a:lnTo>
                      <a:pt x="5" y="468"/>
                    </a:lnTo>
                    <a:lnTo>
                      <a:pt x="2" y="462"/>
                    </a:lnTo>
                    <a:lnTo>
                      <a:pt x="0" y="456"/>
                    </a:lnTo>
                    <a:lnTo>
                      <a:pt x="0" y="449"/>
                    </a:lnTo>
                    <a:lnTo>
                      <a:pt x="0" y="371"/>
                    </a:lnTo>
                    <a:lnTo>
                      <a:pt x="0" y="311"/>
                    </a:lnTo>
                    <a:lnTo>
                      <a:pt x="0" y="215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3" y="0"/>
                    </a:lnTo>
                    <a:lnTo>
                      <a:pt x="151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7" y="0"/>
                    </a:lnTo>
                    <a:lnTo>
                      <a:pt x="187" y="0"/>
                    </a:lnTo>
                    <a:lnTo>
                      <a:pt x="198" y="0"/>
                    </a:lnTo>
                    <a:lnTo>
                      <a:pt x="210" y="0"/>
                    </a:lnTo>
                    <a:lnTo>
                      <a:pt x="224" y="0"/>
                    </a:lnTo>
                    <a:lnTo>
                      <a:pt x="238" y="0"/>
                    </a:lnTo>
                    <a:lnTo>
                      <a:pt x="254" y="0"/>
                    </a:lnTo>
                    <a:lnTo>
                      <a:pt x="270" y="0"/>
                    </a:lnTo>
                    <a:lnTo>
                      <a:pt x="288" y="0"/>
                    </a:lnTo>
                    <a:lnTo>
                      <a:pt x="308" y="0"/>
                    </a:lnTo>
                  </a:path>
                </a:pathLst>
              </a:custGeom>
              <a:solidFill>
                <a:srgbClr val="50505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" name="Freeform 87"/>
              <p:cNvSpPr>
                <a:spLocks/>
              </p:cNvSpPr>
              <p:nvPr/>
            </p:nvSpPr>
            <p:spPr bwMode="auto">
              <a:xfrm>
                <a:off x="3876" y="2682"/>
                <a:ext cx="337" cy="478"/>
              </a:xfrm>
              <a:custGeom>
                <a:avLst/>
                <a:gdLst/>
                <a:ahLst/>
                <a:cxnLst>
                  <a:cxn ang="0">
                    <a:pos x="310" y="1"/>
                  </a:cxn>
                  <a:cxn ang="0">
                    <a:pos x="321" y="5"/>
                  </a:cxn>
                  <a:cxn ang="0">
                    <a:pos x="330" y="14"/>
                  </a:cxn>
                  <a:cxn ang="0">
                    <a:pos x="335" y="26"/>
                  </a:cxn>
                  <a:cxn ang="0">
                    <a:pos x="336" y="109"/>
                  </a:cxn>
                  <a:cxn ang="0">
                    <a:pos x="336" y="264"/>
                  </a:cxn>
                  <a:cxn ang="0">
                    <a:pos x="335" y="450"/>
                  </a:cxn>
                  <a:cxn ang="0">
                    <a:pos x="330" y="462"/>
                  </a:cxn>
                  <a:cxn ang="0">
                    <a:pos x="321" y="471"/>
                  </a:cxn>
                  <a:cxn ang="0">
                    <a:pos x="310" y="476"/>
                  </a:cxn>
                  <a:cxn ang="0">
                    <a:pos x="295" y="477"/>
                  </a:cxn>
                  <a:cxn ang="0">
                    <a:pos x="281" y="477"/>
                  </a:cxn>
                  <a:cxn ang="0">
                    <a:pos x="268" y="477"/>
                  </a:cxn>
                  <a:cxn ang="0">
                    <a:pos x="258" y="476"/>
                  </a:cxn>
                  <a:cxn ang="0">
                    <a:pos x="248" y="476"/>
                  </a:cxn>
                  <a:cxn ang="0">
                    <a:pos x="238" y="476"/>
                  </a:cxn>
                  <a:cxn ang="0">
                    <a:pos x="229" y="476"/>
                  </a:cxn>
                  <a:cxn ang="0">
                    <a:pos x="218" y="476"/>
                  </a:cxn>
                  <a:cxn ang="0">
                    <a:pos x="207" y="476"/>
                  </a:cxn>
                  <a:cxn ang="0">
                    <a:pos x="194" y="476"/>
                  </a:cxn>
                  <a:cxn ang="0">
                    <a:pos x="179" y="476"/>
                  </a:cxn>
                  <a:cxn ang="0">
                    <a:pos x="161" y="476"/>
                  </a:cxn>
                  <a:cxn ang="0">
                    <a:pos x="140" y="476"/>
                  </a:cxn>
                  <a:cxn ang="0">
                    <a:pos x="115" y="477"/>
                  </a:cxn>
                  <a:cxn ang="0">
                    <a:pos x="85" y="477"/>
                  </a:cxn>
                  <a:cxn ang="0">
                    <a:pos x="51" y="477"/>
                  </a:cxn>
                  <a:cxn ang="0">
                    <a:pos x="25" y="476"/>
                  </a:cxn>
                  <a:cxn ang="0">
                    <a:pos x="14" y="471"/>
                  </a:cxn>
                  <a:cxn ang="0">
                    <a:pos x="5" y="462"/>
                  </a:cxn>
                  <a:cxn ang="0">
                    <a:pos x="0" y="450"/>
                  </a:cxn>
                  <a:cxn ang="0">
                    <a:pos x="0" y="366"/>
                  </a:cxn>
                  <a:cxn ang="0">
                    <a:pos x="0" y="212"/>
                  </a:cxn>
                  <a:cxn ang="0">
                    <a:pos x="0" y="26"/>
                  </a:cxn>
                  <a:cxn ang="0">
                    <a:pos x="5" y="14"/>
                  </a:cxn>
                  <a:cxn ang="0">
                    <a:pos x="14" y="5"/>
                  </a:cxn>
                  <a:cxn ang="0">
                    <a:pos x="25" y="1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67" y="0"/>
                  </a:cxn>
                  <a:cxn ang="0">
                    <a:pos x="78" y="0"/>
                  </a:cxn>
                  <a:cxn ang="0">
                    <a:pos x="88" y="0"/>
                  </a:cxn>
                  <a:cxn ang="0">
                    <a:pos x="97" y="0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41" y="0"/>
                  </a:cxn>
                  <a:cxn ang="0">
                    <a:pos x="156" y="0"/>
                  </a:cxn>
                  <a:cxn ang="0">
                    <a:pos x="174" y="0"/>
                  </a:cxn>
                  <a:cxn ang="0">
                    <a:pos x="195" y="0"/>
                  </a:cxn>
                  <a:cxn ang="0">
                    <a:pos x="220" y="0"/>
                  </a:cxn>
                  <a:cxn ang="0">
                    <a:pos x="250" y="0"/>
                  </a:cxn>
                  <a:cxn ang="0">
                    <a:pos x="284" y="0"/>
                  </a:cxn>
                </a:cxnLst>
                <a:rect l="0" t="0" r="r" b="b"/>
                <a:pathLst>
                  <a:path w="337" h="478">
                    <a:moveTo>
                      <a:pt x="303" y="0"/>
                    </a:moveTo>
                    <a:lnTo>
                      <a:pt x="310" y="1"/>
                    </a:lnTo>
                    <a:lnTo>
                      <a:pt x="316" y="2"/>
                    </a:lnTo>
                    <a:lnTo>
                      <a:pt x="321" y="5"/>
                    </a:lnTo>
                    <a:lnTo>
                      <a:pt x="326" y="9"/>
                    </a:lnTo>
                    <a:lnTo>
                      <a:pt x="330" y="14"/>
                    </a:lnTo>
                    <a:lnTo>
                      <a:pt x="333" y="20"/>
                    </a:lnTo>
                    <a:lnTo>
                      <a:pt x="335" y="26"/>
                    </a:lnTo>
                    <a:lnTo>
                      <a:pt x="336" y="32"/>
                    </a:lnTo>
                    <a:lnTo>
                      <a:pt x="336" y="109"/>
                    </a:lnTo>
                    <a:lnTo>
                      <a:pt x="336" y="169"/>
                    </a:lnTo>
                    <a:lnTo>
                      <a:pt x="336" y="264"/>
                    </a:lnTo>
                    <a:lnTo>
                      <a:pt x="336" y="443"/>
                    </a:lnTo>
                    <a:lnTo>
                      <a:pt x="335" y="450"/>
                    </a:lnTo>
                    <a:lnTo>
                      <a:pt x="333" y="456"/>
                    </a:lnTo>
                    <a:lnTo>
                      <a:pt x="330" y="462"/>
                    </a:lnTo>
                    <a:lnTo>
                      <a:pt x="326" y="467"/>
                    </a:lnTo>
                    <a:lnTo>
                      <a:pt x="321" y="471"/>
                    </a:lnTo>
                    <a:lnTo>
                      <a:pt x="316" y="474"/>
                    </a:lnTo>
                    <a:lnTo>
                      <a:pt x="310" y="476"/>
                    </a:lnTo>
                    <a:lnTo>
                      <a:pt x="303" y="477"/>
                    </a:lnTo>
                    <a:lnTo>
                      <a:pt x="295" y="477"/>
                    </a:lnTo>
                    <a:lnTo>
                      <a:pt x="288" y="477"/>
                    </a:lnTo>
                    <a:lnTo>
                      <a:pt x="281" y="477"/>
                    </a:lnTo>
                    <a:lnTo>
                      <a:pt x="274" y="477"/>
                    </a:lnTo>
                    <a:lnTo>
                      <a:pt x="268" y="477"/>
                    </a:lnTo>
                    <a:lnTo>
                      <a:pt x="263" y="477"/>
                    </a:lnTo>
                    <a:lnTo>
                      <a:pt x="258" y="476"/>
                    </a:lnTo>
                    <a:lnTo>
                      <a:pt x="252" y="476"/>
                    </a:lnTo>
                    <a:lnTo>
                      <a:pt x="248" y="476"/>
                    </a:lnTo>
                    <a:lnTo>
                      <a:pt x="243" y="476"/>
                    </a:lnTo>
                    <a:lnTo>
                      <a:pt x="238" y="476"/>
                    </a:lnTo>
                    <a:lnTo>
                      <a:pt x="234" y="476"/>
                    </a:lnTo>
                    <a:lnTo>
                      <a:pt x="229" y="476"/>
                    </a:lnTo>
                    <a:lnTo>
                      <a:pt x="224" y="476"/>
                    </a:lnTo>
                    <a:lnTo>
                      <a:pt x="218" y="476"/>
                    </a:lnTo>
                    <a:lnTo>
                      <a:pt x="213" y="476"/>
                    </a:lnTo>
                    <a:lnTo>
                      <a:pt x="207" y="476"/>
                    </a:lnTo>
                    <a:lnTo>
                      <a:pt x="201" y="476"/>
                    </a:lnTo>
                    <a:lnTo>
                      <a:pt x="194" y="476"/>
                    </a:lnTo>
                    <a:lnTo>
                      <a:pt x="187" y="476"/>
                    </a:lnTo>
                    <a:lnTo>
                      <a:pt x="179" y="476"/>
                    </a:lnTo>
                    <a:lnTo>
                      <a:pt x="170" y="476"/>
                    </a:lnTo>
                    <a:lnTo>
                      <a:pt x="161" y="476"/>
                    </a:lnTo>
                    <a:lnTo>
                      <a:pt x="151" y="476"/>
                    </a:lnTo>
                    <a:lnTo>
                      <a:pt x="140" y="476"/>
                    </a:lnTo>
                    <a:lnTo>
                      <a:pt x="128" y="477"/>
                    </a:lnTo>
                    <a:lnTo>
                      <a:pt x="115" y="477"/>
                    </a:lnTo>
                    <a:lnTo>
                      <a:pt x="100" y="477"/>
                    </a:lnTo>
                    <a:lnTo>
                      <a:pt x="85" y="477"/>
                    </a:lnTo>
                    <a:lnTo>
                      <a:pt x="69" y="477"/>
                    </a:lnTo>
                    <a:lnTo>
                      <a:pt x="51" y="477"/>
                    </a:lnTo>
                    <a:lnTo>
                      <a:pt x="32" y="477"/>
                    </a:lnTo>
                    <a:lnTo>
                      <a:pt x="25" y="476"/>
                    </a:lnTo>
                    <a:lnTo>
                      <a:pt x="19" y="474"/>
                    </a:lnTo>
                    <a:lnTo>
                      <a:pt x="14" y="471"/>
                    </a:lnTo>
                    <a:lnTo>
                      <a:pt x="9" y="467"/>
                    </a:lnTo>
                    <a:lnTo>
                      <a:pt x="5" y="462"/>
                    </a:lnTo>
                    <a:lnTo>
                      <a:pt x="2" y="456"/>
                    </a:lnTo>
                    <a:lnTo>
                      <a:pt x="0" y="450"/>
                    </a:lnTo>
                    <a:lnTo>
                      <a:pt x="0" y="443"/>
                    </a:lnTo>
                    <a:lnTo>
                      <a:pt x="0" y="366"/>
                    </a:lnTo>
                    <a:lnTo>
                      <a:pt x="0" y="307"/>
                    </a:lnTo>
                    <a:lnTo>
                      <a:pt x="0" y="21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74" y="0"/>
                    </a:lnTo>
                    <a:lnTo>
                      <a:pt x="185" y="0"/>
                    </a:lnTo>
                    <a:lnTo>
                      <a:pt x="195" y="0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35" y="0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84" y="0"/>
                    </a:lnTo>
                    <a:lnTo>
                      <a:pt x="303" y="0"/>
                    </a:lnTo>
                  </a:path>
                </a:pathLst>
              </a:custGeom>
              <a:solidFill>
                <a:srgbClr val="5F5F5F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" name="Freeform 88"/>
              <p:cNvSpPr>
                <a:spLocks/>
              </p:cNvSpPr>
              <p:nvPr/>
            </p:nvSpPr>
            <p:spPr bwMode="auto">
              <a:xfrm>
                <a:off x="3878" y="2685"/>
                <a:ext cx="333" cy="472"/>
              </a:xfrm>
              <a:custGeom>
                <a:avLst/>
                <a:gdLst/>
                <a:ahLst/>
                <a:cxnLst>
                  <a:cxn ang="0">
                    <a:pos x="306" y="1"/>
                  </a:cxn>
                  <a:cxn ang="0">
                    <a:pos x="317" y="6"/>
                  </a:cxn>
                  <a:cxn ang="0">
                    <a:pos x="326" y="14"/>
                  </a:cxn>
                  <a:cxn ang="0">
                    <a:pos x="331" y="26"/>
                  </a:cxn>
                  <a:cxn ang="0">
                    <a:pos x="332" y="108"/>
                  </a:cxn>
                  <a:cxn ang="0">
                    <a:pos x="332" y="261"/>
                  </a:cxn>
                  <a:cxn ang="0">
                    <a:pos x="331" y="444"/>
                  </a:cxn>
                  <a:cxn ang="0">
                    <a:pos x="326" y="456"/>
                  </a:cxn>
                  <a:cxn ang="0">
                    <a:pos x="317" y="465"/>
                  </a:cxn>
                  <a:cxn ang="0">
                    <a:pos x="306" y="469"/>
                  </a:cxn>
                  <a:cxn ang="0">
                    <a:pos x="291" y="471"/>
                  </a:cxn>
                  <a:cxn ang="0">
                    <a:pos x="277" y="471"/>
                  </a:cxn>
                  <a:cxn ang="0">
                    <a:pos x="265" y="471"/>
                  </a:cxn>
                  <a:cxn ang="0">
                    <a:pos x="254" y="470"/>
                  </a:cxn>
                  <a:cxn ang="0">
                    <a:pos x="244" y="470"/>
                  </a:cxn>
                  <a:cxn ang="0">
                    <a:pos x="235" y="470"/>
                  </a:cxn>
                  <a:cxn ang="0">
                    <a:pos x="226" y="470"/>
                  </a:cxn>
                  <a:cxn ang="0">
                    <a:pos x="216" y="470"/>
                  </a:cxn>
                  <a:cxn ang="0">
                    <a:pos x="204" y="470"/>
                  </a:cxn>
                  <a:cxn ang="0">
                    <a:pos x="191" y="470"/>
                  </a:cxn>
                  <a:cxn ang="0">
                    <a:pos x="177" y="470"/>
                  </a:cxn>
                  <a:cxn ang="0">
                    <a:pos x="159" y="470"/>
                  </a:cxn>
                  <a:cxn ang="0">
                    <a:pos x="138" y="470"/>
                  </a:cxn>
                  <a:cxn ang="0">
                    <a:pos x="113" y="471"/>
                  </a:cxn>
                  <a:cxn ang="0">
                    <a:pos x="84" y="471"/>
                  </a:cxn>
                  <a:cxn ang="0">
                    <a:pos x="50" y="471"/>
                  </a:cxn>
                  <a:cxn ang="0">
                    <a:pos x="25" y="469"/>
                  </a:cxn>
                  <a:cxn ang="0">
                    <a:pos x="13" y="465"/>
                  </a:cxn>
                  <a:cxn ang="0">
                    <a:pos x="5" y="456"/>
                  </a:cxn>
                  <a:cxn ang="0">
                    <a:pos x="0" y="444"/>
                  </a:cxn>
                  <a:cxn ang="0">
                    <a:pos x="0" y="362"/>
                  </a:cxn>
                  <a:cxn ang="0">
                    <a:pos x="0" y="209"/>
                  </a:cxn>
                  <a:cxn ang="0">
                    <a:pos x="0" y="26"/>
                  </a:cxn>
                  <a:cxn ang="0">
                    <a:pos x="5" y="14"/>
                  </a:cxn>
                  <a:cxn ang="0">
                    <a:pos x="13" y="6"/>
                  </a:cxn>
                  <a:cxn ang="0">
                    <a:pos x="25" y="1"/>
                  </a:cxn>
                  <a:cxn ang="0">
                    <a:pos x="39" y="0"/>
                  </a:cxn>
                  <a:cxn ang="0">
                    <a:pos x="53" y="0"/>
                  </a:cxn>
                  <a:cxn ang="0">
                    <a:pos x="66" y="0"/>
                  </a:cxn>
                  <a:cxn ang="0">
                    <a:pos x="76" y="0"/>
                  </a:cxn>
                  <a:cxn ang="0">
                    <a:pos x="86" y="0"/>
                  </a:cxn>
                  <a:cxn ang="0">
                    <a:pos x="96" y="0"/>
                  </a:cxn>
                  <a:cxn ang="0">
                    <a:pos x="105" y="0"/>
                  </a:cxn>
                  <a:cxn ang="0">
                    <a:pos x="115" y="0"/>
                  </a:cxn>
                  <a:cxn ang="0">
                    <a:pos x="127" y="0"/>
                  </a:cxn>
                  <a:cxn ang="0">
                    <a:pos x="139" y="0"/>
                  </a:cxn>
                  <a:cxn ang="0">
                    <a:pos x="154" y="0"/>
                  </a:cxn>
                  <a:cxn ang="0">
                    <a:pos x="172" y="0"/>
                  </a:cxn>
                  <a:cxn ang="0">
                    <a:pos x="193" y="0"/>
                  </a:cxn>
                  <a:cxn ang="0">
                    <a:pos x="218" y="0"/>
                  </a:cxn>
                  <a:cxn ang="0">
                    <a:pos x="247" y="0"/>
                  </a:cxn>
                  <a:cxn ang="0">
                    <a:pos x="280" y="0"/>
                  </a:cxn>
                </a:cxnLst>
                <a:rect l="0" t="0" r="r" b="b"/>
                <a:pathLst>
                  <a:path w="333" h="472">
                    <a:moveTo>
                      <a:pt x="299" y="0"/>
                    </a:moveTo>
                    <a:lnTo>
                      <a:pt x="306" y="1"/>
                    </a:lnTo>
                    <a:lnTo>
                      <a:pt x="312" y="2"/>
                    </a:lnTo>
                    <a:lnTo>
                      <a:pt x="317" y="6"/>
                    </a:lnTo>
                    <a:lnTo>
                      <a:pt x="322" y="9"/>
                    </a:lnTo>
                    <a:lnTo>
                      <a:pt x="326" y="14"/>
                    </a:lnTo>
                    <a:lnTo>
                      <a:pt x="329" y="20"/>
                    </a:lnTo>
                    <a:lnTo>
                      <a:pt x="331" y="26"/>
                    </a:lnTo>
                    <a:lnTo>
                      <a:pt x="331" y="32"/>
                    </a:lnTo>
                    <a:lnTo>
                      <a:pt x="332" y="108"/>
                    </a:lnTo>
                    <a:lnTo>
                      <a:pt x="332" y="167"/>
                    </a:lnTo>
                    <a:lnTo>
                      <a:pt x="332" y="261"/>
                    </a:lnTo>
                    <a:lnTo>
                      <a:pt x="331" y="438"/>
                    </a:lnTo>
                    <a:lnTo>
                      <a:pt x="331" y="444"/>
                    </a:lnTo>
                    <a:lnTo>
                      <a:pt x="329" y="450"/>
                    </a:lnTo>
                    <a:lnTo>
                      <a:pt x="326" y="456"/>
                    </a:lnTo>
                    <a:lnTo>
                      <a:pt x="322" y="461"/>
                    </a:lnTo>
                    <a:lnTo>
                      <a:pt x="317" y="465"/>
                    </a:lnTo>
                    <a:lnTo>
                      <a:pt x="312" y="467"/>
                    </a:lnTo>
                    <a:lnTo>
                      <a:pt x="306" y="469"/>
                    </a:lnTo>
                    <a:lnTo>
                      <a:pt x="299" y="471"/>
                    </a:lnTo>
                    <a:lnTo>
                      <a:pt x="291" y="471"/>
                    </a:lnTo>
                    <a:lnTo>
                      <a:pt x="284" y="471"/>
                    </a:lnTo>
                    <a:lnTo>
                      <a:pt x="277" y="471"/>
                    </a:lnTo>
                    <a:lnTo>
                      <a:pt x="271" y="471"/>
                    </a:lnTo>
                    <a:lnTo>
                      <a:pt x="265" y="471"/>
                    </a:lnTo>
                    <a:lnTo>
                      <a:pt x="259" y="471"/>
                    </a:lnTo>
                    <a:lnTo>
                      <a:pt x="254" y="470"/>
                    </a:lnTo>
                    <a:lnTo>
                      <a:pt x="249" y="470"/>
                    </a:lnTo>
                    <a:lnTo>
                      <a:pt x="244" y="470"/>
                    </a:lnTo>
                    <a:lnTo>
                      <a:pt x="240" y="470"/>
                    </a:lnTo>
                    <a:lnTo>
                      <a:pt x="235" y="470"/>
                    </a:lnTo>
                    <a:lnTo>
                      <a:pt x="230" y="470"/>
                    </a:lnTo>
                    <a:lnTo>
                      <a:pt x="226" y="470"/>
                    </a:lnTo>
                    <a:lnTo>
                      <a:pt x="221" y="470"/>
                    </a:lnTo>
                    <a:lnTo>
                      <a:pt x="216" y="470"/>
                    </a:lnTo>
                    <a:lnTo>
                      <a:pt x="210" y="470"/>
                    </a:lnTo>
                    <a:lnTo>
                      <a:pt x="204" y="470"/>
                    </a:lnTo>
                    <a:lnTo>
                      <a:pt x="198" y="470"/>
                    </a:lnTo>
                    <a:lnTo>
                      <a:pt x="191" y="470"/>
                    </a:lnTo>
                    <a:lnTo>
                      <a:pt x="184" y="470"/>
                    </a:lnTo>
                    <a:lnTo>
                      <a:pt x="177" y="470"/>
                    </a:lnTo>
                    <a:lnTo>
                      <a:pt x="168" y="470"/>
                    </a:lnTo>
                    <a:lnTo>
                      <a:pt x="159" y="470"/>
                    </a:lnTo>
                    <a:lnTo>
                      <a:pt x="149" y="470"/>
                    </a:lnTo>
                    <a:lnTo>
                      <a:pt x="138" y="470"/>
                    </a:lnTo>
                    <a:lnTo>
                      <a:pt x="126" y="471"/>
                    </a:lnTo>
                    <a:lnTo>
                      <a:pt x="113" y="471"/>
                    </a:lnTo>
                    <a:lnTo>
                      <a:pt x="99" y="471"/>
                    </a:lnTo>
                    <a:lnTo>
                      <a:pt x="84" y="471"/>
                    </a:lnTo>
                    <a:lnTo>
                      <a:pt x="68" y="471"/>
                    </a:lnTo>
                    <a:lnTo>
                      <a:pt x="50" y="471"/>
                    </a:lnTo>
                    <a:lnTo>
                      <a:pt x="31" y="471"/>
                    </a:lnTo>
                    <a:lnTo>
                      <a:pt x="25" y="469"/>
                    </a:lnTo>
                    <a:lnTo>
                      <a:pt x="19" y="467"/>
                    </a:lnTo>
                    <a:lnTo>
                      <a:pt x="13" y="465"/>
                    </a:lnTo>
                    <a:lnTo>
                      <a:pt x="9" y="461"/>
                    </a:lnTo>
                    <a:lnTo>
                      <a:pt x="5" y="456"/>
                    </a:lnTo>
                    <a:lnTo>
                      <a:pt x="2" y="450"/>
                    </a:lnTo>
                    <a:lnTo>
                      <a:pt x="0" y="444"/>
                    </a:lnTo>
                    <a:lnTo>
                      <a:pt x="0" y="438"/>
                    </a:lnTo>
                    <a:lnTo>
                      <a:pt x="0" y="362"/>
                    </a:lnTo>
                    <a:lnTo>
                      <a:pt x="0" y="303"/>
                    </a:lnTo>
                    <a:lnTo>
                      <a:pt x="0" y="209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63" y="0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3" y="0"/>
                    </a:lnTo>
                    <a:lnTo>
                      <a:pt x="205" y="0"/>
                    </a:lnTo>
                    <a:lnTo>
                      <a:pt x="218" y="0"/>
                    </a:lnTo>
                    <a:lnTo>
                      <a:pt x="231" y="0"/>
                    </a:lnTo>
                    <a:lnTo>
                      <a:pt x="247" y="0"/>
                    </a:lnTo>
                    <a:lnTo>
                      <a:pt x="263" y="0"/>
                    </a:lnTo>
                    <a:lnTo>
                      <a:pt x="280" y="0"/>
                    </a:lnTo>
                    <a:lnTo>
                      <a:pt x="299" y="0"/>
                    </a:lnTo>
                  </a:path>
                </a:pathLst>
              </a:custGeom>
              <a:solidFill>
                <a:srgbClr val="71717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2" name="Freeform 89"/>
              <p:cNvSpPr>
                <a:spLocks/>
              </p:cNvSpPr>
              <p:nvPr/>
            </p:nvSpPr>
            <p:spPr bwMode="auto">
              <a:xfrm>
                <a:off x="3880" y="2687"/>
                <a:ext cx="328" cy="46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95" y="0"/>
                  </a:cxn>
                  <a:cxn ang="0">
                    <a:pos x="302" y="0"/>
                  </a:cxn>
                  <a:cxn ang="0">
                    <a:pos x="307" y="2"/>
                  </a:cxn>
                  <a:cxn ang="0">
                    <a:pos x="313" y="5"/>
                  </a:cxn>
                  <a:cxn ang="0">
                    <a:pos x="317" y="9"/>
                  </a:cxn>
                  <a:cxn ang="0">
                    <a:pos x="321" y="14"/>
                  </a:cxn>
                  <a:cxn ang="0">
                    <a:pos x="324" y="19"/>
                  </a:cxn>
                  <a:cxn ang="0">
                    <a:pos x="326" y="25"/>
                  </a:cxn>
                  <a:cxn ang="0">
                    <a:pos x="327" y="32"/>
                  </a:cxn>
                  <a:cxn ang="0">
                    <a:pos x="327" y="433"/>
                  </a:cxn>
                  <a:cxn ang="0">
                    <a:pos x="326" y="440"/>
                  </a:cxn>
                  <a:cxn ang="0">
                    <a:pos x="324" y="446"/>
                  </a:cxn>
                  <a:cxn ang="0">
                    <a:pos x="321" y="451"/>
                  </a:cxn>
                  <a:cxn ang="0">
                    <a:pos x="317" y="456"/>
                  </a:cxn>
                  <a:cxn ang="0">
                    <a:pos x="313" y="460"/>
                  </a:cxn>
                  <a:cxn ang="0">
                    <a:pos x="307" y="463"/>
                  </a:cxn>
                  <a:cxn ang="0">
                    <a:pos x="302" y="464"/>
                  </a:cxn>
                  <a:cxn ang="0">
                    <a:pos x="295" y="466"/>
                  </a:cxn>
                  <a:cxn ang="0">
                    <a:pos x="31" y="466"/>
                  </a:cxn>
                  <a:cxn ang="0">
                    <a:pos x="24" y="464"/>
                  </a:cxn>
                  <a:cxn ang="0">
                    <a:pos x="19" y="463"/>
                  </a:cxn>
                  <a:cxn ang="0">
                    <a:pos x="13" y="460"/>
                  </a:cxn>
                  <a:cxn ang="0">
                    <a:pos x="9" y="456"/>
                  </a:cxn>
                  <a:cxn ang="0">
                    <a:pos x="5" y="451"/>
                  </a:cxn>
                  <a:cxn ang="0">
                    <a:pos x="2" y="446"/>
                  </a:cxn>
                  <a:cxn ang="0">
                    <a:pos x="0" y="440"/>
                  </a:cxn>
                  <a:cxn ang="0">
                    <a:pos x="0" y="433"/>
                  </a:cxn>
                  <a:cxn ang="0">
                    <a:pos x="0" y="32"/>
                  </a:cxn>
                  <a:cxn ang="0">
                    <a:pos x="0" y="25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9" y="9"/>
                  </a:cxn>
                  <a:cxn ang="0">
                    <a:pos x="13" y="5"/>
                  </a:cxn>
                  <a:cxn ang="0">
                    <a:pos x="19" y="2"/>
                  </a:cxn>
                  <a:cxn ang="0">
                    <a:pos x="24" y="0"/>
                  </a:cxn>
                  <a:cxn ang="0">
                    <a:pos x="31" y="0"/>
                  </a:cxn>
                </a:cxnLst>
                <a:rect l="0" t="0" r="r" b="b"/>
                <a:pathLst>
                  <a:path w="328" h="467">
                    <a:moveTo>
                      <a:pt x="31" y="0"/>
                    </a:moveTo>
                    <a:lnTo>
                      <a:pt x="295" y="0"/>
                    </a:lnTo>
                    <a:lnTo>
                      <a:pt x="302" y="0"/>
                    </a:lnTo>
                    <a:lnTo>
                      <a:pt x="307" y="2"/>
                    </a:lnTo>
                    <a:lnTo>
                      <a:pt x="313" y="5"/>
                    </a:lnTo>
                    <a:lnTo>
                      <a:pt x="317" y="9"/>
                    </a:lnTo>
                    <a:lnTo>
                      <a:pt x="321" y="14"/>
                    </a:lnTo>
                    <a:lnTo>
                      <a:pt x="324" y="19"/>
                    </a:lnTo>
                    <a:lnTo>
                      <a:pt x="326" y="25"/>
                    </a:lnTo>
                    <a:lnTo>
                      <a:pt x="327" y="32"/>
                    </a:lnTo>
                    <a:lnTo>
                      <a:pt x="327" y="433"/>
                    </a:lnTo>
                    <a:lnTo>
                      <a:pt x="326" y="440"/>
                    </a:lnTo>
                    <a:lnTo>
                      <a:pt x="324" y="446"/>
                    </a:lnTo>
                    <a:lnTo>
                      <a:pt x="321" y="451"/>
                    </a:lnTo>
                    <a:lnTo>
                      <a:pt x="317" y="456"/>
                    </a:lnTo>
                    <a:lnTo>
                      <a:pt x="313" y="460"/>
                    </a:lnTo>
                    <a:lnTo>
                      <a:pt x="307" y="463"/>
                    </a:lnTo>
                    <a:lnTo>
                      <a:pt x="302" y="464"/>
                    </a:lnTo>
                    <a:lnTo>
                      <a:pt x="295" y="466"/>
                    </a:lnTo>
                    <a:lnTo>
                      <a:pt x="31" y="466"/>
                    </a:lnTo>
                    <a:lnTo>
                      <a:pt x="24" y="464"/>
                    </a:lnTo>
                    <a:lnTo>
                      <a:pt x="19" y="463"/>
                    </a:lnTo>
                    <a:lnTo>
                      <a:pt x="13" y="460"/>
                    </a:lnTo>
                    <a:lnTo>
                      <a:pt x="9" y="456"/>
                    </a:lnTo>
                    <a:lnTo>
                      <a:pt x="5" y="451"/>
                    </a:lnTo>
                    <a:lnTo>
                      <a:pt x="2" y="446"/>
                    </a:lnTo>
                    <a:lnTo>
                      <a:pt x="0" y="440"/>
                    </a:lnTo>
                    <a:lnTo>
                      <a:pt x="0" y="433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3" name="Oval 90"/>
              <p:cNvSpPr>
                <a:spLocks noChangeArrowheads="1"/>
              </p:cNvSpPr>
              <p:nvPr/>
            </p:nvSpPr>
            <p:spPr bwMode="auto">
              <a:xfrm>
                <a:off x="3794" y="2825"/>
                <a:ext cx="57" cy="5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84" name="Freeform 91"/>
              <p:cNvSpPr>
                <a:spLocks/>
              </p:cNvSpPr>
              <p:nvPr/>
            </p:nvSpPr>
            <p:spPr bwMode="auto">
              <a:xfrm>
                <a:off x="3796" y="2823"/>
                <a:ext cx="58" cy="6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3" y="0"/>
                  </a:cxn>
                  <a:cxn ang="0">
                    <a:pos x="39" y="2"/>
                  </a:cxn>
                  <a:cxn ang="0">
                    <a:pos x="44" y="5"/>
                  </a:cxn>
                  <a:cxn ang="0">
                    <a:pos x="48" y="9"/>
                  </a:cxn>
                  <a:cxn ang="0">
                    <a:pos x="52" y="13"/>
                  </a:cxn>
                  <a:cxn ang="0">
                    <a:pos x="54" y="18"/>
                  </a:cxn>
                  <a:cxn ang="0">
                    <a:pos x="56" y="23"/>
                  </a:cxn>
                  <a:cxn ang="0">
                    <a:pos x="57" y="29"/>
                  </a:cxn>
                  <a:cxn ang="0">
                    <a:pos x="56" y="35"/>
                  </a:cxn>
                  <a:cxn ang="0">
                    <a:pos x="54" y="41"/>
                  </a:cxn>
                  <a:cxn ang="0">
                    <a:pos x="52" y="46"/>
                  </a:cxn>
                  <a:cxn ang="0">
                    <a:pos x="48" y="50"/>
                  </a:cxn>
                  <a:cxn ang="0">
                    <a:pos x="44" y="54"/>
                  </a:cxn>
                  <a:cxn ang="0">
                    <a:pos x="39" y="56"/>
                  </a:cxn>
                  <a:cxn ang="0">
                    <a:pos x="33" y="58"/>
                  </a:cxn>
                  <a:cxn ang="0">
                    <a:pos x="28" y="59"/>
                  </a:cxn>
                  <a:cxn ang="0">
                    <a:pos x="22" y="58"/>
                  </a:cxn>
                  <a:cxn ang="0">
                    <a:pos x="17" y="56"/>
                  </a:cxn>
                  <a:cxn ang="0">
                    <a:pos x="12" y="54"/>
                  </a:cxn>
                  <a:cxn ang="0">
                    <a:pos x="8" y="50"/>
                  </a:cxn>
                  <a:cxn ang="0">
                    <a:pos x="4" y="46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1" y="18"/>
                  </a:cxn>
                  <a:cxn ang="0">
                    <a:pos x="4" y="13"/>
                  </a:cxn>
                  <a:cxn ang="0">
                    <a:pos x="8" y="9"/>
                  </a:cxn>
                  <a:cxn ang="0">
                    <a:pos x="12" y="5"/>
                  </a:cxn>
                  <a:cxn ang="0">
                    <a:pos x="17" y="2"/>
                  </a:cxn>
                  <a:cxn ang="0">
                    <a:pos x="22" y="0"/>
                  </a:cxn>
                  <a:cxn ang="0">
                    <a:pos x="28" y="0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33" y="0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4" y="18"/>
                    </a:lnTo>
                    <a:lnTo>
                      <a:pt x="56" y="23"/>
                    </a:lnTo>
                    <a:lnTo>
                      <a:pt x="57" y="29"/>
                    </a:lnTo>
                    <a:lnTo>
                      <a:pt x="56" y="35"/>
                    </a:lnTo>
                    <a:lnTo>
                      <a:pt x="54" y="41"/>
                    </a:lnTo>
                    <a:lnTo>
                      <a:pt x="52" y="46"/>
                    </a:lnTo>
                    <a:lnTo>
                      <a:pt x="48" y="50"/>
                    </a:lnTo>
                    <a:lnTo>
                      <a:pt x="44" y="54"/>
                    </a:lnTo>
                    <a:lnTo>
                      <a:pt x="39" y="56"/>
                    </a:lnTo>
                    <a:lnTo>
                      <a:pt x="33" y="58"/>
                    </a:lnTo>
                    <a:lnTo>
                      <a:pt x="28" y="59"/>
                    </a:lnTo>
                    <a:lnTo>
                      <a:pt x="22" y="58"/>
                    </a:lnTo>
                    <a:lnTo>
                      <a:pt x="17" y="56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15151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5" name="Freeform 92"/>
              <p:cNvSpPr>
                <a:spLocks/>
              </p:cNvSpPr>
              <p:nvPr/>
            </p:nvSpPr>
            <p:spPr bwMode="auto">
              <a:xfrm>
                <a:off x="3803" y="2825"/>
                <a:ext cx="49" cy="5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8" y="0"/>
                  </a:cxn>
                  <a:cxn ang="0">
                    <a:pos x="33" y="2"/>
                  </a:cxn>
                  <a:cxn ang="0">
                    <a:pos x="37" y="4"/>
                  </a:cxn>
                  <a:cxn ang="0">
                    <a:pos x="41" y="7"/>
                  </a:cxn>
                  <a:cxn ang="0">
                    <a:pos x="44" y="11"/>
                  </a:cxn>
                  <a:cxn ang="0">
                    <a:pos x="46" y="15"/>
                  </a:cxn>
                  <a:cxn ang="0">
                    <a:pos x="47" y="20"/>
                  </a:cxn>
                  <a:cxn ang="0">
                    <a:pos x="48" y="26"/>
                  </a:cxn>
                  <a:cxn ang="0">
                    <a:pos x="47" y="31"/>
                  </a:cxn>
                  <a:cxn ang="0">
                    <a:pos x="46" y="36"/>
                  </a:cxn>
                  <a:cxn ang="0">
                    <a:pos x="44" y="40"/>
                  </a:cxn>
                  <a:cxn ang="0">
                    <a:pos x="41" y="44"/>
                  </a:cxn>
                  <a:cxn ang="0">
                    <a:pos x="37" y="47"/>
                  </a:cxn>
                  <a:cxn ang="0">
                    <a:pos x="33" y="49"/>
                  </a:cxn>
                  <a:cxn ang="0">
                    <a:pos x="28" y="51"/>
                  </a:cxn>
                  <a:cxn ang="0">
                    <a:pos x="24" y="52"/>
                  </a:cxn>
                  <a:cxn ang="0">
                    <a:pos x="19" y="51"/>
                  </a:cxn>
                  <a:cxn ang="0">
                    <a:pos x="14" y="49"/>
                  </a:cxn>
                  <a:cxn ang="0">
                    <a:pos x="10" y="47"/>
                  </a:cxn>
                  <a:cxn ang="0">
                    <a:pos x="6" y="44"/>
                  </a:cxn>
                  <a:cxn ang="0">
                    <a:pos x="3" y="40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3" y="11"/>
                  </a:cxn>
                  <a:cxn ang="0">
                    <a:pos x="6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19" y="0"/>
                  </a:cxn>
                  <a:cxn ang="0">
                    <a:pos x="24" y="0"/>
                  </a:cxn>
                </a:cxnLst>
                <a:rect l="0" t="0" r="r" b="b"/>
                <a:pathLst>
                  <a:path w="49" h="53">
                    <a:moveTo>
                      <a:pt x="24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7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6" y="36"/>
                    </a:lnTo>
                    <a:lnTo>
                      <a:pt x="44" y="40"/>
                    </a:lnTo>
                    <a:lnTo>
                      <a:pt x="41" y="44"/>
                    </a:lnTo>
                    <a:lnTo>
                      <a:pt x="37" y="47"/>
                    </a:lnTo>
                    <a:lnTo>
                      <a:pt x="33" y="49"/>
                    </a:lnTo>
                    <a:lnTo>
                      <a:pt x="28" y="51"/>
                    </a:lnTo>
                    <a:lnTo>
                      <a:pt x="24" y="52"/>
                    </a:lnTo>
                    <a:lnTo>
                      <a:pt x="19" y="51"/>
                    </a:lnTo>
                    <a:lnTo>
                      <a:pt x="14" y="49"/>
                    </a:lnTo>
                    <a:lnTo>
                      <a:pt x="10" y="47"/>
                    </a:lnTo>
                    <a:lnTo>
                      <a:pt x="6" y="44"/>
                    </a:lnTo>
                    <a:lnTo>
                      <a:pt x="3" y="40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2C2C2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6" name="Freeform 93"/>
              <p:cNvSpPr>
                <a:spLocks/>
              </p:cNvSpPr>
              <p:nvPr/>
            </p:nvSpPr>
            <p:spPr bwMode="auto">
              <a:xfrm>
                <a:off x="3809" y="2828"/>
                <a:ext cx="41" cy="4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4" y="0"/>
                  </a:cxn>
                  <a:cxn ang="0">
                    <a:pos x="27" y="1"/>
                  </a:cxn>
                  <a:cxn ang="0">
                    <a:pos x="31" y="3"/>
                  </a:cxn>
                  <a:cxn ang="0">
                    <a:pos x="34" y="6"/>
                  </a:cxn>
                  <a:cxn ang="0">
                    <a:pos x="36" y="9"/>
                  </a:cxn>
                  <a:cxn ang="0">
                    <a:pos x="38" y="13"/>
                  </a:cxn>
                  <a:cxn ang="0">
                    <a:pos x="39" y="17"/>
                  </a:cxn>
                  <a:cxn ang="0">
                    <a:pos x="40" y="21"/>
                  </a:cxn>
                  <a:cxn ang="0">
                    <a:pos x="39" y="26"/>
                  </a:cxn>
                  <a:cxn ang="0">
                    <a:pos x="38" y="30"/>
                  </a:cxn>
                  <a:cxn ang="0">
                    <a:pos x="36" y="34"/>
                  </a:cxn>
                  <a:cxn ang="0">
                    <a:pos x="34" y="37"/>
                  </a:cxn>
                  <a:cxn ang="0">
                    <a:pos x="31" y="39"/>
                  </a:cxn>
                  <a:cxn ang="0">
                    <a:pos x="27" y="41"/>
                  </a:cxn>
                  <a:cxn ang="0">
                    <a:pos x="24" y="43"/>
                  </a:cxn>
                  <a:cxn ang="0">
                    <a:pos x="19" y="44"/>
                  </a:cxn>
                  <a:cxn ang="0">
                    <a:pos x="15" y="43"/>
                  </a:cxn>
                  <a:cxn ang="0">
                    <a:pos x="12" y="41"/>
                  </a:cxn>
                  <a:cxn ang="0">
                    <a:pos x="8" y="39"/>
                  </a:cxn>
                  <a:cxn ang="0">
                    <a:pos x="5" y="37"/>
                  </a:cxn>
                  <a:cxn ang="0">
                    <a:pos x="3" y="34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9" y="0"/>
                  </a:cxn>
                </a:cxnLst>
                <a:rect l="0" t="0" r="r" b="b"/>
                <a:pathLst>
                  <a:path w="41" h="45">
                    <a:moveTo>
                      <a:pt x="19" y="0"/>
                    </a:moveTo>
                    <a:lnTo>
                      <a:pt x="24" y="0"/>
                    </a:lnTo>
                    <a:lnTo>
                      <a:pt x="27" y="1"/>
                    </a:lnTo>
                    <a:lnTo>
                      <a:pt x="31" y="3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8" y="13"/>
                    </a:lnTo>
                    <a:lnTo>
                      <a:pt x="39" y="17"/>
                    </a:lnTo>
                    <a:lnTo>
                      <a:pt x="40" y="21"/>
                    </a:lnTo>
                    <a:lnTo>
                      <a:pt x="39" y="26"/>
                    </a:lnTo>
                    <a:lnTo>
                      <a:pt x="38" y="30"/>
                    </a:lnTo>
                    <a:lnTo>
                      <a:pt x="36" y="34"/>
                    </a:lnTo>
                    <a:lnTo>
                      <a:pt x="34" y="37"/>
                    </a:lnTo>
                    <a:lnTo>
                      <a:pt x="31" y="39"/>
                    </a:lnTo>
                    <a:lnTo>
                      <a:pt x="27" y="41"/>
                    </a:lnTo>
                    <a:lnTo>
                      <a:pt x="24" y="43"/>
                    </a:lnTo>
                    <a:lnTo>
                      <a:pt x="19" y="44"/>
                    </a:lnTo>
                    <a:lnTo>
                      <a:pt x="15" y="43"/>
                    </a:lnTo>
                    <a:lnTo>
                      <a:pt x="12" y="41"/>
                    </a:lnTo>
                    <a:lnTo>
                      <a:pt x="8" y="39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40404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7" name="Freeform 94"/>
              <p:cNvSpPr>
                <a:spLocks/>
              </p:cNvSpPr>
              <p:nvPr/>
            </p:nvSpPr>
            <p:spPr bwMode="auto">
              <a:xfrm>
                <a:off x="3816" y="2831"/>
                <a:ext cx="32" cy="3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4" y="3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30" y="14"/>
                  </a:cxn>
                  <a:cxn ang="0">
                    <a:pos x="31" y="18"/>
                  </a:cxn>
                  <a:cxn ang="0">
                    <a:pos x="30" y="21"/>
                  </a:cxn>
                  <a:cxn ang="0">
                    <a:pos x="29" y="24"/>
                  </a:cxn>
                  <a:cxn ang="0">
                    <a:pos x="28" y="27"/>
                  </a:cxn>
                  <a:cxn ang="0">
                    <a:pos x="26" y="30"/>
                  </a:cxn>
                  <a:cxn ang="0">
                    <a:pos x="24" y="32"/>
                  </a:cxn>
                  <a:cxn ang="0">
                    <a:pos x="21" y="34"/>
                  </a:cxn>
                  <a:cxn ang="0">
                    <a:pos x="18" y="35"/>
                  </a:cxn>
                  <a:cxn ang="0">
                    <a:pos x="15" y="35"/>
                  </a:cxn>
                  <a:cxn ang="0">
                    <a:pos x="12" y="35"/>
                  </a:cxn>
                  <a:cxn ang="0">
                    <a:pos x="9" y="34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2" y="27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2" y="8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8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30" y="14"/>
                    </a:lnTo>
                    <a:lnTo>
                      <a:pt x="31" y="18"/>
                    </a:lnTo>
                    <a:lnTo>
                      <a:pt x="30" y="21"/>
                    </a:lnTo>
                    <a:lnTo>
                      <a:pt x="29" y="24"/>
                    </a:lnTo>
                    <a:lnTo>
                      <a:pt x="28" y="27"/>
                    </a:lnTo>
                    <a:lnTo>
                      <a:pt x="26" y="30"/>
                    </a:lnTo>
                    <a:lnTo>
                      <a:pt x="24" y="32"/>
                    </a:lnTo>
                    <a:lnTo>
                      <a:pt x="21" y="34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9" y="34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55555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8" name="Freeform 95"/>
              <p:cNvSpPr>
                <a:spLocks/>
              </p:cNvSpPr>
              <p:nvPr/>
            </p:nvSpPr>
            <p:spPr bwMode="auto">
              <a:xfrm>
                <a:off x="3821" y="2833"/>
                <a:ext cx="24" cy="2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8" y="2"/>
                  </a:cxn>
                  <a:cxn ang="0">
                    <a:pos x="20" y="4"/>
                  </a:cxn>
                  <a:cxn ang="0">
                    <a:pos x="21" y="6"/>
                  </a:cxn>
                  <a:cxn ang="0">
                    <a:pos x="22" y="8"/>
                  </a:cxn>
                  <a:cxn ang="0">
                    <a:pos x="23" y="11"/>
                  </a:cxn>
                  <a:cxn ang="0">
                    <a:pos x="23" y="13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21" y="21"/>
                  </a:cxn>
                  <a:cxn ang="0">
                    <a:pos x="20" y="23"/>
                  </a:cxn>
                  <a:cxn ang="0">
                    <a:pos x="18" y="24"/>
                  </a:cxn>
                  <a:cxn ang="0">
                    <a:pos x="16" y="26"/>
                  </a:cxn>
                  <a:cxn ang="0">
                    <a:pos x="14" y="27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4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1" y="19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8">
                    <a:moveTo>
                      <a:pt x="11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21" y="21"/>
                    </a:lnTo>
                    <a:lnTo>
                      <a:pt x="20" y="23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C6C6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9" name="Oval 96"/>
              <p:cNvSpPr>
                <a:spLocks noChangeArrowheads="1"/>
              </p:cNvSpPr>
              <p:nvPr/>
            </p:nvSpPr>
            <p:spPr bwMode="auto">
              <a:xfrm>
                <a:off x="3829" y="2835"/>
                <a:ext cx="16" cy="19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90" name="Freeform 97"/>
              <p:cNvSpPr>
                <a:spLocks/>
              </p:cNvSpPr>
              <p:nvPr/>
            </p:nvSpPr>
            <p:spPr bwMode="auto">
              <a:xfrm>
                <a:off x="3843" y="2868"/>
                <a:ext cx="215" cy="19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15" y="4"/>
                  </a:cxn>
                  <a:cxn ang="0">
                    <a:pos x="29" y="14"/>
                  </a:cxn>
                  <a:cxn ang="0">
                    <a:pos x="44" y="24"/>
                  </a:cxn>
                  <a:cxn ang="0">
                    <a:pos x="58" y="34"/>
                  </a:cxn>
                  <a:cxn ang="0">
                    <a:pos x="72" y="44"/>
                  </a:cxn>
                  <a:cxn ang="0">
                    <a:pos x="86" y="55"/>
                  </a:cxn>
                  <a:cxn ang="0">
                    <a:pos x="99" y="65"/>
                  </a:cxn>
                  <a:cxn ang="0">
                    <a:pos x="112" y="77"/>
                  </a:cxn>
                  <a:cxn ang="0">
                    <a:pos x="125" y="88"/>
                  </a:cxn>
                  <a:cxn ang="0">
                    <a:pos x="138" y="100"/>
                  </a:cxn>
                  <a:cxn ang="0">
                    <a:pos x="150" y="112"/>
                  </a:cxn>
                  <a:cxn ang="0">
                    <a:pos x="162" y="124"/>
                  </a:cxn>
                  <a:cxn ang="0">
                    <a:pos x="174" y="137"/>
                  </a:cxn>
                  <a:cxn ang="0">
                    <a:pos x="186" y="150"/>
                  </a:cxn>
                  <a:cxn ang="0">
                    <a:pos x="197" y="163"/>
                  </a:cxn>
                  <a:cxn ang="0">
                    <a:pos x="208" y="176"/>
                  </a:cxn>
                  <a:cxn ang="0">
                    <a:pos x="213" y="184"/>
                  </a:cxn>
                  <a:cxn ang="0">
                    <a:pos x="211" y="187"/>
                  </a:cxn>
                  <a:cxn ang="0">
                    <a:pos x="209" y="189"/>
                  </a:cxn>
                  <a:cxn ang="0">
                    <a:pos x="207" y="192"/>
                  </a:cxn>
                  <a:cxn ang="0">
                    <a:pos x="200" y="186"/>
                  </a:cxn>
                  <a:cxn ang="0">
                    <a:pos x="189" y="173"/>
                  </a:cxn>
                  <a:cxn ang="0">
                    <a:pos x="177" y="160"/>
                  </a:cxn>
                  <a:cxn ang="0">
                    <a:pos x="166" y="147"/>
                  </a:cxn>
                  <a:cxn ang="0">
                    <a:pos x="154" y="134"/>
                  </a:cxn>
                  <a:cxn ang="0">
                    <a:pos x="142" y="121"/>
                  </a:cxn>
                  <a:cxn ang="0">
                    <a:pos x="130" y="109"/>
                  </a:cxn>
                  <a:cxn ang="0">
                    <a:pos x="117" y="97"/>
                  </a:cxn>
                  <a:cxn ang="0">
                    <a:pos x="104" y="86"/>
                  </a:cxn>
                  <a:cxn ang="0">
                    <a:pos x="91" y="75"/>
                  </a:cxn>
                  <a:cxn ang="0">
                    <a:pos x="78" y="64"/>
                  </a:cxn>
                  <a:cxn ang="0">
                    <a:pos x="64" y="53"/>
                  </a:cxn>
                  <a:cxn ang="0">
                    <a:pos x="50" y="43"/>
                  </a:cxn>
                  <a:cxn ang="0">
                    <a:pos x="36" y="33"/>
                  </a:cxn>
                  <a:cxn ang="0">
                    <a:pos x="22" y="23"/>
                  </a:cxn>
                  <a:cxn ang="0">
                    <a:pos x="7" y="13"/>
                  </a:cxn>
                  <a:cxn ang="0">
                    <a:pos x="0" y="9"/>
                  </a:cxn>
                </a:cxnLst>
                <a:rect l="0" t="0" r="r" b="b"/>
                <a:pathLst>
                  <a:path w="215" h="194">
                    <a:moveTo>
                      <a:pt x="0" y="9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3" y="9"/>
                    </a:lnTo>
                    <a:lnTo>
                      <a:pt x="29" y="14"/>
                    </a:lnTo>
                    <a:lnTo>
                      <a:pt x="37" y="19"/>
                    </a:lnTo>
                    <a:lnTo>
                      <a:pt x="44" y="24"/>
                    </a:lnTo>
                    <a:lnTo>
                      <a:pt x="51" y="28"/>
                    </a:lnTo>
                    <a:lnTo>
                      <a:pt x="58" y="34"/>
                    </a:lnTo>
                    <a:lnTo>
                      <a:pt x="65" y="39"/>
                    </a:lnTo>
                    <a:lnTo>
                      <a:pt x="72" y="44"/>
                    </a:lnTo>
                    <a:lnTo>
                      <a:pt x="79" y="49"/>
                    </a:lnTo>
                    <a:lnTo>
                      <a:pt x="86" y="55"/>
                    </a:lnTo>
                    <a:lnTo>
                      <a:pt x="93" y="60"/>
                    </a:lnTo>
                    <a:lnTo>
                      <a:pt x="99" y="65"/>
                    </a:lnTo>
                    <a:lnTo>
                      <a:pt x="105" y="71"/>
                    </a:lnTo>
                    <a:lnTo>
                      <a:pt x="112" y="77"/>
                    </a:lnTo>
                    <a:lnTo>
                      <a:pt x="118" y="82"/>
                    </a:lnTo>
                    <a:lnTo>
                      <a:pt x="125" y="88"/>
                    </a:lnTo>
                    <a:lnTo>
                      <a:pt x="131" y="94"/>
                    </a:lnTo>
                    <a:lnTo>
                      <a:pt x="138" y="100"/>
                    </a:lnTo>
                    <a:lnTo>
                      <a:pt x="143" y="106"/>
                    </a:lnTo>
                    <a:lnTo>
                      <a:pt x="150" y="112"/>
                    </a:lnTo>
                    <a:lnTo>
                      <a:pt x="156" y="118"/>
                    </a:lnTo>
                    <a:lnTo>
                      <a:pt x="162" y="124"/>
                    </a:lnTo>
                    <a:lnTo>
                      <a:pt x="168" y="131"/>
                    </a:lnTo>
                    <a:lnTo>
                      <a:pt x="174" y="137"/>
                    </a:lnTo>
                    <a:lnTo>
                      <a:pt x="179" y="144"/>
                    </a:lnTo>
                    <a:lnTo>
                      <a:pt x="186" y="150"/>
                    </a:lnTo>
                    <a:lnTo>
                      <a:pt x="191" y="157"/>
                    </a:lnTo>
                    <a:lnTo>
                      <a:pt x="197" y="163"/>
                    </a:lnTo>
                    <a:lnTo>
                      <a:pt x="202" y="170"/>
                    </a:lnTo>
                    <a:lnTo>
                      <a:pt x="208" y="176"/>
                    </a:lnTo>
                    <a:lnTo>
                      <a:pt x="214" y="183"/>
                    </a:lnTo>
                    <a:lnTo>
                      <a:pt x="213" y="184"/>
                    </a:lnTo>
                    <a:lnTo>
                      <a:pt x="212" y="185"/>
                    </a:lnTo>
                    <a:lnTo>
                      <a:pt x="211" y="187"/>
                    </a:lnTo>
                    <a:lnTo>
                      <a:pt x="210" y="188"/>
                    </a:lnTo>
                    <a:lnTo>
                      <a:pt x="209" y="189"/>
                    </a:lnTo>
                    <a:lnTo>
                      <a:pt x="208" y="190"/>
                    </a:lnTo>
                    <a:lnTo>
                      <a:pt x="207" y="192"/>
                    </a:lnTo>
                    <a:lnTo>
                      <a:pt x="206" y="193"/>
                    </a:lnTo>
                    <a:lnTo>
                      <a:pt x="200" y="186"/>
                    </a:lnTo>
                    <a:lnTo>
                      <a:pt x="194" y="179"/>
                    </a:lnTo>
                    <a:lnTo>
                      <a:pt x="189" y="173"/>
                    </a:lnTo>
                    <a:lnTo>
                      <a:pt x="183" y="166"/>
                    </a:lnTo>
                    <a:lnTo>
                      <a:pt x="177" y="160"/>
                    </a:lnTo>
                    <a:lnTo>
                      <a:pt x="172" y="153"/>
                    </a:lnTo>
                    <a:lnTo>
                      <a:pt x="166" y="147"/>
                    </a:lnTo>
                    <a:lnTo>
                      <a:pt x="160" y="140"/>
                    </a:lnTo>
                    <a:lnTo>
                      <a:pt x="154" y="134"/>
                    </a:lnTo>
                    <a:lnTo>
                      <a:pt x="148" y="128"/>
                    </a:lnTo>
                    <a:lnTo>
                      <a:pt x="142" y="121"/>
                    </a:lnTo>
                    <a:lnTo>
                      <a:pt x="136" y="115"/>
                    </a:lnTo>
                    <a:lnTo>
                      <a:pt x="130" y="109"/>
                    </a:lnTo>
                    <a:lnTo>
                      <a:pt x="123" y="103"/>
                    </a:lnTo>
                    <a:lnTo>
                      <a:pt x="117" y="97"/>
                    </a:lnTo>
                    <a:lnTo>
                      <a:pt x="111" y="92"/>
                    </a:lnTo>
                    <a:lnTo>
                      <a:pt x="104" y="86"/>
                    </a:lnTo>
                    <a:lnTo>
                      <a:pt x="98" y="80"/>
                    </a:lnTo>
                    <a:lnTo>
                      <a:pt x="91" y="75"/>
                    </a:lnTo>
                    <a:lnTo>
                      <a:pt x="85" y="69"/>
                    </a:lnTo>
                    <a:lnTo>
                      <a:pt x="78" y="64"/>
                    </a:lnTo>
                    <a:lnTo>
                      <a:pt x="71" y="59"/>
                    </a:lnTo>
                    <a:lnTo>
                      <a:pt x="64" y="53"/>
                    </a:lnTo>
                    <a:lnTo>
                      <a:pt x="57" y="48"/>
                    </a:lnTo>
                    <a:lnTo>
                      <a:pt x="50" y="43"/>
                    </a:lnTo>
                    <a:lnTo>
                      <a:pt x="43" y="38"/>
                    </a:lnTo>
                    <a:lnTo>
                      <a:pt x="36" y="33"/>
                    </a:lnTo>
                    <a:lnTo>
                      <a:pt x="29" y="28"/>
                    </a:lnTo>
                    <a:lnTo>
                      <a:pt x="22" y="23"/>
                    </a:lnTo>
                    <a:lnTo>
                      <a:pt x="14" y="18"/>
                    </a:lnTo>
                    <a:lnTo>
                      <a:pt x="7" y="13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9CCC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1" name="Freeform 98"/>
              <p:cNvSpPr>
                <a:spLocks/>
              </p:cNvSpPr>
              <p:nvPr/>
            </p:nvSpPr>
            <p:spPr bwMode="auto">
              <a:xfrm>
                <a:off x="3843" y="2868"/>
                <a:ext cx="215" cy="19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15" y="4"/>
                  </a:cxn>
                  <a:cxn ang="0">
                    <a:pos x="29" y="14"/>
                  </a:cxn>
                  <a:cxn ang="0">
                    <a:pos x="44" y="24"/>
                  </a:cxn>
                  <a:cxn ang="0">
                    <a:pos x="58" y="34"/>
                  </a:cxn>
                  <a:cxn ang="0">
                    <a:pos x="72" y="44"/>
                  </a:cxn>
                  <a:cxn ang="0">
                    <a:pos x="86" y="55"/>
                  </a:cxn>
                  <a:cxn ang="0">
                    <a:pos x="99" y="65"/>
                  </a:cxn>
                  <a:cxn ang="0">
                    <a:pos x="112" y="77"/>
                  </a:cxn>
                  <a:cxn ang="0">
                    <a:pos x="125" y="88"/>
                  </a:cxn>
                  <a:cxn ang="0">
                    <a:pos x="138" y="100"/>
                  </a:cxn>
                  <a:cxn ang="0">
                    <a:pos x="150" y="112"/>
                  </a:cxn>
                  <a:cxn ang="0">
                    <a:pos x="162" y="124"/>
                  </a:cxn>
                  <a:cxn ang="0">
                    <a:pos x="174" y="137"/>
                  </a:cxn>
                  <a:cxn ang="0">
                    <a:pos x="186" y="150"/>
                  </a:cxn>
                  <a:cxn ang="0">
                    <a:pos x="197" y="163"/>
                  </a:cxn>
                  <a:cxn ang="0">
                    <a:pos x="208" y="176"/>
                  </a:cxn>
                  <a:cxn ang="0">
                    <a:pos x="213" y="184"/>
                  </a:cxn>
                  <a:cxn ang="0">
                    <a:pos x="211" y="187"/>
                  </a:cxn>
                  <a:cxn ang="0">
                    <a:pos x="209" y="189"/>
                  </a:cxn>
                  <a:cxn ang="0">
                    <a:pos x="207" y="192"/>
                  </a:cxn>
                  <a:cxn ang="0">
                    <a:pos x="200" y="186"/>
                  </a:cxn>
                  <a:cxn ang="0">
                    <a:pos x="189" y="173"/>
                  </a:cxn>
                  <a:cxn ang="0">
                    <a:pos x="177" y="160"/>
                  </a:cxn>
                  <a:cxn ang="0">
                    <a:pos x="166" y="147"/>
                  </a:cxn>
                  <a:cxn ang="0">
                    <a:pos x="154" y="134"/>
                  </a:cxn>
                  <a:cxn ang="0">
                    <a:pos x="142" y="121"/>
                  </a:cxn>
                  <a:cxn ang="0">
                    <a:pos x="130" y="109"/>
                  </a:cxn>
                  <a:cxn ang="0">
                    <a:pos x="117" y="97"/>
                  </a:cxn>
                  <a:cxn ang="0">
                    <a:pos x="104" y="86"/>
                  </a:cxn>
                  <a:cxn ang="0">
                    <a:pos x="91" y="75"/>
                  </a:cxn>
                  <a:cxn ang="0">
                    <a:pos x="78" y="64"/>
                  </a:cxn>
                  <a:cxn ang="0">
                    <a:pos x="64" y="53"/>
                  </a:cxn>
                  <a:cxn ang="0">
                    <a:pos x="50" y="43"/>
                  </a:cxn>
                  <a:cxn ang="0">
                    <a:pos x="36" y="33"/>
                  </a:cxn>
                  <a:cxn ang="0">
                    <a:pos x="22" y="23"/>
                  </a:cxn>
                  <a:cxn ang="0">
                    <a:pos x="7" y="13"/>
                  </a:cxn>
                </a:cxnLst>
                <a:rect l="0" t="0" r="r" b="b"/>
                <a:pathLst>
                  <a:path w="215" h="194">
                    <a:moveTo>
                      <a:pt x="0" y="9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23" y="9"/>
                    </a:lnTo>
                    <a:lnTo>
                      <a:pt x="29" y="14"/>
                    </a:lnTo>
                    <a:lnTo>
                      <a:pt x="37" y="19"/>
                    </a:lnTo>
                    <a:lnTo>
                      <a:pt x="44" y="24"/>
                    </a:lnTo>
                    <a:lnTo>
                      <a:pt x="51" y="28"/>
                    </a:lnTo>
                    <a:lnTo>
                      <a:pt x="58" y="34"/>
                    </a:lnTo>
                    <a:lnTo>
                      <a:pt x="65" y="39"/>
                    </a:lnTo>
                    <a:lnTo>
                      <a:pt x="72" y="44"/>
                    </a:lnTo>
                    <a:lnTo>
                      <a:pt x="79" y="49"/>
                    </a:lnTo>
                    <a:lnTo>
                      <a:pt x="86" y="55"/>
                    </a:lnTo>
                    <a:lnTo>
                      <a:pt x="93" y="60"/>
                    </a:lnTo>
                    <a:lnTo>
                      <a:pt x="99" y="65"/>
                    </a:lnTo>
                    <a:lnTo>
                      <a:pt x="105" y="71"/>
                    </a:lnTo>
                    <a:lnTo>
                      <a:pt x="112" y="77"/>
                    </a:lnTo>
                    <a:lnTo>
                      <a:pt x="118" y="82"/>
                    </a:lnTo>
                    <a:lnTo>
                      <a:pt x="125" y="88"/>
                    </a:lnTo>
                    <a:lnTo>
                      <a:pt x="131" y="94"/>
                    </a:lnTo>
                    <a:lnTo>
                      <a:pt x="138" y="100"/>
                    </a:lnTo>
                    <a:lnTo>
                      <a:pt x="143" y="106"/>
                    </a:lnTo>
                    <a:lnTo>
                      <a:pt x="150" y="112"/>
                    </a:lnTo>
                    <a:lnTo>
                      <a:pt x="156" y="118"/>
                    </a:lnTo>
                    <a:lnTo>
                      <a:pt x="162" y="124"/>
                    </a:lnTo>
                    <a:lnTo>
                      <a:pt x="168" y="131"/>
                    </a:lnTo>
                    <a:lnTo>
                      <a:pt x="174" y="137"/>
                    </a:lnTo>
                    <a:lnTo>
                      <a:pt x="179" y="144"/>
                    </a:lnTo>
                    <a:lnTo>
                      <a:pt x="186" y="150"/>
                    </a:lnTo>
                    <a:lnTo>
                      <a:pt x="191" y="157"/>
                    </a:lnTo>
                    <a:lnTo>
                      <a:pt x="197" y="163"/>
                    </a:lnTo>
                    <a:lnTo>
                      <a:pt x="202" y="170"/>
                    </a:lnTo>
                    <a:lnTo>
                      <a:pt x="208" y="176"/>
                    </a:lnTo>
                    <a:lnTo>
                      <a:pt x="214" y="183"/>
                    </a:lnTo>
                    <a:lnTo>
                      <a:pt x="213" y="184"/>
                    </a:lnTo>
                    <a:lnTo>
                      <a:pt x="212" y="185"/>
                    </a:lnTo>
                    <a:lnTo>
                      <a:pt x="211" y="187"/>
                    </a:lnTo>
                    <a:lnTo>
                      <a:pt x="210" y="188"/>
                    </a:lnTo>
                    <a:lnTo>
                      <a:pt x="209" y="189"/>
                    </a:lnTo>
                    <a:lnTo>
                      <a:pt x="208" y="190"/>
                    </a:lnTo>
                    <a:lnTo>
                      <a:pt x="207" y="192"/>
                    </a:lnTo>
                    <a:lnTo>
                      <a:pt x="206" y="193"/>
                    </a:lnTo>
                    <a:lnTo>
                      <a:pt x="200" y="186"/>
                    </a:lnTo>
                    <a:lnTo>
                      <a:pt x="194" y="179"/>
                    </a:lnTo>
                    <a:lnTo>
                      <a:pt x="189" y="173"/>
                    </a:lnTo>
                    <a:lnTo>
                      <a:pt x="183" y="166"/>
                    </a:lnTo>
                    <a:lnTo>
                      <a:pt x="177" y="160"/>
                    </a:lnTo>
                    <a:lnTo>
                      <a:pt x="172" y="153"/>
                    </a:lnTo>
                    <a:lnTo>
                      <a:pt x="166" y="147"/>
                    </a:lnTo>
                    <a:lnTo>
                      <a:pt x="160" y="140"/>
                    </a:lnTo>
                    <a:lnTo>
                      <a:pt x="154" y="134"/>
                    </a:lnTo>
                    <a:lnTo>
                      <a:pt x="148" y="128"/>
                    </a:lnTo>
                    <a:lnTo>
                      <a:pt x="142" y="121"/>
                    </a:lnTo>
                    <a:lnTo>
                      <a:pt x="136" y="115"/>
                    </a:lnTo>
                    <a:lnTo>
                      <a:pt x="130" y="109"/>
                    </a:lnTo>
                    <a:lnTo>
                      <a:pt x="123" y="103"/>
                    </a:lnTo>
                    <a:lnTo>
                      <a:pt x="117" y="97"/>
                    </a:lnTo>
                    <a:lnTo>
                      <a:pt x="111" y="92"/>
                    </a:lnTo>
                    <a:lnTo>
                      <a:pt x="104" y="86"/>
                    </a:lnTo>
                    <a:lnTo>
                      <a:pt x="98" y="80"/>
                    </a:lnTo>
                    <a:lnTo>
                      <a:pt x="91" y="75"/>
                    </a:lnTo>
                    <a:lnTo>
                      <a:pt x="85" y="69"/>
                    </a:lnTo>
                    <a:lnTo>
                      <a:pt x="78" y="64"/>
                    </a:lnTo>
                    <a:lnTo>
                      <a:pt x="71" y="59"/>
                    </a:lnTo>
                    <a:lnTo>
                      <a:pt x="64" y="53"/>
                    </a:lnTo>
                    <a:lnTo>
                      <a:pt x="57" y="48"/>
                    </a:lnTo>
                    <a:lnTo>
                      <a:pt x="50" y="43"/>
                    </a:lnTo>
                    <a:lnTo>
                      <a:pt x="43" y="38"/>
                    </a:lnTo>
                    <a:lnTo>
                      <a:pt x="36" y="33"/>
                    </a:lnTo>
                    <a:lnTo>
                      <a:pt x="29" y="28"/>
                    </a:lnTo>
                    <a:lnTo>
                      <a:pt x="22" y="23"/>
                    </a:lnTo>
                    <a:lnTo>
                      <a:pt x="14" y="18"/>
                    </a:lnTo>
                    <a:lnTo>
                      <a:pt x="7" y="13"/>
                    </a:lnTo>
                    <a:lnTo>
                      <a:pt x="0" y="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2" name="Freeform 99"/>
              <p:cNvSpPr>
                <a:spLocks/>
              </p:cNvSpPr>
              <p:nvPr/>
            </p:nvSpPr>
            <p:spPr bwMode="auto">
              <a:xfrm>
                <a:off x="3844" y="2868"/>
                <a:ext cx="215" cy="19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5" y="2"/>
                  </a:cxn>
                  <a:cxn ang="0">
                    <a:pos x="14" y="4"/>
                  </a:cxn>
                  <a:cxn ang="0">
                    <a:pos x="26" y="12"/>
                  </a:cxn>
                  <a:cxn ang="0">
                    <a:pos x="37" y="19"/>
                  </a:cxn>
                  <a:cxn ang="0">
                    <a:pos x="46" y="26"/>
                  </a:cxn>
                  <a:cxn ang="0">
                    <a:pos x="54" y="32"/>
                  </a:cxn>
                  <a:cxn ang="0">
                    <a:pos x="62" y="37"/>
                  </a:cxn>
                  <a:cxn ang="0">
                    <a:pos x="70" y="43"/>
                  </a:cxn>
                  <a:cxn ang="0">
                    <a:pos x="79" y="49"/>
                  </a:cxn>
                  <a:cxn ang="0">
                    <a:pos x="87" y="57"/>
                  </a:cxn>
                  <a:cxn ang="0">
                    <a:pos x="98" y="65"/>
                  </a:cxn>
                  <a:cxn ang="0">
                    <a:pos x="109" y="76"/>
                  </a:cxn>
                  <a:cxn ang="0">
                    <a:pos x="122" y="88"/>
                  </a:cxn>
                  <a:cxn ang="0">
                    <a:pos x="137" y="104"/>
                  </a:cxn>
                  <a:cxn ang="0">
                    <a:pos x="156" y="122"/>
                  </a:cxn>
                  <a:cxn ang="0">
                    <a:pos x="176" y="144"/>
                  </a:cxn>
                  <a:cxn ang="0">
                    <a:pos x="200" y="169"/>
                  </a:cxn>
                  <a:cxn ang="0">
                    <a:pos x="213" y="185"/>
                  </a:cxn>
                  <a:cxn ang="0">
                    <a:pos x="212" y="186"/>
                  </a:cxn>
                  <a:cxn ang="0">
                    <a:pos x="210" y="187"/>
                  </a:cxn>
                  <a:cxn ang="0">
                    <a:pos x="208" y="190"/>
                  </a:cxn>
                  <a:cxn ang="0">
                    <a:pos x="201" y="186"/>
                  </a:cxn>
                  <a:cxn ang="0">
                    <a:pos x="191" y="174"/>
                  </a:cxn>
                  <a:cxn ang="0">
                    <a:pos x="183" y="165"/>
                  </a:cxn>
                  <a:cxn ang="0">
                    <a:pos x="176" y="156"/>
                  </a:cxn>
                  <a:cxn ang="0">
                    <a:pos x="169" y="148"/>
                  </a:cxn>
                  <a:cxn ang="0">
                    <a:pos x="162" y="141"/>
                  </a:cxn>
                  <a:cxn ang="0">
                    <a:pos x="156" y="134"/>
                  </a:cxn>
                  <a:cxn ang="0">
                    <a:pos x="149" y="127"/>
                  </a:cxn>
                  <a:cxn ang="0">
                    <a:pos x="140" y="119"/>
                  </a:cxn>
                  <a:cxn ang="0">
                    <a:pos x="131" y="109"/>
                  </a:cxn>
                  <a:cxn ang="0">
                    <a:pos x="119" y="99"/>
                  </a:cxn>
                  <a:cxn ang="0">
                    <a:pos x="105" y="87"/>
                  </a:cxn>
                  <a:cxn ang="0">
                    <a:pos x="88" y="74"/>
                  </a:cxn>
                  <a:cxn ang="0">
                    <a:pos x="68" y="58"/>
                  </a:cxn>
                  <a:cxn ang="0">
                    <a:pos x="44" y="40"/>
                  </a:cxn>
                  <a:cxn ang="0">
                    <a:pos x="15" y="20"/>
                  </a:cxn>
                </a:cxnLst>
                <a:rect l="0" t="0" r="r" b="b"/>
                <a:pathLst>
                  <a:path w="215" h="194">
                    <a:moveTo>
                      <a:pt x="0" y="8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4" y="4"/>
                    </a:lnTo>
                    <a:lnTo>
                      <a:pt x="20" y="9"/>
                    </a:lnTo>
                    <a:lnTo>
                      <a:pt x="26" y="12"/>
                    </a:lnTo>
                    <a:lnTo>
                      <a:pt x="32" y="16"/>
                    </a:lnTo>
                    <a:lnTo>
                      <a:pt x="37" y="19"/>
                    </a:lnTo>
                    <a:lnTo>
                      <a:pt x="42" y="23"/>
                    </a:lnTo>
                    <a:lnTo>
                      <a:pt x="46" y="26"/>
                    </a:lnTo>
                    <a:lnTo>
                      <a:pt x="51" y="29"/>
                    </a:lnTo>
                    <a:lnTo>
                      <a:pt x="54" y="32"/>
                    </a:lnTo>
                    <a:lnTo>
                      <a:pt x="58" y="34"/>
                    </a:lnTo>
                    <a:lnTo>
                      <a:pt x="62" y="37"/>
                    </a:lnTo>
                    <a:lnTo>
                      <a:pt x="66" y="40"/>
                    </a:lnTo>
                    <a:lnTo>
                      <a:pt x="70" y="43"/>
                    </a:lnTo>
                    <a:lnTo>
                      <a:pt x="74" y="46"/>
                    </a:lnTo>
                    <a:lnTo>
                      <a:pt x="79" y="49"/>
                    </a:lnTo>
                    <a:lnTo>
                      <a:pt x="83" y="53"/>
                    </a:lnTo>
                    <a:lnTo>
                      <a:pt x="87" y="57"/>
                    </a:lnTo>
                    <a:lnTo>
                      <a:pt x="92" y="61"/>
                    </a:lnTo>
                    <a:lnTo>
                      <a:pt x="98" y="65"/>
                    </a:lnTo>
                    <a:lnTo>
                      <a:pt x="103" y="70"/>
                    </a:lnTo>
                    <a:lnTo>
                      <a:pt x="109" y="76"/>
                    </a:lnTo>
                    <a:lnTo>
                      <a:pt x="115" y="82"/>
                    </a:lnTo>
                    <a:lnTo>
                      <a:pt x="122" y="88"/>
                    </a:lnTo>
                    <a:lnTo>
                      <a:pt x="130" y="96"/>
                    </a:lnTo>
                    <a:lnTo>
                      <a:pt x="137" y="104"/>
                    </a:lnTo>
                    <a:lnTo>
                      <a:pt x="146" y="112"/>
                    </a:lnTo>
                    <a:lnTo>
                      <a:pt x="156" y="122"/>
                    </a:lnTo>
                    <a:lnTo>
                      <a:pt x="165" y="132"/>
                    </a:lnTo>
                    <a:lnTo>
                      <a:pt x="176" y="144"/>
                    </a:lnTo>
                    <a:lnTo>
                      <a:pt x="187" y="156"/>
                    </a:lnTo>
                    <a:lnTo>
                      <a:pt x="200" y="169"/>
                    </a:lnTo>
                    <a:lnTo>
                      <a:pt x="214" y="184"/>
                    </a:lnTo>
                    <a:lnTo>
                      <a:pt x="213" y="185"/>
                    </a:lnTo>
                    <a:lnTo>
                      <a:pt x="212" y="185"/>
                    </a:lnTo>
                    <a:lnTo>
                      <a:pt x="212" y="186"/>
                    </a:lnTo>
                    <a:lnTo>
                      <a:pt x="211" y="187"/>
                    </a:lnTo>
                    <a:lnTo>
                      <a:pt x="210" y="187"/>
                    </a:lnTo>
                    <a:lnTo>
                      <a:pt x="209" y="189"/>
                    </a:lnTo>
                    <a:lnTo>
                      <a:pt x="208" y="190"/>
                    </a:lnTo>
                    <a:lnTo>
                      <a:pt x="206" y="193"/>
                    </a:lnTo>
                    <a:lnTo>
                      <a:pt x="201" y="186"/>
                    </a:lnTo>
                    <a:lnTo>
                      <a:pt x="196" y="180"/>
                    </a:lnTo>
                    <a:lnTo>
                      <a:pt x="191" y="174"/>
                    </a:lnTo>
                    <a:lnTo>
                      <a:pt x="187" y="169"/>
                    </a:lnTo>
                    <a:lnTo>
                      <a:pt x="183" y="165"/>
                    </a:lnTo>
                    <a:lnTo>
                      <a:pt x="179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69" y="148"/>
                    </a:lnTo>
                    <a:lnTo>
                      <a:pt x="166" y="145"/>
                    </a:lnTo>
                    <a:lnTo>
                      <a:pt x="162" y="141"/>
                    </a:lnTo>
                    <a:lnTo>
                      <a:pt x="159" y="138"/>
                    </a:lnTo>
                    <a:lnTo>
                      <a:pt x="156" y="134"/>
                    </a:lnTo>
                    <a:lnTo>
                      <a:pt x="152" y="131"/>
                    </a:lnTo>
                    <a:lnTo>
                      <a:pt x="149" y="127"/>
                    </a:lnTo>
                    <a:lnTo>
                      <a:pt x="144" y="123"/>
                    </a:lnTo>
                    <a:lnTo>
                      <a:pt x="140" y="119"/>
                    </a:lnTo>
                    <a:lnTo>
                      <a:pt x="135" y="114"/>
                    </a:lnTo>
                    <a:lnTo>
                      <a:pt x="131" y="109"/>
                    </a:lnTo>
                    <a:lnTo>
                      <a:pt x="125" y="105"/>
                    </a:lnTo>
                    <a:lnTo>
                      <a:pt x="119" y="99"/>
                    </a:lnTo>
                    <a:lnTo>
                      <a:pt x="112" y="94"/>
                    </a:lnTo>
                    <a:lnTo>
                      <a:pt x="105" y="87"/>
                    </a:lnTo>
                    <a:lnTo>
                      <a:pt x="97" y="81"/>
                    </a:lnTo>
                    <a:lnTo>
                      <a:pt x="88" y="74"/>
                    </a:lnTo>
                    <a:lnTo>
                      <a:pt x="78" y="66"/>
                    </a:lnTo>
                    <a:lnTo>
                      <a:pt x="68" y="58"/>
                    </a:lnTo>
                    <a:lnTo>
                      <a:pt x="56" y="50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5" y="2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A9D4D4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3" name="Freeform 100"/>
              <p:cNvSpPr>
                <a:spLocks/>
              </p:cNvSpPr>
              <p:nvPr/>
            </p:nvSpPr>
            <p:spPr bwMode="auto">
              <a:xfrm>
                <a:off x="3844" y="2869"/>
                <a:ext cx="214" cy="19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12" y="4"/>
                  </a:cxn>
                  <a:cxn ang="0">
                    <a:pos x="25" y="12"/>
                  </a:cxn>
                  <a:cxn ang="0">
                    <a:pos x="35" y="19"/>
                  </a:cxn>
                  <a:cxn ang="0">
                    <a:pos x="45" y="26"/>
                  </a:cxn>
                  <a:cxn ang="0">
                    <a:pos x="54" y="32"/>
                  </a:cxn>
                  <a:cxn ang="0">
                    <a:pos x="61" y="37"/>
                  </a:cxn>
                  <a:cxn ang="0">
                    <a:pos x="69" y="43"/>
                  </a:cxn>
                  <a:cxn ang="0">
                    <a:pos x="77" y="49"/>
                  </a:cxn>
                  <a:cxn ang="0">
                    <a:pos x="86" y="57"/>
                  </a:cxn>
                  <a:cxn ang="0">
                    <a:pos x="96" y="65"/>
                  </a:cxn>
                  <a:cxn ang="0">
                    <a:pos x="108" y="76"/>
                  </a:cxn>
                  <a:cxn ang="0">
                    <a:pos x="121" y="88"/>
                  </a:cxn>
                  <a:cxn ang="0">
                    <a:pos x="137" y="103"/>
                  </a:cxn>
                  <a:cxn ang="0">
                    <a:pos x="154" y="122"/>
                  </a:cxn>
                  <a:cxn ang="0">
                    <a:pos x="175" y="144"/>
                  </a:cxn>
                  <a:cxn ang="0">
                    <a:pos x="199" y="169"/>
                  </a:cxn>
                  <a:cxn ang="0">
                    <a:pos x="212" y="184"/>
                  </a:cxn>
                  <a:cxn ang="0">
                    <a:pos x="211" y="185"/>
                  </a:cxn>
                  <a:cxn ang="0">
                    <a:pos x="210" y="187"/>
                  </a:cxn>
                  <a:cxn ang="0">
                    <a:pos x="208" y="189"/>
                  </a:cxn>
                  <a:cxn ang="0">
                    <a:pos x="201" y="184"/>
                  </a:cxn>
                  <a:cxn ang="0">
                    <a:pos x="192" y="173"/>
                  </a:cxn>
                  <a:cxn ang="0">
                    <a:pos x="183" y="163"/>
                  </a:cxn>
                  <a:cxn ang="0">
                    <a:pos x="176" y="154"/>
                  </a:cxn>
                  <a:cxn ang="0">
                    <a:pos x="169" y="147"/>
                  </a:cxn>
                  <a:cxn ang="0">
                    <a:pos x="163" y="140"/>
                  </a:cxn>
                  <a:cxn ang="0">
                    <a:pos x="156" y="132"/>
                  </a:cxn>
                  <a:cxn ang="0">
                    <a:pos x="149" y="125"/>
                  </a:cxn>
                  <a:cxn ang="0">
                    <a:pos x="141" y="117"/>
                  </a:cxn>
                  <a:cxn ang="0">
                    <a:pos x="131" y="108"/>
                  </a:cxn>
                  <a:cxn ang="0">
                    <a:pos x="119" y="98"/>
                  </a:cxn>
                  <a:cxn ang="0">
                    <a:pos x="105" y="86"/>
                  </a:cxn>
                  <a:cxn ang="0">
                    <a:pos x="88" y="72"/>
                  </a:cxn>
                  <a:cxn ang="0">
                    <a:pos x="68" y="57"/>
                  </a:cxn>
                  <a:cxn ang="0">
                    <a:pos x="44" y="39"/>
                  </a:cxn>
                  <a:cxn ang="0">
                    <a:pos x="15" y="18"/>
                  </a:cxn>
                </a:cxnLst>
                <a:rect l="0" t="0" r="r" b="b"/>
                <a:pathLst>
                  <a:path w="214" h="192">
                    <a:moveTo>
                      <a:pt x="0" y="7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19" y="9"/>
                    </a:lnTo>
                    <a:lnTo>
                      <a:pt x="25" y="12"/>
                    </a:lnTo>
                    <a:lnTo>
                      <a:pt x="30" y="16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5" y="26"/>
                    </a:lnTo>
                    <a:lnTo>
                      <a:pt x="49" y="29"/>
                    </a:lnTo>
                    <a:lnTo>
                      <a:pt x="54" y="32"/>
                    </a:lnTo>
                    <a:lnTo>
                      <a:pt x="57" y="34"/>
                    </a:lnTo>
                    <a:lnTo>
                      <a:pt x="61" y="37"/>
                    </a:lnTo>
                    <a:lnTo>
                      <a:pt x="65" y="40"/>
                    </a:lnTo>
                    <a:lnTo>
                      <a:pt x="69" y="43"/>
                    </a:lnTo>
                    <a:lnTo>
                      <a:pt x="73" y="46"/>
                    </a:lnTo>
                    <a:lnTo>
                      <a:pt x="77" y="49"/>
                    </a:lnTo>
                    <a:lnTo>
                      <a:pt x="82" y="53"/>
                    </a:lnTo>
                    <a:lnTo>
                      <a:pt x="86" y="57"/>
                    </a:lnTo>
                    <a:lnTo>
                      <a:pt x="91" y="61"/>
                    </a:lnTo>
                    <a:lnTo>
                      <a:pt x="96" y="65"/>
                    </a:lnTo>
                    <a:lnTo>
                      <a:pt x="102" y="70"/>
                    </a:lnTo>
                    <a:lnTo>
                      <a:pt x="108" y="76"/>
                    </a:lnTo>
                    <a:lnTo>
                      <a:pt x="114" y="82"/>
                    </a:lnTo>
                    <a:lnTo>
                      <a:pt x="121" y="88"/>
                    </a:lnTo>
                    <a:lnTo>
                      <a:pt x="128" y="95"/>
                    </a:lnTo>
                    <a:lnTo>
                      <a:pt x="137" y="103"/>
                    </a:lnTo>
                    <a:lnTo>
                      <a:pt x="145" y="112"/>
                    </a:lnTo>
                    <a:lnTo>
                      <a:pt x="154" y="122"/>
                    </a:lnTo>
                    <a:lnTo>
                      <a:pt x="164" y="132"/>
                    </a:lnTo>
                    <a:lnTo>
                      <a:pt x="175" y="144"/>
                    </a:lnTo>
                    <a:lnTo>
                      <a:pt x="186" y="156"/>
                    </a:lnTo>
                    <a:lnTo>
                      <a:pt x="199" y="169"/>
                    </a:lnTo>
                    <a:lnTo>
                      <a:pt x="213" y="184"/>
                    </a:lnTo>
                    <a:lnTo>
                      <a:pt x="212" y="184"/>
                    </a:lnTo>
                    <a:lnTo>
                      <a:pt x="212" y="185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7"/>
                    </a:lnTo>
                    <a:lnTo>
                      <a:pt x="209" y="188"/>
                    </a:lnTo>
                    <a:lnTo>
                      <a:pt x="208" y="189"/>
                    </a:lnTo>
                    <a:lnTo>
                      <a:pt x="207" y="191"/>
                    </a:lnTo>
                    <a:lnTo>
                      <a:pt x="201" y="184"/>
                    </a:lnTo>
                    <a:lnTo>
                      <a:pt x="196" y="178"/>
                    </a:lnTo>
                    <a:lnTo>
                      <a:pt x="192" y="173"/>
                    </a:lnTo>
                    <a:lnTo>
                      <a:pt x="187" y="168"/>
                    </a:lnTo>
                    <a:lnTo>
                      <a:pt x="183" y="163"/>
                    </a:lnTo>
                    <a:lnTo>
                      <a:pt x="180" y="159"/>
                    </a:lnTo>
                    <a:lnTo>
                      <a:pt x="176" y="154"/>
                    </a:lnTo>
                    <a:lnTo>
                      <a:pt x="173" y="151"/>
                    </a:lnTo>
                    <a:lnTo>
                      <a:pt x="169" y="147"/>
                    </a:lnTo>
                    <a:lnTo>
                      <a:pt x="166" y="143"/>
                    </a:lnTo>
                    <a:lnTo>
                      <a:pt x="163" y="140"/>
                    </a:lnTo>
                    <a:lnTo>
                      <a:pt x="159" y="136"/>
                    </a:lnTo>
                    <a:lnTo>
                      <a:pt x="156" y="132"/>
                    </a:lnTo>
                    <a:lnTo>
                      <a:pt x="152" y="129"/>
                    </a:lnTo>
                    <a:lnTo>
                      <a:pt x="149" y="125"/>
                    </a:lnTo>
                    <a:lnTo>
                      <a:pt x="145" y="121"/>
                    </a:lnTo>
                    <a:lnTo>
                      <a:pt x="141" y="117"/>
                    </a:lnTo>
                    <a:lnTo>
                      <a:pt x="136" y="113"/>
                    </a:lnTo>
                    <a:lnTo>
                      <a:pt x="131" y="108"/>
                    </a:lnTo>
                    <a:lnTo>
                      <a:pt x="125" y="103"/>
                    </a:lnTo>
                    <a:lnTo>
                      <a:pt x="119" y="98"/>
                    </a:lnTo>
                    <a:lnTo>
                      <a:pt x="112" y="92"/>
                    </a:lnTo>
                    <a:lnTo>
                      <a:pt x="105" y="86"/>
                    </a:lnTo>
                    <a:lnTo>
                      <a:pt x="97" y="79"/>
                    </a:lnTo>
                    <a:lnTo>
                      <a:pt x="88" y="72"/>
                    </a:lnTo>
                    <a:lnTo>
                      <a:pt x="78" y="65"/>
                    </a:lnTo>
                    <a:lnTo>
                      <a:pt x="68" y="57"/>
                    </a:lnTo>
                    <a:lnTo>
                      <a:pt x="56" y="48"/>
                    </a:lnTo>
                    <a:lnTo>
                      <a:pt x="44" y="39"/>
                    </a:lnTo>
                    <a:lnTo>
                      <a:pt x="30" y="29"/>
                    </a:lnTo>
                    <a:lnTo>
                      <a:pt x="15" y="18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DDEDE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4" name="Freeform 101"/>
              <p:cNvSpPr>
                <a:spLocks/>
              </p:cNvSpPr>
              <p:nvPr/>
            </p:nvSpPr>
            <p:spPr bwMode="auto">
              <a:xfrm>
                <a:off x="3846" y="2869"/>
                <a:ext cx="212" cy="19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11" y="4"/>
                  </a:cxn>
                  <a:cxn ang="0">
                    <a:pos x="23" y="12"/>
                  </a:cxn>
                  <a:cxn ang="0">
                    <a:pos x="34" y="19"/>
                  </a:cxn>
                  <a:cxn ang="0">
                    <a:pos x="44" y="26"/>
                  </a:cxn>
                  <a:cxn ang="0">
                    <a:pos x="52" y="31"/>
                  </a:cxn>
                  <a:cxn ang="0">
                    <a:pos x="60" y="37"/>
                  </a:cxn>
                  <a:cxn ang="0">
                    <a:pos x="68" y="43"/>
                  </a:cxn>
                  <a:cxn ang="0">
                    <a:pos x="76" y="49"/>
                  </a:cxn>
                  <a:cxn ang="0">
                    <a:pos x="84" y="57"/>
                  </a:cxn>
                  <a:cxn ang="0">
                    <a:pos x="94" y="65"/>
                  </a:cxn>
                  <a:cxn ang="0">
                    <a:pos x="106" y="76"/>
                  </a:cxn>
                  <a:cxn ang="0">
                    <a:pos x="119" y="88"/>
                  </a:cxn>
                  <a:cxn ang="0">
                    <a:pos x="135" y="104"/>
                  </a:cxn>
                  <a:cxn ang="0">
                    <a:pos x="153" y="122"/>
                  </a:cxn>
                  <a:cxn ang="0">
                    <a:pos x="173" y="144"/>
                  </a:cxn>
                  <a:cxn ang="0">
                    <a:pos x="197" y="169"/>
                  </a:cxn>
                  <a:cxn ang="0">
                    <a:pos x="210" y="185"/>
                  </a:cxn>
                  <a:cxn ang="0">
                    <a:pos x="209" y="185"/>
                  </a:cxn>
                  <a:cxn ang="0">
                    <a:pos x="208" y="187"/>
                  </a:cxn>
                  <a:cxn ang="0">
                    <a:pos x="206" y="189"/>
                  </a:cxn>
                  <a:cxn ang="0">
                    <a:pos x="200" y="184"/>
                  </a:cxn>
                  <a:cxn ang="0">
                    <a:pos x="190" y="172"/>
                  </a:cxn>
                  <a:cxn ang="0">
                    <a:pos x="182" y="162"/>
                  </a:cxn>
                  <a:cxn ang="0">
                    <a:pos x="175" y="154"/>
                  </a:cxn>
                  <a:cxn ang="0">
                    <a:pos x="168" y="146"/>
                  </a:cxn>
                  <a:cxn ang="0">
                    <a:pos x="162" y="139"/>
                  </a:cxn>
                  <a:cxn ang="0">
                    <a:pos x="155" y="132"/>
                  </a:cxn>
                  <a:cxn ang="0">
                    <a:pos x="148" y="124"/>
                  </a:cxn>
                  <a:cxn ang="0">
                    <a:pos x="140" y="116"/>
                  </a:cxn>
                  <a:cxn ang="0">
                    <a:pos x="130" y="107"/>
                  </a:cxn>
                  <a:cxn ang="0">
                    <a:pos x="118" y="97"/>
                  </a:cxn>
                  <a:cxn ang="0">
                    <a:pos x="104" y="85"/>
                  </a:cxn>
                  <a:cxn ang="0">
                    <a:pos x="88" y="71"/>
                  </a:cxn>
                  <a:cxn ang="0">
                    <a:pos x="68" y="56"/>
                  </a:cxn>
                  <a:cxn ang="0">
                    <a:pos x="44" y="37"/>
                  </a:cxn>
                  <a:cxn ang="0">
                    <a:pos x="15" y="17"/>
                  </a:cxn>
                </a:cxnLst>
                <a:rect l="0" t="0" r="r" b="b"/>
                <a:pathLst>
                  <a:path w="212" h="192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1" y="4"/>
                    </a:lnTo>
                    <a:lnTo>
                      <a:pt x="18" y="8"/>
                    </a:lnTo>
                    <a:lnTo>
                      <a:pt x="23" y="12"/>
                    </a:lnTo>
                    <a:lnTo>
                      <a:pt x="29" y="16"/>
                    </a:lnTo>
                    <a:lnTo>
                      <a:pt x="34" y="19"/>
                    </a:lnTo>
                    <a:lnTo>
                      <a:pt x="39" y="23"/>
                    </a:lnTo>
                    <a:lnTo>
                      <a:pt x="44" y="26"/>
                    </a:lnTo>
                    <a:lnTo>
                      <a:pt x="47" y="28"/>
                    </a:lnTo>
                    <a:lnTo>
                      <a:pt x="52" y="31"/>
                    </a:lnTo>
                    <a:lnTo>
                      <a:pt x="56" y="34"/>
                    </a:lnTo>
                    <a:lnTo>
                      <a:pt x="60" y="37"/>
                    </a:lnTo>
                    <a:lnTo>
                      <a:pt x="64" y="40"/>
                    </a:lnTo>
                    <a:lnTo>
                      <a:pt x="68" y="43"/>
                    </a:lnTo>
                    <a:lnTo>
                      <a:pt x="71" y="46"/>
                    </a:lnTo>
                    <a:lnTo>
                      <a:pt x="76" y="49"/>
                    </a:lnTo>
                    <a:lnTo>
                      <a:pt x="80" y="53"/>
                    </a:lnTo>
                    <a:lnTo>
                      <a:pt x="84" y="57"/>
                    </a:lnTo>
                    <a:lnTo>
                      <a:pt x="90" y="61"/>
                    </a:lnTo>
                    <a:lnTo>
                      <a:pt x="94" y="65"/>
                    </a:lnTo>
                    <a:lnTo>
                      <a:pt x="100" y="70"/>
                    </a:lnTo>
                    <a:lnTo>
                      <a:pt x="106" y="76"/>
                    </a:lnTo>
                    <a:lnTo>
                      <a:pt x="113" y="82"/>
                    </a:lnTo>
                    <a:lnTo>
                      <a:pt x="119" y="88"/>
                    </a:lnTo>
                    <a:lnTo>
                      <a:pt x="127" y="96"/>
                    </a:lnTo>
                    <a:lnTo>
                      <a:pt x="135" y="104"/>
                    </a:lnTo>
                    <a:lnTo>
                      <a:pt x="143" y="113"/>
                    </a:lnTo>
                    <a:lnTo>
                      <a:pt x="153" y="122"/>
                    </a:lnTo>
                    <a:lnTo>
                      <a:pt x="163" y="133"/>
                    </a:lnTo>
                    <a:lnTo>
                      <a:pt x="173" y="144"/>
                    </a:lnTo>
                    <a:lnTo>
                      <a:pt x="185" y="156"/>
                    </a:lnTo>
                    <a:lnTo>
                      <a:pt x="197" y="169"/>
                    </a:lnTo>
                    <a:lnTo>
                      <a:pt x="211" y="184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09" y="185"/>
                    </a:lnTo>
                    <a:lnTo>
                      <a:pt x="209" y="186"/>
                    </a:lnTo>
                    <a:lnTo>
                      <a:pt x="208" y="187"/>
                    </a:lnTo>
                    <a:lnTo>
                      <a:pt x="207" y="187"/>
                    </a:lnTo>
                    <a:lnTo>
                      <a:pt x="206" y="189"/>
                    </a:lnTo>
                    <a:lnTo>
                      <a:pt x="205" y="191"/>
                    </a:lnTo>
                    <a:lnTo>
                      <a:pt x="200" y="184"/>
                    </a:lnTo>
                    <a:lnTo>
                      <a:pt x="195" y="177"/>
                    </a:lnTo>
                    <a:lnTo>
                      <a:pt x="190" y="172"/>
                    </a:lnTo>
                    <a:lnTo>
                      <a:pt x="186" y="167"/>
                    </a:lnTo>
                    <a:lnTo>
                      <a:pt x="182" y="162"/>
                    </a:lnTo>
                    <a:lnTo>
                      <a:pt x="178" y="158"/>
                    </a:lnTo>
                    <a:lnTo>
                      <a:pt x="175" y="154"/>
                    </a:lnTo>
                    <a:lnTo>
                      <a:pt x="171" y="150"/>
                    </a:lnTo>
                    <a:lnTo>
                      <a:pt x="168" y="146"/>
                    </a:lnTo>
                    <a:lnTo>
                      <a:pt x="165" y="142"/>
                    </a:lnTo>
                    <a:lnTo>
                      <a:pt x="162" y="139"/>
                    </a:lnTo>
                    <a:lnTo>
                      <a:pt x="159" y="135"/>
                    </a:lnTo>
                    <a:lnTo>
                      <a:pt x="155" y="132"/>
                    </a:lnTo>
                    <a:lnTo>
                      <a:pt x="151" y="128"/>
                    </a:lnTo>
                    <a:lnTo>
                      <a:pt x="148" y="124"/>
                    </a:lnTo>
                    <a:lnTo>
                      <a:pt x="144" y="120"/>
                    </a:lnTo>
                    <a:lnTo>
                      <a:pt x="140" y="116"/>
                    </a:lnTo>
                    <a:lnTo>
                      <a:pt x="135" y="112"/>
                    </a:lnTo>
                    <a:lnTo>
                      <a:pt x="130" y="107"/>
                    </a:lnTo>
                    <a:lnTo>
                      <a:pt x="124" y="102"/>
                    </a:lnTo>
                    <a:lnTo>
                      <a:pt x="118" y="97"/>
                    </a:lnTo>
                    <a:lnTo>
                      <a:pt x="112" y="91"/>
                    </a:lnTo>
                    <a:lnTo>
                      <a:pt x="104" y="85"/>
                    </a:lnTo>
                    <a:lnTo>
                      <a:pt x="96" y="78"/>
                    </a:lnTo>
                    <a:lnTo>
                      <a:pt x="88" y="71"/>
                    </a:lnTo>
                    <a:lnTo>
                      <a:pt x="78" y="63"/>
                    </a:lnTo>
                    <a:lnTo>
                      <a:pt x="68" y="56"/>
                    </a:lnTo>
                    <a:lnTo>
                      <a:pt x="56" y="47"/>
                    </a:lnTo>
                    <a:lnTo>
                      <a:pt x="44" y="37"/>
                    </a:lnTo>
                    <a:lnTo>
                      <a:pt x="30" y="27"/>
                    </a:lnTo>
                    <a:lnTo>
                      <a:pt x="15" y="1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CDE6E6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" name="Freeform 102"/>
              <p:cNvSpPr>
                <a:spLocks/>
              </p:cNvSpPr>
              <p:nvPr/>
            </p:nvSpPr>
            <p:spPr bwMode="auto">
              <a:xfrm>
                <a:off x="3846" y="2869"/>
                <a:ext cx="211" cy="19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10" y="4"/>
                  </a:cxn>
                  <a:cxn ang="0">
                    <a:pos x="23" y="12"/>
                  </a:cxn>
                  <a:cxn ang="0">
                    <a:pos x="34" y="19"/>
                  </a:cxn>
                  <a:cxn ang="0">
                    <a:pos x="43" y="25"/>
                  </a:cxn>
                  <a:cxn ang="0">
                    <a:pos x="52" y="31"/>
                  </a:cxn>
                  <a:cxn ang="0">
                    <a:pos x="59" y="37"/>
                  </a:cxn>
                  <a:cxn ang="0">
                    <a:pos x="67" y="43"/>
                  </a:cxn>
                  <a:cxn ang="0">
                    <a:pos x="75" y="49"/>
                  </a:cxn>
                  <a:cxn ang="0">
                    <a:pos x="84" y="56"/>
                  </a:cxn>
                  <a:cxn ang="0">
                    <a:pos x="94" y="66"/>
                  </a:cxn>
                  <a:cxn ang="0">
                    <a:pos x="105" y="76"/>
                  </a:cxn>
                  <a:cxn ang="0">
                    <a:pos x="119" y="89"/>
                  </a:cxn>
                  <a:cxn ang="0">
                    <a:pos x="134" y="104"/>
                  </a:cxn>
                  <a:cxn ang="0">
                    <a:pos x="152" y="122"/>
                  </a:cxn>
                  <a:cxn ang="0">
                    <a:pos x="173" y="145"/>
                  </a:cxn>
                  <a:cxn ang="0">
                    <a:pos x="196" y="170"/>
                  </a:cxn>
                  <a:cxn ang="0">
                    <a:pos x="209" y="185"/>
                  </a:cxn>
                  <a:cxn ang="0">
                    <a:pos x="209" y="186"/>
                  </a:cxn>
                  <a:cxn ang="0">
                    <a:pos x="208" y="186"/>
                  </a:cxn>
                  <a:cxn ang="0">
                    <a:pos x="207" y="188"/>
                  </a:cxn>
                  <a:cxn ang="0">
                    <a:pos x="200" y="183"/>
                  </a:cxn>
                  <a:cxn ang="0">
                    <a:pos x="191" y="171"/>
                  </a:cxn>
                  <a:cxn ang="0">
                    <a:pos x="183" y="161"/>
                  </a:cxn>
                  <a:cxn ang="0">
                    <a:pos x="176" y="153"/>
                  </a:cxn>
                  <a:cxn ang="0">
                    <a:pos x="169" y="145"/>
                  </a:cxn>
                  <a:cxn ang="0">
                    <a:pos x="162" y="138"/>
                  </a:cxn>
                  <a:cxn ang="0">
                    <a:pos x="156" y="131"/>
                  </a:cxn>
                  <a:cxn ang="0">
                    <a:pos x="148" y="123"/>
                  </a:cxn>
                  <a:cxn ang="0">
                    <a:pos x="140" y="115"/>
                  </a:cxn>
                  <a:cxn ang="0">
                    <a:pos x="131" y="106"/>
                  </a:cxn>
                  <a:cxn ang="0">
                    <a:pos x="119" y="96"/>
                  </a:cxn>
                  <a:cxn ang="0">
                    <a:pos x="105" y="84"/>
                  </a:cxn>
                  <a:cxn ang="0">
                    <a:pos x="88" y="70"/>
                  </a:cxn>
                  <a:cxn ang="0">
                    <a:pos x="68" y="54"/>
                  </a:cxn>
                  <a:cxn ang="0">
                    <a:pos x="44" y="36"/>
                  </a:cxn>
                  <a:cxn ang="0">
                    <a:pos x="16" y="15"/>
                  </a:cxn>
                </a:cxnLst>
                <a:rect l="0" t="0" r="r" b="b"/>
                <a:pathLst>
                  <a:path w="211" h="191">
                    <a:moveTo>
                      <a:pt x="0" y="4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0" y="4"/>
                    </a:lnTo>
                    <a:lnTo>
                      <a:pt x="17" y="8"/>
                    </a:lnTo>
                    <a:lnTo>
                      <a:pt x="23" y="12"/>
                    </a:lnTo>
                    <a:lnTo>
                      <a:pt x="28" y="16"/>
                    </a:lnTo>
                    <a:lnTo>
                      <a:pt x="34" y="19"/>
                    </a:lnTo>
                    <a:lnTo>
                      <a:pt x="39" y="23"/>
                    </a:lnTo>
                    <a:lnTo>
                      <a:pt x="43" y="25"/>
                    </a:lnTo>
                    <a:lnTo>
                      <a:pt x="47" y="28"/>
                    </a:lnTo>
                    <a:lnTo>
                      <a:pt x="52" y="31"/>
                    </a:lnTo>
                    <a:lnTo>
                      <a:pt x="55" y="34"/>
                    </a:lnTo>
                    <a:lnTo>
                      <a:pt x="59" y="37"/>
                    </a:lnTo>
                    <a:lnTo>
                      <a:pt x="63" y="40"/>
                    </a:lnTo>
                    <a:lnTo>
                      <a:pt x="67" y="43"/>
                    </a:lnTo>
                    <a:lnTo>
                      <a:pt x="71" y="46"/>
                    </a:lnTo>
                    <a:lnTo>
                      <a:pt x="75" y="49"/>
                    </a:lnTo>
                    <a:lnTo>
                      <a:pt x="79" y="53"/>
                    </a:lnTo>
                    <a:lnTo>
                      <a:pt x="84" y="56"/>
                    </a:lnTo>
                    <a:lnTo>
                      <a:pt x="89" y="61"/>
                    </a:lnTo>
                    <a:lnTo>
                      <a:pt x="94" y="66"/>
                    </a:lnTo>
                    <a:lnTo>
                      <a:pt x="100" y="71"/>
                    </a:lnTo>
                    <a:lnTo>
                      <a:pt x="105" y="76"/>
                    </a:lnTo>
                    <a:lnTo>
                      <a:pt x="112" y="82"/>
                    </a:lnTo>
                    <a:lnTo>
                      <a:pt x="119" y="89"/>
                    </a:lnTo>
                    <a:lnTo>
                      <a:pt x="126" y="96"/>
                    </a:lnTo>
                    <a:lnTo>
                      <a:pt x="134" y="104"/>
                    </a:lnTo>
                    <a:lnTo>
                      <a:pt x="143" y="113"/>
                    </a:lnTo>
                    <a:lnTo>
                      <a:pt x="152" y="122"/>
                    </a:lnTo>
                    <a:lnTo>
                      <a:pt x="162" y="133"/>
                    </a:lnTo>
                    <a:lnTo>
                      <a:pt x="173" y="145"/>
                    </a:lnTo>
                    <a:lnTo>
                      <a:pt x="184" y="157"/>
                    </a:lnTo>
                    <a:lnTo>
                      <a:pt x="196" y="170"/>
                    </a:lnTo>
                    <a:lnTo>
                      <a:pt x="210" y="185"/>
                    </a:lnTo>
                    <a:lnTo>
                      <a:pt x="209" y="185"/>
                    </a:lnTo>
                    <a:lnTo>
                      <a:pt x="209" y="185"/>
                    </a:lnTo>
                    <a:lnTo>
                      <a:pt x="209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7" y="187"/>
                    </a:lnTo>
                    <a:lnTo>
                      <a:pt x="207" y="188"/>
                    </a:lnTo>
                    <a:lnTo>
                      <a:pt x="206" y="190"/>
                    </a:lnTo>
                    <a:lnTo>
                      <a:pt x="200" y="183"/>
                    </a:lnTo>
                    <a:lnTo>
                      <a:pt x="195" y="177"/>
                    </a:lnTo>
                    <a:lnTo>
                      <a:pt x="191" y="171"/>
                    </a:lnTo>
                    <a:lnTo>
                      <a:pt x="186" y="166"/>
                    </a:lnTo>
                    <a:lnTo>
                      <a:pt x="183" y="161"/>
                    </a:lnTo>
                    <a:lnTo>
                      <a:pt x="179" y="157"/>
                    </a:lnTo>
                    <a:lnTo>
                      <a:pt x="176" y="153"/>
                    </a:lnTo>
                    <a:lnTo>
                      <a:pt x="172" y="149"/>
                    </a:lnTo>
                    <a:lnTo>
                      <a:pt x="169" y="145"/>
                    </a:lnTo>
                    <a:lnTo>
                      <a:pt x="165" y="142"/>
                    </a:lnTo>
                    <a:lnTo>
                      <a:pt x="162" y="138"/>
                    </a:lnTo>
                    <a:lnTo>
                      <a:pt x="159" y="134"/>
                    </a:lnTo>
                    <a:lnTo>
                      <a:pt x="156" y="131"/>
                    </a:lnTo>
                    <a:lnTo>
                      <a:pt x="152" y="127"/>
                    </a:lnTo>
                    <a:lnTo>
                      <a:pt x="148" y="123"/>
                    </a:lnTo>
                    <a:lnTo>
                      <a:pt x="144" y="119"/>
                    </a:lnTo>
                    <a:lnTo>
                      <a:pt x="140" y="115"/>
                    </a:lnTo>
                    <a:lnTo>
                      <a:pt x="135" y="111"/>
                    </a:lnTo>
                    <a:lnTo>
                      <a:pt x="131" y="106"/>
                    </a:lnTo>
                    <a:lnTo>
                      <a:pt x="125" y="101"/>
                    </a:lnTo>
                    <a:lnTo>
                      <a:pt x="119" y="96"/>
                    </a:lnTo>
                    <a:lnTo>
                      <a:pt x="112" y="90"/>
                    </a:lnTo>
                    <a:lnTo>
                      <a:pt x="105" y="84"/>
                    </a:lnTo>
                    <a:lnTo>
                      <a:pt x="97" y="77"/>
                    </a:lnTo>
                    <a:lnTo>
                      <a:pt x="88" y="70"/>
                    </a:lnTo>
                    <a:lnTo>
                      <a:pt x="78" y="62"/>
                    </a:lnTo>
                    <a:lnTo>
                      <a:pt x="68" y="54"/>
                    </a:lnTo>
                    <a:lnTo>
                      <a:pt x="56" y="45"/>
                    </a:lnTo>
                    <a:lnTo>
                      <a:pt x="44" y="36"/>
                    </a:lnTo>
                    <a:lnTo>
                      <a:pt x="30" y="26"/>
                    </a:lnTo>
                    <a:lnTo>
                      <a:pt x="16" y="15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DDEEEE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6" name="Freeform 103"/>
              <p:cNvSpPr>
                <a:spLocks/>
              </p:cNvSpPr>
              <p:nvPr/>
            </p:nvSpPr>
            <p:spPr bwMode="auto">
              <a:xfrm>
                <a:off x="3847" y="2869"/>
                <a:ext cx="210" cy="19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9" y="4"/>
                  </a:cxn>
                  <a:cxn ang="0">
                    <a:pos x="22" y="13"/>
                  </a:cxn>
                  <a:cxn ang="0">
                    <a:pos x="32" y="20"/>
                  </a:cxn>
                  <a:cxn ang="0">
                    <a:pos x="42" y="26"/>
                  </a:cxn>
                  <a:cxn ang="0">
                    <a:pos x="50" y="32"/>
                  </a:cxn>
                  <a:cxn ang="0">
                    <a:pos x="58" y="37"/>
                  </a:cxn>
                  <a:cxn ang="0">
                    <a:pos x="66" y="43"/>
                  </a:cxn>
                  <a:cxn ang="0">
                    <a:pos x="74" y="50"/>
                  </a:cxn>
                  <a:cxn ang="0">
                    <a:pos x="83" y="57"/>
                  </a:cxn>
                  <a:cxn ang="0">
                    <a:pos x="93" y="66"/>
                  </a:cxn>
                  <a:cxn ang="0">
                    <a:pos x="104" y="76"/>
                  </a:cxn>
                  <a:cxn ang="0">
                    <a:pos x="118" y="89"/>
                  </a:cxn>
                  <a:cxn ang="0">
                    <a:pos x="133" y="104"/>
                  </a:cxn>
                  <a:cxn ang="0">
                    <a:pos x="151" y="123"/>
                  </a:cxn>
                  <a:cxn ang="0">
                    <a:pos x="172" y="145"/>
                  </a:cxn>
                  <a:cxn ang="0">
                    <a:pos x="196" y="170"/>
                  </a:cxn>
                  <a:cxn ang="0">
                    <a:pos x="209" y="185"/>
                  </a:cxn>
                  <a:cxn ang="0">
                    <a:pos x="208" y="186"/>
                  </a:cxn>
                  <a:cxn ang="0">
                    <a:pos x="208" y="186"/>
                  </a:cxn>
                  <a:cxn ang="0">
                    <a:pos x="207" y="187"/>
                  </a:cxn>
                  <a:cxn ang="0">
                    <a:pos x="201" y="182"/>
                  </a:cxn>
                  <a:cxn ang="0">
                    <a:pos x="191" y="170"/>
                  </a:cxn>
                  <a:cxn ang="0">
                    <a:pos x="183" y="161"/>
                  </a:cxn>
                  <a:cxn ang="0">
                    <a:pos x="176" y="152"/>
                  </a:cxn>
                  <a:cxn ang="0">
                    <a:pos x="169" y="144"/>
                  </a:cxn>
                  <a:cxn ang="0">
                    <a:pos x="162" y="137"/>
                  </a:cxn>
                  <a:cxn ang="0">
                    <a:pos x="156" y="130"/>
                  </a:cxn>
                  <a:cxn ang="0">
                    <a:pos x="149" y="122"/>
                  </a:cxn>
                  <a:cxn ang="0">
                    <a:pos x="140" y="114"/>
                  </a:cxn>
                  <a:cxn ang="0">
                    <a:pos x="131" y="105"/>
                  </a:cxn>
                  <a:cxn ang="0">
                    <a:pos x="119" y="95"/>
                  </a:cxn>
                  <a:cxn ang="0">
                    <a:pos x="105" y="83"/>
                  </a:cxn>
                  <a:cxn ang="0">
                    <a:pos x="88" y="69"/>
                  </a:cxn>
                  <a:cxn ang="0">
                    <a:pos x="68" y="53"/>
                  </a:cxn>
                  <a:cxn ang="0">
                    <a:pos x="44" y="35"/>
                  </a:cxn>
                  <a:cxn ang="0">
                    <a:pos x="16" y="15"/>
                  </a:cxn>
                </a:cxnLst>
                <a:rect l="0" t="0" r="r" b="b"/>
                <a:pathLst>
                  <a:path w="210" h="190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16" y="9"/>
                    </a:lnTo>
                    <a:lnTo>
                      <a:pt x="22" y="13"/>
                    </a:lnTo>
                    <a:lnTo>
                      <a:pt x="28" y="16"/>
                    </a:lnTo>
                    <a:lnTo>
                      <a:pt x="32" y="20"/>
                    </a:lnTo>
                    <a:lnTo>
                      <a:pt x="37" y="23"/>
                    </a:lnTo>
                    <a:lnTo>
                      <a:pt x="42" y="26"/>
                    </a:lnTo>
                    <a:lnTo>
                      <a:pt x="46" y="29"/>
                    </a:lnTo>
                    <a:lnTo>
                      <a:pt x="50" y="32"/>
                    </a:lnTo>
                    <a:lnTo>
                      <a:pt x="54" y="35"/>
                    </a:lnTo>
                    <a:lnTo>
                      <a:pt x="58" y="37"/>
                    </a:lnTo>
                    <a:lnTo>
                      <a:pt x="62" y="40"/>
                    </a:lnTo>
                    <a:lnTo>
                      <a:pt x="66" y="43"/>
                    </a:lnTo>
                    <a:lnTo>
                      <a:pt x="70" y="47"/>
                    </a:lnTo>
                    <a:lnTo>
                      <a:pt x="74" y="50"/>
                    </a:lnTo>
                    <a:lnTo>
                      <a:pt x="78" y="53"/>
                    </a:lnTo>
                    <a:lnTo>
                      <a:pt x="83" y="57"/>
                    </a:lnTo>
                    <a:lnTo>
                      <a:pt x="88" y="61"/>
                    </a:lnTo>
                    <a:lnTo>
                      <a:pt x="93" y="66"/>
                    </a:lnTo>
                    <a:lnTo>
                      <a:pt x="98" y="71"/>
                    </a:lnTo>
                    <a:lnTo>
                      <a:pt x="104" y="76"/>
                    </a:lnTo>
                    <a:lnTo>
                      <a:pt x="111" y="82"/>
                    </a:lnTo>
                    <a:lnTo>
                      <a:pt x="118" y="89"/>
                    </a:lnTo>
                    <a:lnTo>
                      <a:pt x="125" y="96"/>
                    </a:lnTo>
                    <a:lnTo>
                      <a:pt x="133" y="104"/>
                    </a:lnTo>
                    <a:lnTo>
                      <a:pt x="142" y="113"/>
                    </a:lnTo>
                    <a:lnTo>
                      <a:pt x="151" y="123"/>
                    </a:lnTo>
                    <a:lnTo>
                      <a:pt x="161" y="133"/>
                    </a:lnTo>
                    <a:lnTo>
                      <a:pt x="172" y="145"/>
                    </a:lnTo>
                    <a:lnTo>
                      <a:pt x="183" y="157"/>
                    </a:lnTo>
                    <a:lnTo>
                      <a:pt x="196" y="170"/>
                    </a:lnTo>
                    <a:lnTo>
                      <a:pt x="209" y="185"/>
                    </a:lnTo>
                    <a:lnTo>
                      <a:pt x="209" y="185"/>
                    </a:lnTo>
                    <a:lnTo>
                      <a:pt x="208" y="185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06" y="189"/>
                    </a:lnTo>
                    <a:lnTo>
                      <a:pt x="201" y="182"/>
                    </a:lnTo>
                    <a:lnTo>
                      <a:pt x="196" y="176"/>
                    </a:lnTo>
                    <a:lnTo>
                      <a:pt x="191" y="170"/>
                    </a:lnTo>
                    <a:lnTo>
                      <a:pt x="187" y="165"/>
                    </a:lnTo>
                    <a:lnTo>
                      <a:pt x="183" y="161"/>
                    </a:lnTo>
                    <a:lnTo>
                      <a:pt x="179" y="156"/>
                    </a:lnTo>
                    <a:lnTo>
                      <a:pt x="176" y="152"/>
                    </a:lnTo>
                    <a:lnTo>
                      <a:pt x="173" y="148"/>
                    </a:lnTo>
                    <a:lnTo>
                      <a:pt x="169" y="144"/>
                    </a:lnTo>
                    <a:lnTo>
                      <a:pt x="166" y="141"/>
                    </a:lnTo>
                    <a:lnTo>
                      <a:pt x="162" y="137"/>
                    </a:lnTo>
                    <a:lnTo>
                      <a:pt x="159" y="133"/>
                    </a:lnTo>
                    <a:lnTo>
                      <a:pt x="156" y="130"/>
                    </a:lnTo>
                    <a:lnTo>
                      <a:pt x="152" y="126"/>
                    </a:lnTo>
                    <a:lnTo>
                      <a:pt x="149" y="122"/>
                    </a:lnTo>
                    <a:lnTo>
                      <a:pt x="145" y="118"/>
                    </a:lnTo>
                    <a:lnTo>
                      <a:pt x="140" y="114"/>
                    </a:lnTo>
                    <a:lnTo>
                      <a:pt x="136" y="109"/>
                    </a:lnTo>
                    <a:lnTo>
                      <a:pt x="131" y="105"/>
                    </a:lnTo>
                    <a:lnTo>
                      <a:pt x="125" y="100"/>
                    </a:lnTo>
                    <a:lnTo>
                      <a:pt x="119" y="95"/>
                    </a:lnTo>
                    <a:lnTo>
                      <a:pt x="112" y="89"/>
                    </a:lnTo>
                    <a:lnTo>
                      <a:pt x="105" y="83"/>
                    </a:lnTo>
                    <a:lnTo>
                      <a:pt x="97" y="76"/>
                    </a:lnTo>
                    <a:lnTo>
                      <a:pt x="88" y="69"/>
                    </a:lnTo>
                    <a:lnTo>
                      <a:pt x="79" y="61"/>
                    </a:lnTo>
                    <a:lnTo>
                      <a:pt x="68" y="53"/>
                    </a:lnTo>
                    <a:lnTo>
                      <a:pt x="57" y="45"/>
                    </a:lnTo>
                    <a:lnTo>
                      <a:pt x="44" y="35"/>
                    </a:lnTo>
                    <a:lnTo>
                      <a:pt x="30" y="25"/>
                    </a:lnTo>
                    <a:lnTo>
                      <a:pt x="16" y="1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1F8F8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" name="Freeform 104"/>
              <p:cNvSpPr>
                <a:spLocks/>
              </p:cNvSpPr>
              <p:nvPr/>
            </p:nvSpPr>
            <p:spPr bwMode="auto">
              <a:xfrm>
                <a:off x="3848" y="2870"/>
                <a:ext cx="209" cy="1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23" y="14"/>
                  </a:cxn>
                  <a:cxn ang="0">
                    <a:pos x="37" y="24"/>
                  </a:cxn>
                  <a:cxn ang="0">
                    <a:pos x="51" y="34"/>
                  </a:cxn>
                  <a:cxn ang="0">
                    <a:pos x="65" y="44"/>
                  </a:cxn>
                  <a:cxn ang="0">
                    <a:pos x="79" y="55"/>
                  </a:cxn>
                  <a:cxn ang="0">
                    <a:pos x="92" y="66"/>
                  </a:cxn>
                  <a:cxn ang="0">
                    <a:pos x="106" y="77"/>
                  </a:cxn>
                  <a:cxn ang="0">
                    <a:pos x="118" y="88"/>
                  </a:cxn>
                  <a:cxn ang="0">
                    <a:pos x="131" y="100"/>
                  </a:cxn>
                  <a:cxn ang="0">
                    <a:pos x="144" y="112"/>
                  </a:cxn>
                  <a:cxn ang="0">
                    <a:pos x="155" y="125"/>
                  </a:cxn>
                  <a:cxn ang="0">
                    <a:pos x="168" y="137"/>
                  </a:cxn>
                  <a:cxn ang="0">
                    <a:pos x="179" y="151"/>
                  </a:cxn>
                  <a:cxn ang="0">
                    <a:pos x="191" y="164"/>
                  </a:cxn>
                  <a:cxn ang="0">
                    <a:pos x="202" y="177"/>
                  </a:cxn>
                  <a:cxn ang="0">
                    <a:pos x="207" y="184"/>
                  </a:cxn>
                  <a:cxn ang="0">
                    <a:pos x="206" y="185"/>
                  </a:cxn>
                  <a:cxn ang="0">
                    <a:pos x="200" y="179"/>
                  </a:cxn>
                  <a:cxn ang="0">
                    <a:pos x="189" y="166"/>
                  </a:cxn>
                  <a:cxn ang="0">
                    <a:pos x="178" y="152"/>
                  </a:cxn>
                  <a:cxn ang="0">
                    <a:pos x="166" y="139"/>
                  </a:cxn>
                  <a:cxn ang="0">
                    <a:pos x="154" y="127"/>
                  </a:cxn>
                  <a:cxn ang="0">
                    <a:pos x="142" y="115"/>
                  </a:cxn>
                  <a:cxn ang="0">
                    <a:pos x="129" y="102"/>
                  </a:cxn>
                  <a:cxn ang="0">
                    <a:pos x="117" y="91"/>
                  </a:cxn>
                  <a:cxn ang="0">
                    <a:pos x="104" y="79"/>
                  </a:cxn>
                  <a:cxn ang="0">
                    <a:pos x="90" y="68"/>
                  </a:cxn>
                  <a:cxn ang="0">
                    <a:pos x="77" y="57"/>
                  </a:cxn>
                  <a:cxn ang="0">
                    <a:pos x="63" y="46"/>
                  </a:cxn>
                  <a:cxn ang="0">
                    <a:pos x="50" y="36"/>
                  </a:cxn>
                  <a:cxn ang="0">
                    <a:pos x="35" y="26"/>
                  </a:cxn>
                  <a:cxn ang="0">
                    <a:pos x="21" y="16"/>
                  </a:cxn>
                  <a:cxn ang="0">
                    <a:pos x="7" y="6"/>
                  </a:cxn>
                  <a:cxn ang="0">
                    <a:pos x="0" y="2"/>
                  </a:cxn>
                </a:cxnLst>
                <a:rect l="0" t="0" r="r" b="b"/>
                <a:pathLst>
                  <a:path w="209" h="187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4"/>
                    </a:lnTo>
                    <a:lnTo>
                      <a:pt x="16" y="9"/>
                    </a:lnTo>
                    <a:lnTo>
                      <a:pt x="23" y="14"/>
                    </a:lnTo>
                    <a:lnTo>
                      <a:pt x="30" y="19"/>
                    </a:lnTo>
                    <a:lnTo>
                      <a:pt x="37" y="24"/>
                    </a:lnTo>
                    <a:lnTo>
                      <a:pt x="44" y="29"/>
                    </a:lnTo>
                    <a:lnTo>
                      <a:pt x="51" y="34"/>
                    </a:lnTo>
                    <a:lnTo>
                      <a:pt x="59" y="39"/>
                    </a:lnTo>
                    <a:lnTo>
                      <a:pt x="65" y="44"/>
                    </a:lnTo>
                    <a:lnTo>
                      <a:pt x="72" y="50"/>
                    </a:lnTo>
                    <a:lnTo>
                      <a:pt x="79" y="55"/>
                    </a:lnTo>
                    <a:lnTo>
                      <a:pt x="86" y="60"/>
                    </a:lnTo>
                    <a:lnTo>
                      <a:pt x="92" y="66"/>
                    </a:lnTo>
                    <a:lnTo>
                      <a:pt x="99" y="71"/>
                    </a:lnTo>
                    <a:lnTo>
                      <a:pt x="106" y="77"/>
                    </a:lnTo>
                    <a:lnTo>
                      <a:pt x="112" y="83"/>
                    </a:lnTo>
                    <a:lnTo>
                      <a:pt x="118" y="88"/>
                    </a:lnTo>
                    <a:lnTo>
                      <a:pt x="125" y="94"/>
                    </a:lnTo>
                    <a:lnTo>
                      <a:pt x="131" y="100"/>
                    </a:lnTo>
                    <a:lnTo>
                      <a:pt x="137" y="106"/>
                    </a:lnTo>
                    <a:lnTo>
                      <a:pt x="144" y="112"/>
                    </a:lnTo>
                    <a:lnTo>
                      <a:pt x="149" y="119"/>
                    </a:lnTo>
                    <a:lnTo>
                      <a:pt x="155" y="125"/>
                    </a:lnTo>
                    <a:lnTo>
                      <a:pt x="162" y="131"/>
                    </a:lnTo>
                    <a:lnTo>
                      <a:pt x="168" y="137"/>
                    </a:lnTo>
                    <a:lnTo>
                      <a:pt x="174" y="144"/>
                    </a:lnTo>
                    <a:lnTo>
                      <a:pt x="179" y="151"/>
                    </a:lnTo>
                    <a:lnTo>
                      <a:pt x="185" y="157"/>
                    </a:lnTo>
                    <a:lnTo>
                      <a:pt x="191" y="164"/>
                    </a:lnTo>
                    <a:lnTo>
                      <a:pt x="196" y="170"/>
                    </a:lnTo>
                    <a:lnTo>
                      <a:pt x="202" y="177"/>
                    </a:lnTo>
                    <a:lnTo>
                      <a:pt x="208" y="184"/>
                    </a:lnTo>
                    <a:lnTo>
                      <a:pt x="207" y="184"/>
                    </a:lnTo>
                    <a:lnTo>
                      <a:pt x="207" y="185"/>
                    </a:lnTo>
                    <a:lnTo>
                      <a:pt x="206" y="185"/>
                    </a:lnTo>
                    <a:lnTo>
                      <a:pt x="206" y="186"/>
                    </a:lnTo>
                    <a:lnTo>
                      <a:pt x="200" y="179"/>
                    </a:lnTo>
                    <a:lnTo>
                      <a:pt x="195" y="172"/>
                    </a:lnTo>
                    <a:lnTo>
                      <a:pt x="189" y="166"/>
                    </a:lnTo>
                    <a:lnTo>
                      <a:pt x="183" y="159"/>
                    </a:lnTo>
                    <a:lnTo>
                      <a:pt x="178" y="152"/>
                    </a:lnTo>
                    <a:lnTo>
                      <a:pt x="172" y="146"/>
                    </a:lnTo>
                    <a:lnTo>
                      <a:pt x="166" y="139"/>
                    </a:lnTo>
                    <a:lnTo>
                      <a:pt x="160" y="133"/>
                    </a:lnTo>
                    <a:lnTo>
                      <a:pt x="154" y="127"/>
                    </a:lnTo>
                    <a:lnTo>
                      <a:pt x="148" y="121"/>
                    </a:lnTo>
                    <a:lnTo>
                      <a:pt x="142" y="115"/>
                    </a:lnTo>
                    <a:lnTo>
                      <a:pt x="136" y="108"/>
                    </a:lnTo>
                    <a:lnTo>
                      <a:pt x="129" y="102"/>
                    </a:lnTo>
                    <a:lnTo>
                      <a:pt x="123" y="96"/>
                    </a:lnTo>
                    <a:lnTo>
                      <a:pt x="117" y="91"/>
                    </a:lnTo>
                    <a:lnTo>
                      <a:pt x="110" y="85"/>
                    </a:lnTo>
                    <a:lnTo>
                      <a:pt x="104" y="79"/>
                    </a:lnTo>
                    <a:lnTo>
                      <a:pt x="97" y="73"/>
                    </a:lnTo>
                    <a:lnTo>
                      <a:pt x="90" y="68"/>
                    </a:lnTo>
                    <a:lnTo>
                      <a:pt x="84" y="62"/>
                    </a:lnTo>
                    <a:lnTo>
                      <a:pt x="77" y="57"/>
                    </a:lnTo>
                    <a:lnTo>
                      <a:pt x="70" y="52"/>
                    </a:lnTo>
                    <a:lnTo>
                      <a:pt x="63" y="46"/>
                    </a:lnTo>
                    <a:lnTo>
                      <a:pt x="57" y="41"/>
                    </a:lnTo>
                    <a:lnTo>
                      <a:pt x="50" y="36"/>
                    </a:lnTo>
                    <a:lnTo>
                      <a:pt x="43" y="31"/>
                    </a:lnTo>
                    <a:lnTo>
                      <a:pt x="35" y="26"/>
                    </a:lnTo>
                    <a:lnTo>
                      <a:pt x="29" y="21"/>
                    </a:lnTo>
                    <a:lnTo>
                      <a:pt x="21" y="16"/>
                    </a:lnTo>
                    <a:lnTo>
                      <a:pt x="14" y="11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8" name="Freeform 105"/>
              <p:cNvSpPr>
                <a:spLocks/>
              </p:cNvSpPr>
              <p:nvPr/>
            </p:nvSpPr>
            <p:spPr bwMode="auto">
              <a:xfrm>
                <a:off x="3843" y="2877"/>
                <a:ext cx="207" cy="186"/>
              </a:xfrm>
              <a:custGeom>
                <a:avLst/>
                <a:gdLst/>
                <a:ahLst/>
                <a:cxnLst>
                  <a:cxn ang="0">
                    <a:pos x="202" y="177"/>
                  </a:cxn>
                  <a:cxn ang="0">
                    <a:pos x="194" y="166"/>
                  </a:cxn>
                  <a:cxn ang="0">
                    <a:pos x="183" y="153"/>
                  </a:cxn>
                  <a:cxn ang="0">
                    <a:pos x="172" y="141"/>
                  </a:cxn>
                  <a:cxn ang="0">
                    <a:pos x="160" y="128"/>
                  </a:cxn>
                  <a:cxn ang="0">
                    <a:pos x="146" y="115"/>
                  </a:cxn>
                  <a:cxn ang="0">
                    <a:pos x="132" y="101"/>
                  </a:cxn>
                  <a:cxn ang="0">
                    <a:pos x="117" y="88"/>
                  </a:cxn>
                  <a:cxn ang="0">
                    <a:pos x="103" y="75"/>
                  </a:cxn>
                  <a:cxn ang="0">
                    <a:pos x="88" y="62"/>
                  </a:cxn>
                  <a:cxn ang="0">
                    <a:pos x="72" y="50"/>
                  </a:cxn>
                  <a:cxn ang="0">
                    <a:pos x="58" y="39"/>
                  </a:cxn>
                  <a:cxn ang="0">
                    <a:pos x="44" y="28"/>
                  </a:cxn>
                  <a:cxn ang="0">
                    <a:pos x="30" y="18"/>
                  </a:cxn>
                  <a:cxn ang="0">
                    <a:pos x="18" y="10"/>
                  </a:cxn>
                  <a:cxn ang="0">
                    <a:pos x="7" y="2"/>
                  </a:cxn>
                  <a:cxn ang="0">
                    <a:pos x="0" y="3"/>
                  </a:cxn>
                  <a:cxn ang="0">
                    <a:pos x="10" y="9"/>
                  </a:cxn>
                  <a:cxn ang="0">
                    <a:pos x="22" y="17"/>
                  </a:cxn>
                  <a:cxn ang="0">
                    <a:pos x="35" y="26"/>
                  </a:cxn>
                  <a:cxn ang="0">
                    <a:pos x="49" y="36"/>
                  </a:cxn>
                  <a:cxn ang="0">
                    <a:pos x="63" y="47"/>
                  </a:cxn>
                  <a:cxn ang="0">
                    <a:pos x="78" y="59"/>
                  </a:cxn>
                  <a:cxn ang="0">
                    <a:pos x="93" y="71"/>
                  </a:cxn>
                  <a:cxn ang="0">
                    <a:pos x="108" y="84"/>
                  </a:cxn>
                  <a:cxn ang="0">
                    <a:pos x="122" y="97"/>
                  </a:cxn>
                  <a:cxn ang="0">
                    <a:pos x="137" y="111"/>
                  </a:cxn>
                  <a:cxn ang="0">
                    <a:pos x="151" y="124"/>
                  </a:cxn>
                  <a:cxn ang="0">
                    <a:pos x="163" y="137"/>
                  </a:cxn>
                  <a:cxn ang="0">
                    <a:pos x="175" y="150"/>
                  </a:cxn>
                  <a:cxn ang="0">
                    <a:pos x="186" y="162"/>
                  </a:cxn>
                  <a:cxn ang="0">
                    <a:pos x="195" y="174"/>
                  </a:cxn>
                  <a:cxn ang="0">
                    <a:pos x="203" y="185"/>
                  </a:cxn>
                </a:cxnLst>
                <a:rect l="0" t="0" r="r" b="b"/>
                <a:pathLst>
                  <a:path w="207" h="186">
                    <a:moveTo>
                      <a:pt x="206" y="182"/>
                    </a:moveTo>
                    <a:lnTo>
                      <a:pt x="202" y="177"/>
                    </a:lnTo>
                    <a:lnTo>
                      <a:pt x="198" y="171"/>
                    </a:lnTo>
                    <a:lnTo>
                      <a:pt x="194" y="166"/>
                    </a:lnTo>
                    <a:lnTo>
                      <a:pt x="189" y="160"/>
                    </a:lnTo>
                    <a:lnTo>
                      <a:pt x="183" y="153"/>
                    </a:lnTo>
                    <a:lnTo>
                      <a:pt x="178" y="147"/>
                    </a:lnTo>
                    <a:lnTo>
                      <a:pt x="172" y="141"/>
                    </a:lnTo>
                    <a:lnTo>
                      <a:pt x="166" y="135"/>
                    </a:lnTo>
                    <a:lnTo>
                      <a:pt x="160" y="128"/>
                    </a:lnTo>
                    <a:lnTo>
                      <a:pt x="153" y="121"/>
                    </a:lnTo>
                    <a:lnTo>
                      <a:pt x="146" y="115"/>
                    </a:lnTo>
                    <a:lnTo>
                      <a:pt x="139" y="108"/>
                    </a:lnTo>
                    <a:lnTo>
                      <a:pt x="132" y="101"/>
                    </a:lnTo>
                    <a:lnTo>
                      <a:pt x="125" y="94"/>
                    </a:lnTo>
                    <a:lnTo>
                      <a:pt x="117" y="88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5" y="68"/>
                    </a:lnTo>
                    <a:lnTo>
                      <a:pt x="88" y="62"/>
                    </a:lnTo>
                    <a:lnTo>
                      <a:pt x="80" y="56"/>
                    </a:lnTo>
                    <a:lnTo>
                      <a:pt x="72" y="50"/>
                    </a:lnTo>
                    <a:lnTo>
                      <a:pt x="65" y="44"/>
                    </a:lnTo>
                    <a:lnTo>
                      <a:pt x="58" y="39"/>
                    </a:lnTo>
                    <a:lnTo>
                      <a:pt x="50" y="33"/>
                    </a:lnTo>
                    <a:lnTo>
                      <a:pt x="44" y="28"/>
                    </a:lnTo>
                    <a:lnTo>
                      <a:pt x="37" y="23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18" y="10"/>
                    </a:lnTo>
                    <a:lnTo>
                      <a:pt x="12" y="6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16" y="13"/>
                    </a:lnTo>
                    <a:lnTo>
                      <a:pt x="22" y="17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1"/>
                    </a:lnTo>
                    <a:lnTo>
                      <a:pt x="49" y="36"/>
                    </a:lnTo>
                    <a:lnTo>
                      <a:pt x="56" y="41"/>
                    </a:lnTo>
                    <a:lnTo>
                      <a:pt x="63" y="47"/>
                    </a:lnTo>
                    <a:lnTo>
                      <a:pt x="70" y="53"/>
                    </a:lnTo>
                    <a:lnTo>
                      <a:pt x="78" y="59"/>
                    </a:lnTo>
                    <a:lnTo>
                      <a:pt x="85" y="65"/>
                    </a:lnTo>
                    <a:lnTo>
                      <a:pt x="93" y="71"/>
                    </a:lnTo>
                    <a:lnTo>
                      <a:pt x="100" y="78"/>
                    </a:lnTo>
                    <a:lnTo>
                      <a:pt x="108" y="84"/>
                    </a:lnTo>
                    <a:lnTo>
                      <a:pt x="115" y="91"/>
                    </a:lnTo>
                    <a:lnTo>
                      <a:pt x="122" y="97"/>
                    </a:lnTo>
                    <a:lnTo>
                      <a:pt x="130" y="104"/>
                    </a:lnTo>
                    <a:lnTo>
                      <a:pt x="137" y="111"/>
                    </a:lnTo>
                    <a:lnTo>
                      <a:pt x="144" y="117"/>
                    </a:lnTo>
                    <a:lnTo>
                      <a:pt x="151" y="124"/>
                    </a:lnTo>
                    <a:lnTo>
                      <a:pt x="158" y="130"/>
                    </a:lnTo>
                    <a:lnTo>
                      <a:pt x="163" y="137"/>
                    </a:lnTo>
                    <a:lnTo>
                      <a:pt x="170" y="143"/>
                    </a:lnTo>
                    <a:lnTo>
                      <a:pt x="175" y="150"/>
                    </a:lnTo>
                    <a:lnTo>
                      <a:pt x="181" y="156"/>
                    </a:lnTo>
                    <a:lnTo>
                      <a:pt x="186" y="162"/>
                    </a:lnTo>
                    <a:lnTo>
                      <a:pt x="191" y="168"/>
                    </a:lnTo>
                    <a:lnTo>
                      <a:pt x="195" y="174"/>
                    </a:lnTo>
                    <a:lnTo>
                      <a:pt x="199" y="179"/>
                    </a:lnTo>
                    <a:lnTo>
                      <a:pt x="203" y="185"/>
                    </a:lnTo>
                    <a:lnTo>
                      <a:pt x="206" y="18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9" name="Freeform 106"/>
              <p:cNvSpPr>
                <a:spLocks/>
              </p:cNvSpPr>
              <p:nvPr/>
            </p:nvSpPr>
            <p:spPr bwMode="auto">
              <a:xfrm>
                <a:off x="3842" y="2910"/>
                <a:ext cx="167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9" y="2"/>
                  </a:cxn>
                  <a:cxn ang="0">
                    <a:pos x="14" y="4"/>
                  </a:cxn>
                  <a:cxn ang="0">
                    <a:pos x="19" y="6"/>
                  </a:cxn>
                  <a:cxn ang="0">
                    <a:pos x="24" y="8"/>
                  </a:cxn>
                  <a:cxn ang="0">
                    <a:pos x="30" y="10"/>
                  </a:cxn>
                  <a:cxn ang="0">
                    <a:pos x="35" y="13"/>
                  </a:cxn>
                  <a:cxn ang="0">
                    <a:pos x="40" y="16"/>
                  </a:cxn>
                  <a:cxn ang="0">
                    <a:pos x="45" y="19"/>
                  </a:cxn>
                  <a:cxn ang="0">
                    <a:pos x="51" y="22"/>
                  </a:cxn>
                  <a:cxn ang="0">
                    <a:pos x="56" y="26"/>
                  </a:cxn>
                  <a:cxn ang="0">
                    <a:pos x="62" y="30"/>
                  </a:cxn>
                  <a:cxn ang="0">
                    <a:pos x="67" y="34"/>
                  </a:cxn>
                  <a:cxn ang="0">
                    <a:pos x="73" y="38"/>
                  </a:cxn>
                  <a:cxn ang="0">
                    <a:pos x="78" y="42"/>
                  </a:cxn>
                  <a:cxn ang="0">
                    <a:pos x="84" y="46"/>
                  </a:cxn>
                  <a:cxn ang="0">
                    <a:pos x="89" y="51"/>
                  </a:cxn>
                  <a:cxn ang="0">
                    <a:pos x="95" y="55"/>
                  </a:cxn>
                  <a:cxn ang="0">
                    <a:pos x="100" y="60"/>
                  </a:cxn>
                  <a:cxn ang="0">
                    <a:pos x="105" y="65"/>
                  </a:cxn>
                  <a:cxn ang="0">
                    <a:pos x="111" y="69"/>
                  </a:cxn>
                  <a:cxn ang="0">
                    <a:pos x="116" y="74"/>
                  </a:cxn>
                  <a:cxn ang="0">
                    <a:pos x="121" y="79"/>
                  </a:cxn>
                  <a:cxn ang="0">
                    <a:pos x="127" y="84"/>
                  </a:cxn>
                  <a:cxn ang="0">
                    <a:pos x="132" y="88"/>
                  </a:cxn>
                  <a:cxn ang="0">
                    <a:pos x="137" y="93"/>
                  </a:cxn>
                  <a:cxn ang="0">
                    <a:pos x="142" y="97"/>
                  </a:cxn>
                  <a:cxn ang="0">
                    <a:pos x="146" y="102"/>
                  </a:cxn>
                  <a:cxn ang="0">
                    <a:pos x="152" y="106"/>
                  </a:cxn>
                  <a:cxn ang="0">
                    <a:pos x="156" y="111"/>
                  </a:cxn>
                  <a:cxn ang="0">
                    <a:pos x="161" y="115"/>
                  </a:cxn>
                  <a:cxn ang="0">
                    <a:pos x="166" y="120"/>
                  </a:cxn>
                </a:cxnLst>
                <a:rect l="0" t="0" r="r" b="b"/>
                <a:pathLst>
                  <a:path w="167" h="121">
                    <a:moveTo>
                      <a:pt x="0" y="0"/>
                    </a:moveTo>
                    <a:lnTo>
                      <a:pt x="4" y="1"/>
                    </a:lnTo>
                    <a:lnTo>
                      <a:pt x="9" y="2"/>
                    </a:lnTo>
                    <a:lnTo>
                      <a:pt x="14" y="4"/>
                    </a:lnTo>
                    <a:lnTo>
                      <a:pt x="19" y="6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5" y="13"/>
                    </a:lnTo>
                    <a:lnTo>
                      <a:pt x="40" y="16"/>
                    </a:lnTo>
                    <a:lnTo>
                      <a:pt x="45" y="19"/>
                    </a:lnTo>
                    <a:lnTo>
                      <a:pt x="51" y="22"/>
                    </a:lnTo>
                    <a:lnTo>
                      <a:pt x="56" y="26"/>
                    </a:lnTo>
                    <a:lnTo>
                      <a:pt x="62" y="30"/>
                    </a:lnTo>
                    <a:lnTo>
                      <a:pt x="67" y="34"/>
                    </a:lnTo>
                    <a:lnTo>
                      <a:pt x="73" y="38"/>
                    </a:lnTo>
                    <a:lnTo>
                      <a:pt x="78" y="42"/>
                    </a:lnTo>
                    <a:lnTo>
                      <a:pt x="84" y="46"/>
                    </a:lnTo>
                    <a:lnTo>
                      <a:pt x="89" y="51"/>
                    </a:lnTo>
                    <a:lnTo>
                      <a:pt x="95" y="55"/>
                    </a:lnTo>
                    <a:lnTo>
                      <a:pt x="100" y="60"/>
                    </a:lnTo>
                    <a:lnTo>
                      <a:pt x="105" y="65"/>
                    </a:lnTo>
                    <a:lnTo>
                      <a:pt x="111" y="69"/>
                    </a:lnTo>
                    <a:lnTo>
                      <a:pt x="116" y="74"/>
                    </a:lnTo>
                    <a:lnTo>
                      <a:pt x="121" y="79"/>
                    </a:lnTo>
                    <a:lnTo>
                      <a:pt x="127" y="84"/>
                    </a:lnTo>
                    <a:lnTo>
                      <a:pt x="132" y="88"/>
                    </a:lnTo>
                    <a:lnTo>
                      <a:pt x="137" y="93"/>
                    </a:lnTo>
                    <a:lnTo>
                      <a:pt x="142" y="97"/>
                    </a:lnTo>
                    <a:lnTo>
                      <a:pt x="146" y="102"/>
                    </a:lnTo>
                    <a:lnTo>
                      <a:pt x="152" y="106"/>
                    </a:lnTo>
                    <a:lnTo>
                      <a:pt x="156" y="111"/>
                    </a:lnTo>
                    <a:lnTo>
                      <a:pt x="161" y="115"/>
                    </a:lnTo>
                    <a:lnTo>
                      <a:pt x="166" y="1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0" name="Freeform 107"/>
              <p:cNvSpPr>
                <a:spLocks/>
              </p:cNvSpPr>
              <p:nvPr/>
            </p:nvSpPr>
            <p:spPr bwMode="auto">
              <a:xfrm>
                <a:off x="3842" y="2918"/>
                <a:ext cx="164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9" y="2"/>
                  </a:cxn>
                  <a:cxn ang="0">
                    <a:pos x="14" y="4"/>
                  </a:cxn>
                  <a:cxn ang="0">
                    <a:pos x="19" y="5"/>
                  </a:cxn>
                  <a:cxn ang="0">
                    <a:pos x="24" y="7"/>
                  </a:cxn>
                  <a:cxn ang="0">
                    <a:pos x="29" y="10"/>
                  </a:cxn>
                  <a:cxn ang="0">
                    <a:pos x="34" y="13"/>
                  </a:cxn>
                  <a:cxn ang="0">
                    <a:pos x="40" y="15"/>
                  </a:cxn>
                  <a:cxn ang="0">
                    <a:pos x="45" y="18"/>
                  </a:cxn>
                  <a:cxn ang="0">
                    <a:pos x="50" y="21"/>
                  </a:cxn>
                  <a:cxn ang="0">
                    <a:pos x="55" y="25"/>
                  </a:cxn>
                  <a:cxn ang="0">
                    <a:pos x="61" y="28"/>
                  </a:cxn>
                  <a:cxn ang="0">
                    <a:pos x="66" y="32"/>
                  </a:cxn>
                  <a:cxn ang="0">
                    <a:pos x="72" y="36"/>
                  </a:cxn>
                  <a:cxn ang="0">
                    <a:pos x="77" y="40"/>
                  </a:cxn>
                  <a:cxn ang="0">
                    <a:pos x="82" y="44"/>
                  </a:cxn>
                  <a:cxn ang="0">
                    <a:pos x="87" y="48"/>
                  </a:cxn>
                  <a:cxn ang="0">
                    <a:pos x="93" y="53"/>
                  </a:cxn>
                  <a:cxn ang="0">
                    <a:pos x="98" y="57"/>
                  </a:cxn>
                  <a:cxn ang="0">
                    <a:pos x="104" y="62"/>
                  </a:cxn>
                  <a:cxn ang="0">
                    <a:pos x="108" y="66"/>
                  </a:cxn>
                  <a:cxn ang="0">
                    <a:pos x="114" y="71"/>
                  </a:cxn>
                  <a:cxn ang="0">
                    <a:pos x="119" y="75"/>
                  </a:cxn>
                  <a:cxn ang="0">
                    <a:pos x="124" y="80"/>
                  </a:cxn>
                  <a:cxn ang="0">
                    <a:pos x="130" y="84"/>
                  </a:cxn>
                  <a:cxn ang="0">
                    <a:pos x="135" y="89"/>
                  </a:cxn>
                  <a:cxn ang="0">
                    <a:pos x="139" y="93"/>
                  </a:cxn>
                  <a:cxn ang="0">
                    <a:pos x="144" y="98"/>
                  </a:cxn>
                  <a:cxn ang="0">
                    <a:pos x="149" y="102"/>
                  </a:cxn>
                  <a:cxn ang="0">
                    <a:pos x="154" y="106"/>
                  </a:cxn>
                  <a:cxn ang="0">
                    <a:pos x="158" y="111"/>
                  </a:cxn>
                  <a:cxn ang="0">
                    <a:pos x="163" y="115"/>
                  </a:cxn>
                </a:cxnLst>
                <a:rect l="0" t="0" r="r" b="b"/>
                <a:pathLst>
                  <a:path w="164" h="116">
                    <a:moveTo>
                      <a:pt x="0" y="0"/>
                    </a:moveTo>
                    <a:lnTo>
                      <a:pt x="4" y="1"/>
                    </a:lnTo>
                    <a:lnTo>
                      <a:pt x="9" y="2"/>
                    </a:lnTo>
                    <a:lnTo>
                      <a:pt x="14" y="4"/>
                    </a:lnTo>
                    <a:lnTo>
                      <a:pt x="19" y="5"/>
                    </a:lnTo>
                    <a:lnTo>
                      <a:pt x="24" y="7"/>
                    </a:lnTo>
                    <a:lnTo>
                      <a:pt x="29" y="10"/>
                    </a:lnTo>
                    <a:lnTo>
                      <a:pt x="34" y="13"/>
                    </a:lnTo>
                    <a:lnTo>
                      <a:pt x="40" y="15"/>
                    </a:lnTo>
                    <a:lnTo>
                      <a:pt x="45" y="18"/>
                    </a:lnTo>
                    <a:lnTo>
                      <a:pt x="50" y="21"/>
                    </a:lnTo>
                    <a:lnTo>
                      <a:pt x="55" y="25"/>
                    </a:lnTo>
                    <a:lnTo>
                      <a:pt x="61" y="28"/>
                    </a:lnTo>
                    <a:lnTo>
                      <a:pt x="66" y="32"/>
                    </a:lnTo>
                    <a:lnTo>
                      <a:pt x="72" y="36"/>
                    </a:lnTo>
                    <a:lnTo>
                      <a:pt x="77" y="40"/>
                    </a:lnTo>
                    <a:lnTo>
                      <a:pt x="82" y="44"/>
                    </a:lnTo>
                    <a:lnTo>
                      <a:pt x="87" y="48"/>
                    </a:lnTo>
                    <a:lnTo>
                      <a:pt x="93" y="53"/>
                    </a:lnTo>
                    <a:lnTo>
                      <a:pt x="98" y="57"/>
                    </a:lnTo>
                    <a:lnTo>
                      <a:pt x="104" y="62"/>
                    </a:lnTo>
                    <a:lnTo>
                      <a:pt x="108" y="66"/>
                    </a:lnTo>
                    <a:lnTo>
                      <a:pt x="114" y="71"/>
                    </a:lnTo>
                    <a:lnTo>
                      <a:pt x="119" y="75"/>
                    </a:lnTo>
                    <a:lnTo>
                      <a:pt x="124" y="80"/>
                    </a:lnTo>
                    <a:lnTo>
                      <a:pt x="130" y="84"/>
                    </a:lnTo>
                    <a:lnTo>
                      <a:pt x="135" y="89"/>
                    </a:lnTo>
                    <a:lnTo>
                      <a:pt x="139" y="93"/>
                    </a:lnTo>
                    <a:lnTo>
                      <a:pt x="144" y="98"/>
                    </a:lnTo>
                    <a:lnTo>
                      <a:pt x="149" y="102"/>
                    </a:lnTo>
                    <a:lnTo>
                      <a:pt x="154" y="106"/>
                    </a:lnTo>
                    <a:lnTo>
                      <a:pt x="158" y="111"/>
                    </a:lnTo>
                    <a:lnTo>
                      <a:pt x="163" y="115"/>
                    </a:lnTo>
                  </a:path>
                </a:pathLst>
              </a:custGeom>
              <a:noFill/>
              <a:ln w="12700" cap="rnd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1" name="Freeform 108"/>
              <p:cNvSpPr>
                <a:spLocks/>
              </p:cNvSpPr>
              <p:nvPr/>
            </p:nvSpPr>
            <p:spPr bwMode="auto">
              <a:xfrm>
                <a:off x="3779" y="2872"/>
                <a:ext cx="39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4" y="22"/>
                  </a:cxn>
                  <a:cxn ang="0">
                    <a:pos x="6" y="25"/>
                  </a:cxn>
                  <a:cxn ang="0">
                    <a:pos x="9" y="27"/>
                  </a:cxn>
                  <a:cxn ang="0">
                    <a:pos x="12" y="29"/>
                  </a:cxn>
                  <a:cxn ang="0">
                    <a:pos x="15" y="31"/>
                  </a:cxn>
                  <a:cxn ang="0">
                    <a:pos x="19" y="32"/>
                  </a:cxn>
                  <a:cxn ang="0">
                    <a:pos x="22" y="33"/>
                  </a:cxn>
                  <a:cxn ang="0">
                    <a:pos x="26" y="34"/>
                  </a:cxn>
                  <a:cxn ang="0">
                    <a:pos x="30" y="34"/>
                  </a:cxn>
                  <a:cxn ang="0">
                    <a:pos x="34" y="32"/>
                  </a:cxn>
                  <a:cxn ang="0">
                    <a:pos x="38" y="31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6" y="25"/>
                    </a:lnTo>
                    <a:lnTo>
                      <a:pt x="9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2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0" y="34"/>
                    </a:lnTo>
                    <a:lnTo>
                      <a:pt x="34" y="32"/>
                    </a:lnTo>
                    <a:lnTo>
                      <a:pt x="38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2" name="Freeform 109"/>
              <p:cNvSpPr>
                <a:spLocks/>
              </p:cNvSpPr>
              <p:nvPr/>
            </p:nvSpPr>
            <p:spPr bwMode="auto">
              <a:xfrm>
                <a:off x="3772" y="2883"/>
                <a:ext cx="3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5" y="17"/>
                  </a:cxn>
                  <a:cxn ang="0">
                    <a:pos x="9" y="21"/>
                  </a:cxn>
                  <a:cxn ang="0">
                    <a:pos x="14" y="25"/>
                  </a:cxn>
                  <a:cxn ang="0">
                    <a:pos x="19" y="27"/>
                  </a:cxn>
                  <a:cxn ang="0">
                    <a:pos x="25" y="29"/>
                  </a:cxn>
                  <a:cxn ang="0">
                    <a:pos x="32" y="29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5" y="17"/>
                    </a:lnTo>
                    <a:lnTo>
                      <a:pt x="9" y="21"/>
                    </a:lnTo>
                    <a:lnTo>
                      <a:pt x="14" y="25"/>
                    </a:lnTo>
                    <a:lnTo>
                      <a:pt x="19" y="27"/>
                    </a:lnTo>
                    <a:lnTo>
                      <a:pt x="25" y="29"/>
                    </a:lnTo>
                    <a:lnTo>
                      <a:pt x="32" y="29"/>
                    </a:lnTo>
                  </a:path>
                </a:pathLst>
              </a:custGeom>
              <a:noFill/>
              <a:ln w="12700" cap="rnd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3" name="Oval 110"/>
              <p:cNvSpPr>
                <a:spLocks noChangeArrowheads="1"/>
              </p:cNvSpPr>
              <p:nvPr/>
            </p:nvSpPr>
            <p:spPr bwMode="auto">
              <a:xfrm>
                <a:off x="3820" y="2460"/>
                <a:ext cx="449" cy="461"/>
              </a:xfrm>
              <a:prstGeom prst="ellipse">
                <a:avLst/>
              </a:prstGeom>
              <a:solidFill>
                <a:srgbClr val="69010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04" name="Freeform 111"/>
              <p:cNvSpPr>
                <a:spLocks/>
              </p:cNvSpPr>
              <p:nvPr/>
            </p:nvSpPr>
            <p:spPr bwMode="auto">
              <a:xfrm>
                <a:off x="4280" y="2687"/>
                <a:ext cx="17" cy="17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3" y="4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0" y="16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3" y="4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71252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" name="Freeform 112"/>
              <p:cNvSpPr>
                <a:spLocks/>
              </p:cNvSpPr>
              <p:nvPr/>
            </p:nvSpPr>
            <p:spPr bwMode="auto">
              <a:xfrm>
                <a:off x="4052" y="2691"/>
                <a:ext cx="235" cy="246"/>
              </a:xfrm>
              <a:custGeom>
                <a:avLst/>
                <a:gdLst/>
                <a:ahLst/>
                <a:cxnLst>
                  <a:cxn ang="0">
                    <a:pos x="12" y="245"/>
                  </a:cxn>
                  <a:cxn ang="0">
                    <a:pos x="36" y="242"/>
                  </a:cxn>
                  <a:cxn ang="0">
                    <a:pos x="59" y="237"/>
                  </a:cxn>
                  <a:cxn ang="0">
                    <a:pos x="82" y="230"/>
                  </a:cxn>
                  <a:cxn ang="0">
                    <a:pos x="103" y="220"/>
                  </a:cxn>
                  <a:cxn ang="0">
                    <a:pos x="122" y="209"/>
                  </a:cxn>
                  <a:cxn ang="0">
                    <a:pos x="141" y="196"/>
                  </a:cxn>
                  <a:cxn ang="0">
                    <a:pos x="158" y="181"/>
                  </a:cxn>
                  <a:cxn ang="0">
                    <a:pos x="174" y="165"/>
                  </a:cxn>
                  <a:cxn ang="0">
                    <a:pos x="188" y="147"/>
                  </a:cxn>
                  <a:cxn ang="0">
                    <a:pos x="201" y="127"/>
                  </a:cxn>
                  <a:cxn ang="0">
                    <a:pos x="211" y="106"/>
                  </a:cxn>
                  <a:cxn ang="0">
                    <a:pos x="220" y="84"/>
                  </a:cxn>
                  <a:cxn ang="0">
                    <a:pos x="226" y="61"/>
                  </a:cxn>
                  <a:cxn ang="0">
                    <a:pos x="231" y="37"/>
                  </a:cxn>
                  <a:cxn ang="0">
                    <a:pos x="233" y="12"/>
                  </a:cxn>
                  <a:cxn ang="0">
                    <a:pos x="227" y="0"/>
                  </a:cxn>
                  <a:cxn ang="0">
                    <a:pos x="226" y="24"/>
                  </a:cxn>
                  <a:cxn ang="0">
                    <a:pos x="222" y="48"/>
                  </a:cxn>
                  <a:cxn ang="0">
                    <a:pos x="217" y="71"/>
                  </a:cxn>
                  <a:cxn ang="0">
                    <a:pos x="210" y="92"/>
                  </a:cxn>
                  <a:cxn ang="0">
                    <a:pos x="200" y="113"/>
                  </a:cxn>
                  <a:cxn ang="0">
                    <a:pos x="189" y="134"/>
                  </a:cxn>
                  <a:cxn ang="0">
                    <a:pos x="176" y="151"/>
                  </a:cxn>
                  <a:cxn ang="0">
                    <a:pos x="162" y="169"/>
                  </a:cxn>
                  <a:cxn ang="0">
                    <a:pos x="146" y="184"/>
                  </a:cxn>
                  <a:cxn ang="0">
                    <a:pos x="128" y="197"/>
                  </a:cxn>
                  <a:cxn ang="0">
                    <a:pos x="110" y="209"/>
                  </a:cxn>
                  <a:cxn ang="0">
                    <a:pos x="90" y="219"/>
                  </a:cxn>
                  <a:cxn ang="0">
                    <a:pos x="69" y="227"/>
                  </a:cxn>
                  <a:cxn ang="0">
                    <a:pos x="47" y="233"/>
                  </a:cxn>
                  <a:cxn ang="0">
                    <a:pos x="23" y="236"/>
                  </a:cxn>
                  <a:cxn ang="0">
                    <a:pos x="0" y="238"/>
                  </a:cxn>
                </a:cxnLst>
                <a:rect l="0" t="0" r="r" b="b"/>
                <a:pathLst>
                  <a:path w="235" h="246">
                    <a:moveTo>
                      <a:pt x="0" y="245"/>
                    </a:moveTo>
                    <a:lnTo>
                      <a:pt x="12" y="245"/>
                    </a:lnTo>
                    <a:lnTo>
                      <a:pt x="24" y="243"/>
                    </a:lnTo>
                    <a:lnTo>
                      <a:pt x="36" y="242"/>
                    </a:lnTo>
                    <a:lnTo>
                      <a:pt x="48" y="240"/>
                    </a:lnTo>
                    <a:lnTo>
                      <a:pt x="59" y="237"/>
                    </a:lnTo>
                    <a:lnTo>
                      <a:pt x="71" y="233"/>
                    </a:lnTo>
                    <a:lnTo>
                      <a:pt x="82" y="230"/>
                    </a:lnTo>
                    <a:lnTo>
                      <a:pt x="93" y="225"/>
                    </a:lnTo>
                    <a:lnTo>
                      <a:pt x="103" y="220"/>
                    </a:lnTo>
                    <a:lnTo>
                      <a:pt x="113" y="215"/>
                    </a:lnTo>
                    <a:lnTo>
                      <a:pt x="122" y="209"/>
                    </a:lnTo>
                    <a:lnTo>
                      <a:pt x="132" y="203"/>
                    </a:lnTo>
                    <a:lnTo>
                      <a:pt x="141" y="196"/>
                    </a:lnTo>
                    <a:lnTo>
                      <a:pt x="150" y="189"/>
                    </a:lnTo>
                    <a:lnTo>
                      <a:pt x="158" y="181"/>
                    </a:lnTo>
                    <a:lnTo>
                      <a:pt x="166" y="173"/>
                    </a:lnTo>
                    <a:lnTo>
                      <a:pt x="174" y="165"/>
                    </a:lnTo>
                    <a:lnTo>
                      <a:pt x="181" y="156"/>
                    </a:lnTo>
                    <a:lnTo>
                      <a:pt x="188" y="147"/>
                    </a:lnTo>
                    <a:lnTo>
                      <a:pt x="194" y="137"/>
                    </a:lnTo>
                    <a:lnTo>
                      <a:pt x="201" y="127"/>
                    </a:lnTo>
                    <a:lnTo>
                      <a:pt x="206" y="116"/>
                    </a:lnTo>
                    <a:lnTo>
                      <a:pt x="211" y="106"/>
                    </a:lnTo>
                    <a:lnTo>
                      <a:pt x="215" y="95"/>
                    </a:lnTo>
                    <a:lnTo>
                      <a:pt x="220" y="84"/>
                    </a:lnTo>
                    <a:lnTo>
                      <a:pt x="223" y="72"/>
                    </a:lnTo>
                    <a:lnTo>
                      <a:pt x="226" y="61"/>
                    </a:lnTo>
                    <a:lnTo>
                      <a:pt x="229" y="49"/>
                    </a:lnTo>
                    <a:lnTo>
                      <a:pt x="231" y="37"/>
                    </a:lnTo>
                    <a:lnTo>
                      <a:pt x="232" y="24"/>
                    </a:lnTo>
                    <a:lnTo>
                      <a:pt x="233" y="12"/>
                    </a:lnTo>
                    <a:lnTo>
                      <a:pt x="234" y="0"/>
                    </a:lnTo>
                    <a:lnTo>
                      <a:pt x="227" y="0"/>
                    </a:lnTo>
                    <a:lnTo>
                      <a:pt x="227" y="12"/>
                    </a:lnTo>
                    <a:lnTo>
                      <a:pt x="226" y="24"/>
                    </a:lnTo>
                    <a:lnTo>
                      <a:pt x="224" y="36"/>
                    </a:lnTo>
                    <a:lnTo>
                      <a:pt x="222" y="48"/>
                    </a:lnTo>
                    <a:lnTo>
                      <a:pt x="220" y="59"/>
                    </a:lnTo>
                    <a:lnTo>
                      <a:pt x="217" y="71"/>
                    </a:lnTo>
                    <a:lnTo>
                      <a:pt x="213" y="82"/>
                    </a:lnTo>
                    <a:lnTo>
                      <a:pt x="210" y="92"/>
                    </a:lnTo>
                    <a:lnTo>
                      <a:pt x="205" y="103"/>
                    </a:lnTo>
                    <a:lnTo>
                      <a:pt x="200" y="113"/>
                    </a:lnTo>
                    <a:lnTo>
                      <a:pt x="195" y="124"/>
                    </a:lnTo>
                    <a:lnTo>
                      <a:pt x="189" y="134"/>
                    </a:lnTo>
                    <a:lnTo>
                      <a:pt x="183" y="143"/>
                    </a:lnTo>
                    <a:lnTo>
                      <a:pt x="176" y="151"/>
                    </a:lnTo>
                    <a:lnTo>
                      <a:pt x="169" y="160"/>
                    </a:lnTo>
                    <a:lnTo>
                      <a:pt x="162" y="169"/>
                    </a:lnTo>
                    <a:lnTo>
                      <a:pt x="154" y="176"/>
                    </a:lnTo>
                    <a:lnTo>
                      <a:pt x="146" y="184"/>
                    </a:lnTo>
                    <a:lnTo>
                      <a:pt x="137" y="191"/>
                    </a:lnTo>
                    <a:lnTo>
                      <a:pt x="128" y="197"/>
                    </a:lnTo>
                    <a:lnTo>
                      <a:pt x="119" y="203"/>
                    </a:lnTo>
                    <a:lnTo>
                      <a:pt x="110" y="209"/>
                    </a:lnTo>
                    <a:lnTo>
                      <a:pt x="100" y="214"/>
                    </a:lnTo>
                    <a:lnTo>
                      <a:pt x="90" y="219"/>
                    </a:lnTo>
                    <a:lnTo>
                      <a:pt x="79" y="223"/>
                    </a:lnTo>
                    <a:lnTo>
                      <a:pt x="69" y="227"/>
                    </a:lnTo>
                    <a:lnTo>
                      <a:pt x="58" y="230"/>
                    </a:lnTo>
                    <a:lnTo>
                      <a:pt x="47" y="233"/>
                    </a:lnTo>
                    <a:lnTo>
                      <a:pt x="35" y="235"/>
                    </a:lnTo>
                    <a:lnTo>
                      <a:pt x="23" y="236"/>
                    </a:lnTo>
                    <a:lnTo>
                      <a:pt x="12" y="237"/>
                    </a:lnTo>
                    <a:lnTo>
                      <a:pt x="0" y="238"/>
                    </a:lnTo>
                    <a:lnTo>
                      <a:pt x="0" y="245"/>
                    </a:lnTo>
                  </a:path>
                </a:pathLst>
              </a:custGeom>
              <a:solidFill>
                <a:srgbClr val="71252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6" name="Freeform 113"/>
              <p:cNvSpPr>
                <a:spLocks/>
              </p:cNvSpPr>
              <p:nvPr/>
            </p:nvSpPr>
            <p:spPr bwMode="auto">
              <a:xfrm>
                <a:off x="4280" y="2687"/>
                <a:ext cx="17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16" y="16"/>
                  </a:cxn>
                  <a:cxn ang="0">
                    <a:pos x="16" y="0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16" y="1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71252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7" name="Freeform 114"/>
              <p:cNvSpPr>
                <a:spLocks/>
              </p:cNvSpPr>
              <p:nvPr/>
            </p:nvSpPr>
            <p:spPr bwMode="auto">
              <a:xfrm>
                <a:off x="3803" y="2691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0"/>
                  </a:cxn>
                  <a:cxn ang="0">
                    <a:pos x="8" y="16"/>
                  </a:cxn>
                  <a:cxn ang="0">
                    <a:pos x="13" y="10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10"/>
                    </a:lnTo>
                    <a:lnTo>
                      <a:pt x="8" y="16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252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8" name="Freeform 115"/>
              <p:cNvSpPr>
                <a:spLocks/>
              </p:cNvSpPr>
              <p:nvPr/>
            </p:nvSpPr>
            <p:spPr bwMode="auto">
              <a:xfrm>
                <a:off x="3803" y="2442"/>
                <a:ext cx="242" cy="250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04" y="3"/>
                  </a:cxn>
                  <a:cxn ang="0">
                    <a:pos x="180" y="8"/>
                  </a:cxn>
                  <a:cxn ang="0">
                    <a:pos x="158" y="15"/>
                  </a:cxn>
                  <a:cxn ang="0">
                    <a:pos x="136" y="24"/>
                  </a:cxn>
                  <a:cxn ang="0">
                    <a:pos x="116" y="36"/>
                  </a:cxn>
                  <a:cxn ang="0">
                    <a:pos x="97" y="49"/>
                  </a:cxn>
                  <a:cxn ang="0">
                    <a:pos x="79" y="65"/>
                  </a:cxn>
                  <a:cxn ang="0">
                    <a:pos x="62" y="82"/>
                  </a:cxn>
                  <a:cxn ang="0">
                    <a:pos x="47" y="100"/>
                  </a:cxn>
                  <a:cxn ang="0">
                    <a:pos x="35" y="119"/>
                  </a:cxn>
                  <a:cxn ang="0">
                    <a:pos x="23" y="141"/>
                  </a:cxn>
                  <a:cxn ang="0">
                    <a:pos x="14" y="163"/>
                  </a:cxn>
                  <a:cxn ang="0">
                    <a:pos x="7" y="187"/>
                  </a:cxn>
                  <a:cxn ang="0">
                    <a:pos x="2" y="211"/>
                  </a:cxn>
                  <a:cxn ang="0">
                    <a:pos x="0" y="235"/>
                  </a:cxn>
                  <a:cxn ang="0">
                    <a:pos x="6" y="249"/>
                  </a:cxn>
                  <a:cxn ang="0">
                    <a:pos x="7" y="223"/>
                  </a:cxn>
                  <a:cxn ang="0">
                    <a:pos x="11" y="200"/>
                  </a:cxn>
                  <a:cxn ang="0">
                    <a:pos x="17" y="176"/>
                  </a:cxn>
                  <a:cxn ang="0">
                    <a:pos x="25" y="154"/>
                  </a:cxn>
                  <a:cxn ang="0">
                    <a:pos x="35" y="133"/>
                  </a:cxn>
                  <a:cxn ang="0">
                    <a:pos x="46" y="113"/>
                  </a:cxn>
                  <a:cxn ang="0">
                    <a:pos x="60" y="95"/>
                  </a:cxn>
                  <a:cxn ang="0">
                    <a:pos x="75" y="78"/>
                  </a:cxn>
                  <a:cxn ang="0">
                    <a:pos x="91" y="62"/>
                  </a:cxn>
                  <a:cxn ang="0">
                    <a:pos x="110" y="48"/>
                  </a:cxn>
                  <a:cxn ang="0">
                    <a:pos x="129" y="36"/>
                  </a:cxn>
                  <a:cxn ang="0">
                    <a:pos x="149" y="26"/>
                  </a:cxn>
                  <a:cxn ang="0">
                    <a:pos x="171" y="17"/>
                  </a:cxn>
                  <a:cxn ang="0">
                    <a:pos x="193" y="12"/>
                  </a:cxn>
                  <a:cxn ang="0">
                    <a:pos x="217" y="8"/>
                  </a:cxn>
                  <a:cxn ang="0">
                    <a:pos x="241" y="7"/>
                  </a:cxn>
                </a:cxnLst>
                <a:rect l="0" t="0" r="r" b="b"/>
                <a:pathLst>
                  <a:path w="242" h="250">
                    <a:moveTo>
                      <a:pt x="241" y="0"/>
                    </a:moveTo>
                    <a:lnTo>
                      <a:pt x="228" y="0"/>
                    </a:lnTo>
                    <a:lnTo>
                      <a:pt x="216" y="1"/>
                    </a:lnTo>
                    <a:lnTo>
                      <a:pt x="204" y="3"/>
                    </a:lnTo>
                    <a:lnTo>
                      <a:pt x="192" y="5"/>
                    </a:lnTo>
                    <a:lnTo>
                      <a:pt x="180" y="8"/>
                    </a:lnTo>
                    <a:lnTo>
                      <a:pt x="169" y="11"/>
                    </a:lnTo>
                    <a:lnTo>
                      <a:pt x="158" y="15"/>
                    </a:lnTo>
                    <a:lnTo>
                      <a:pt x="147" y="19"/>
                    </a:lnTo>
                    <a:lnTo>
                      <a:pt x="136" y="24"/>
                    </a:lnTo>
                    <a:lnTo>
                      <a:pt x="126" y="30"/>
                    </a:lnTo>
                    <a:lnTo>
                      <a:pt x="116" y="36"/>
                    </a:lnTo>
                    <a:lnTo>
                      <a:pt x="106" y="42"/>
                    </a:lnTo>
                    <a:lnTo>
                      <a:pt x="97" y="49"/>
                    </a:lnTo>
                    <a:lnTo>
                      <a:pt x="87" y="56"/>
                    </a:lnTo>
                    <a:lnTo>
                      <a:pt x="79" y="65"/>
                    </a:lnTo>
                    <a:lnTo>
                      <a:pt x="70" y="73"/>
                    </a:lnTo>
                    <a:lnTo>
                      <a:pt x="62" y="82"/>
                    </a:lnTo>
                    <a:lnTo>
                      <a:pt x="55" y="90"/>
                    </a:lnTo>
                    <a:lnTo>
                      <a:pt x="47" y="100"/>
                    </a:lnTo>
                    <a:lnTo>
                      <a:pt x="41" y="109"/>
                    </a:lnTo>
                    <a:lnTo>
                      <a:pt x="35" y="119"/>
                    </a:lnTo>
                    <a:lnTo>
                      <a:pt x="29" y="130"/>
                    </a:lnTo>
                    <a:lnTo>
                      <a:pt x="23" y="141"/>
                    </a:lnTo>
                    <a:lnTo>
                      <a:pt x="19" y="152"/>
                    </a:lnTo>
                    <a:lnTo>
                      <a:pt x="14" y="163"/>
                    </a:lnTo>
                    <a:lnTo>
                      <a:pt x="11" y="174"/>
                    </a:lnTo>
                    <a:lnTo>
                      <a:pt x="7" y="187"/>
                    </a:lnTo>
                    <a:lnTo>
                      <a:pt x="4" y="199"/>
                    </a:lnTo>
                    <a:lnTo>
                      <a:pt x="2" y="211"/>
                    </a:lnTo>
                    <a:lnTo>
                      <a:pt x="1" y="223"/>
                    </a:lnTo>
                    <a:lnTo>
                      <a:pt x="0" y="235"/>
                    </a:lnTo>
                    <a:lnTo>
                      <a:pt x="0" y="249"/>
                    </a:lnTo>
                    <a:lnTo>
                      <a:pt x="6" y="249"/>
                    </a:lnTo>
                    <a:lnTo>
                      <a:pt x="6" y="235"/>
                    </a:lnTo>
                    <a:lnTo>
                      <a:pt x="7" y="223"/>
                    </a:lnTo>
                    <a:lnTo>
                      <a:pt x="9" y="211"/>
                    </a:lnTo>
                    <a:lnTo>
                      <a:pt x="11" y="200"/>
                    </a:lnTo>
                    <a:lnTo>
                      <a:pt x="14" y="188"/>
                    </a:lnTo>
                    <a:lnTo>
                      <a:pt x="17" y="176"/>
                    </a:lnTo>
                    <a:lnTo>
                      <a:pt x="21" y="165"/>
                    </a:lnTo>
                    <a:lnTo>
                      <a:pt x="25" y="154"/>
                    </a:lnTo>
                    <a:lnTo>
                      <a:pt x="29" y="144"/>
                    </a:lnTo>
                    <a:lnTo>
                      <a:pt x="35" y="133"/>
                    </a:lnTo>
                    <a:lnTo>
                      <a:pt x="40" y="123"/>
                    </a:lnTo>
                    <a:lnTo>
                      <a:pt x="46" y="113"/>
                    </a:lnTo>
                    <a:lnTo>
                      <a:pt x="53" y="104"/>
                    </a:lnTo>
                    <a:lnTo>
                      <a:pt x="60" y="95"/>
                    </a:lnTo>
                    <a:lnTo>
                      <a:pt x="67" y="86"/>
                    </a:lnTo>
                    <a:lnTo>
                      <a:pt x="75" y="78"/>
                    </a:lnTo>
                    <a:lnTo>
                      <a:pt x="83" y="69"/>
                    </a:lnTo>
                    <a:lnTo>
                      <a:pt x="91" y="62"/>
                    </a:lnTo>
                    <a:lnTo>
                      <a:pt x="100" y="54"/>
                    </a:lnTo>
                    <a:lnTo>
                      <a:pt x="110" y="48"/>
                    </a:lnTo>
                    <a:lnTo>
                      <a:pt x="119" y="42"/>
                    </a:lnTo>
                    <a:lnTo>
                      <a:pt x="129" y="36"/>
                    </a:lnTo>
                    <a:lnTo>
                      <a:pt x="139" y="30"/>
                    </a:lnTo>
                    <a:lnTo>
                      <a:pt x="149" y="26"/>
                    </a:lnTo>
                    <a:lnTo>
                      <a:pt x="160" y="21"/>
                    </a:lnTo>
                    <a:lnTo>
                      <a:pt x="171" y="17"/>
                    </a:lnTo>
                    <a:lnTo>
                      <a:pt x="182" y="14"/>
                    </a:lnTo>
                    <a:lnTo>
                      <a:pt x="193" y="12"/>
                    </a:lnTo>
                    <a:lnTo>
                      <a:pt x="205" y="10"/>
                    </a:lnTo>
                    <a:lnTo>
                      <a:pt x="217" y="8"/>
                    </a:lnTo>
                    <a:lnTo>
                      <a:pt x="228" y="7"/>
                    </a:lnTo>
                    <a:lnTo>
                      <a:pt x="241" y="7"/>
                    </a:lnTo>
                    <a:lnTo>
                      <a:pt x="241" y="0"/>
                    </a:lnTo>
                  </a:path>
                </a:pathLst>
              </a:custGeom>
              <a:solidFill>
                <a:srgbClr val="71252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9" name="Freeform 116"/>
              <p:cNvSpPr>
                <a:spLocks/>
              </p:cNvSpPr>
              <p:nvPr/>
            </p:nvSpPr>
            <p:spPr bwMode="auto">
              <a:xfrm>
                <a:off x="3806" y="2687"/>
                <a:ext cx="17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13"/>
                  </a:cxn>
                  <a:cxn ang="0">
                    <a:pos x="16" y="8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0" y="16"/>
                  </a:cxn>
                </a:cxnLst>
                <a:rect l="0" t="0" r="r" b="b"/>
                <a:pathLst>
                  <a:path w="17" h="17">
                    <a:moveTo>
                      <a:pt x="0" y="16"/>
                    </a:moveTo>
                    <a:lnTo>
                      <a:pt x="11" y="13"/>
                    </a:lnTo>
                    <a:lnTo>
                      <a:pt x="16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71252A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0" name="Freeform 117"/>
              <p:cNvSpPr>
                <a:spLocks/>
              </p:cNvSpPr>
              <p:nvPr/>
            </p:nvSpPr>
            <p:spPr bwMode="auto">
              <a:xfrm>
                <a:off x="4132" y="2760"/>
                <a:ext cx="156" cy="173"/>
              </a:xfrm>
              <a:custGeom>
                <a:avLst/>
                <a:gdLst/>
                <a:ahLst/>
                <a:cxnLst>
                  <a:cxn ang="0">
                    <a:pos x="1" y="172"/>
                  </a:cxn>
                  <a:cxn ang="0">
                    <a:pos x="16" y="166"/>
                  </a:cxn>
                  <a:cxn ang="0">
                    <a:pos x="29" y="160"/>
                  </a:cxn>
                  <a:cxn ang="0">
                    <a:pos x="42" y="153"/>
                  </a:cxn>
                  <a:cxn ang="0">
                    <a:pos x="55" y="145"/>
                  </a:cxn>
                  <a:cxn ang="0">
                    <a:pos x="66" y="136"/>
                  </a:cxn>
                  <a:cxn ang="0">
                    <a:pos x="78" y="127"/>
                  </a:cxn>
                  <a:cxn ang="0">
                    <a:pos x="88" y="117"/>
                  </a:cxn>
                  <a:cxn ang="0">
                    <a:pos x="99" y="106"/>
                  </a:cxn>
                  <a:cxn ang="0">
                    <a:pos x="108" y="95"/>
                  </a:cxn>
                  <a:cxn ang="0">
                    <a:pos x="117" y="83"/>
                  </a:cxn>
                  <a:cxn ang="0">
                    <a:pos x="125" y="71"/>
                  </a:cxn>
                  <a:cxn ang="0">
                    <a:pos x="133" y="58"/>
                  </a:cxn>
                  <a:cxn ang="0">
                    <a:pos x="139" y="44"/>
                  </a:cxn>
                  <a:cxn ang="0">
                    <a:pos x="145" y="30"/>
                  </a:cxn>
                  <a:cxn ang="0">
                    <a:pos x="150" y="16"/>
                  </a:cxn>
                  <a:cxn ang="0">
                    <a:pos x="155" y="1"/>
                  </a:cxn>
                  <a:cxn ang="0">
                    <a:pos x="149" y="0"/>
                  </a:cxn>
                  <a:cxn ang="0">
                    <a:pos x="144" y="14"/>
                  </a:cxn>
                  <a:cxn ang="0">
                    <a:pos x="139" y="28"/>
                  </a:cxn>
                  <a:cxn ang="0">
                    <a:pos x="134" y="42"/>
                  </a:cxn>
                  <a:cxn ang="0">
                    <a:pos x="127" y="55"/>
                  </a:cxn>
                  <a:cxn ang="0">
                    <a:pos x="120" y="67"/>
                  </a:cxn>
                  <a:cxn ang="0">
                    <a:pos x="112" y="79"/>
                  </a:cxn>
                  <a:cxn ang="0">
                    <a:pos x="103" y="91"/>
                  </a:cxn>
                  <a:cxn ang="0">
                    <a:pos x="94" y="102"/>
                  </a:cxn>
                  <a:cxn ang="0">
                    <a:pos x="84" y="112"/>
                  </a:cxn>
                  <a:cxn ang="0">
                    <a:pos x="74" y="122"/>
                  </a:cxn>
                  <a:cxn ang="0">
                    <a:pos x="62" y="131"/>
                  </a:cxn>
                  <a:cxn ang="0">
                    <a:pos x="51" y="140"/>
                  </a:cxn>
                  <a:cxn ang="0">
                    <a:pos x="39" y="147"/>
                  </a:cxn>
                  <a:cxn ang="0">
                    <a:pos x="26" y="154"/>
                  </a:cxn>
                  <a:cxn ang="0">
                    <a:pos x="13" y="160"/>
                  </a:cxn>
                  <a:cxn ang="0">
                    <a:pos x="0" y="165"/>
                  </a:cxn>
                  <a:cxn ang="0">
                    <a:pos x="1" y="172"/>
                  </a:cxn>
                </a:cxnLst>
                <a:rect l="0" t="0" r="r" b="b"/>
                <a:pathLst>
                  <a:path w="156" h="173">
                    <a:moveTo>
                      <a:pt x="1" y="172"/>
                    </a:moveTo>
                    <a:lnTo>
                      <a:pt x="16" y="166"/>
                    </a:lnTo>
                    <a:lnTo>
                      <a:pt x="29" y="160"/>
                    </a:lnTo>
                    <a:lnTo>
                      <a:pt x="42" y="153"/>
                    </a:lnTo>
                    <a:lnTo>
                      <a:pt x="55" y="145"/>
                    </a:lnTo>
                    <a:lnTo>
                      <a:pt x="66" y="136"/>
                    </a:lnTo>
                    <a:lnTo>
                      <a:pt x="78" y="127"/>
                    </a:lnTo>
                    <a:lnTo>
                      <a:pt x="88" y="117"/>
                    </a:lnTo>
                    <a:lnTo>
                      <a:pt x="99" y="106"/>
                    </a:lnTo>
                    <a:lnTo>
                      <a:pt x="108" y="95"/>
                    </a:lnTo>
                    <a:lnTo>
                      <a:pt x="117" y="83"/>
                    </a:lnTo>
                    <a:lnTo>
                      <a:pt x="125" y="71"/>
                    </a:lnTo>
                    <a:lnTo>
                      <a:pt x="133" y="58"/>
                    </a:lnTo>
                    <a:lnTo>
                      <a:pt x="139" y="44"/>
                    </a:lnTo>
                    <a:lnTo>
                      <a:pt x="145" y="30"/>
                    </a:lnTo>
                    <a:lnTo>
                      <a:pt x="150" y="16"/>
                    </a:lnTo>
                    <a:lnTo>
                      <a:pt x="155" y="1"/>
                    </a:lnTo>
                    <a:lnTo>
                      <a:pt x="149" y="0"/>
                    </a:lnTo>
                    <a:lnTo>
                      <a:pt x="144" y="14"/>
                    </a:lnTo>
                    <a:lnTo>
                      <a:pt x="139" y="28"/>
                    </a:lnTo>
                    <a:lnTo>
                      <a:pt x="134" y="42"/>
                    </a:lnTo>
                    <a:lnTo>
                      <a:pt x="127" y="55"/>
                    </a:lnTo>
                    <a:lnTo>
                      <a:pt x="120" y="67"/>
                    </a:lnTo>
                    <a:lnTo>
                      <a:pt x="112" y="79"/>
                    </a:lnTo>
                    <a:lnTo>
                      <a:pt x="103" y="91"/>
                    </a:lnTo>
                    <a:lnTo>
                      <a:pt x="94" y="102"/>
                    </a:lnTo>
                    <a:lnTo>
                      <a:pt x="84" y="112"/>
                    </a:lnTo>
                    <a:lnTo>
                      <a:pt x="74" y="122"/>
                    </a:lnTo>
                    <a:lnTo>
                      <a:pt x="62" y="131"/>
                    </a:lnTo>
                    <a:lnTo>
                      <a:pt x="51" y="140"/>
                    </a:lnTo>
                    <a:lnTo>
                      <a:pt x="39" y="147"/>
                    </a:lnTo>
                    <a:lnTo>
                      <a:pt x="26" y="154"/>
                    </a:lnTo>
                    <a:lnTo>
                      <a:pt x="13" y="160"/>
                    </a:lnTo>
                    <a:lnTo>
                      <a:pt x="0" y="165"/>
                    </a:lnTo>
                    <a:lnTo>
                      <a:pt x="1" y="172"/>
                    </a:lnTo>
                  </a:path>
                </a:pathLst>
              </a:custGeom>
              <a:solidFill>
                <a:srgbClr val="714646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1" name="Freeform 118"/>
              <p:cNvSpPr>
                <a:spLocks/>
              </p:cNvSpPr>
              <p:nvPr/>
            </p:nvSpPr>
            <p:spPr bwMode="auto">
              <a:xfrm>
                <a:off x="3796" y="2438"/>
                <a:ext cx="200" cy="210"/>
              </a:xfrm>
              <a:custGeom>
                <a:avLst/>
                <a:gdLst/>
                <a:ahLst/>
                <a:cxnLst>
                  <a:cxn ang="0">
                    <a:pos x="188" y="2"/>
                  </a:cxn>
                  <a:cxn ang="0">
                    <a:pos x="168" y="7"/>
                  </a:cxn>
                  <a:cxn ang="0">
                    <a:pos x="150" y="14"/>
                  </a:cxn>
                  <a:cxn ang="0">
                    <a:pos x="132" y="22"/>
                  </a:cxn>
                  <a:cxn ang="0">
                    <a:pos x="116" y="31"/>
                  </a:cxn>
                  <a:cxn ang="0">
                    <a:pos x="100" y="41"/>
                  </a:cxn>
                  <a:cxn ang="0">
                    <a:pos x="86" y="52"/>
                  </a:cxn>
                  <a:cxn ang="0">
                    <a:pos x="72" y="64"/>
                  </a:cxn>
                  <a:cxn ang="0">
                    <a:pos x="59" y="78"/>
                  </a:cxn>
                  <a:cxn ang="0">
                    <a:pos x="47" y="92"/>
                  </a:cxn>
                  <a:cxn ang="0">
                    <a:pos x="37" y="108"/>
                  </a:cxn>
                  <a:cxn ang="0">
                    <a:pos x="28" y="124"/>
                  </a:cxn>
                  <a:cxn ang="0">
                    <a:pos x="19" y="141"/>
                  </a:cxn>
                  <a:cxn ang="0">
                    <a:pos x="12" y="159"/>
                  </a:cxn>
                  <a:cxn ang="0">
                    <a:pos x="6" y="178"/>
                  </a:cxn>
                  <a:cxn ang="0">
                    <a:pos x="1" y="197"/>
                  </a:cxn>
                  <a:cxn ang="0">
                    <a:pos x="6" y="209"/>
                  </a:cxn>
                  <a:cxn ang="0">
                    <a:pos x="10" y="189"/>
                  </a:cxn>
                  <a:cxn ang="0">
                    <a:pos x="15" y="170"/>
                  </a:cxn>
                  <a:cxn ang="0">
                    <a:pos x="22" y="152"/>
                  </a:cxn>
                  <a:cxn ang="0">
                    <a:pos x="29" y="135"/>
                  </a:cxn>
                  <a:cxn ang="0">
                    <a:pos x="38" y="119"/>
                  </a:cxn>
                  <a:cxn ang="0">
                    <a:pos x="47" y="103"/>
                  </a:cxn>
                  <a:cxn ang="0">
                    <a:pos x="58" y="89"/>
                  </a:cxn>
                  <a:cxn ang="0">
                    <a:pos x="70" y="76"/>
                  </a:cxn>
                  <a:cxn ang="0">
                    <a:pos x="83" y="63"/>
                  </a:cxn>
                  <a:cxn ang="0">
                    <a:pos x="97" y="52"/>
                  </a:cxn>
                  <a:cxn ang="0">
                    <a:pos x="111" y="41"/>
                  </a:cxn>
                  <a:cxn ang="0">
                    <a:pos x="127" y="32"/>
                  </a:cxn>
                  <a:cxn ang="0">
                    <a:pos x="143" y="24"/>
                  </a:cxn>
                  <a:cxn ang="0">
                    <a:pos x="161" y="17"/>
                  </a:cxn>
                  <a:cxn ang="0">
                    <a:pos x="179" y="11"/>
                  </a:cxn>
                  <a:cxn ang="0">
                    <a:pos x="199" y="6"/>
                  </a:cxn>
                </a:cxnLst>
                <a:rect l="0" t="0" r="r" b="b"/>
                <a:pathLst>
                  <a:path w="200" h="210">
                    <a:moveTo>
                      <a:pt x="198" y="0"/>
                    </a:moveTo>
                    <a:lnTo>
                      <a:pt x="188" y="2"/>
                    </a:lnTo>
                    <a:lnTo>
                      <a:pt x="178" y="4"/>
                    </a:lnTo>
                    <a:lnTo>
                      <a:pt x="168" y="7"/>
                    </a:lnTo>
                    <a:lnTo>
                      <a:pt x="159" y="11"/>
                    </a:lnTo>
                    <a:lnTo>
                      <a:pt x="150" y="14"/>
                    </a:lnTo>
                    <a:lnTo>
                      <a:pt x="141" y="18"/>
                    </a:lnTo>
                    <a:lnTo>
                      <a:pt x="132" y="22"/>
                    </a:lnTo>
                    <a:lnTo>
                      <a:pt x="124" y="26"/>
                    </a:lnTo>
                    <a:lnTo>
                      <a:pt x="116" y="31"/>
                    </a:lnTo>
                    <a:lnTo>
                      <a:pt x="108" y="36"/>
                    </a:lnTo>
                    <a:lnTo>
                      <a:pt x="100" y="41"/>
                    </a:lnTo>
                    <a:lnTo>
                      <a:pt x="93" y="46"/>
                    </a:lnTo>
                    <a:lnTo>
                      <a:pt x="86" y="52"/>
                    </a:lnTo>
                    <a:lnTo>
                      <a:pt x="78" y="58"/>
                    </a:lnTo>
                    <a:lnTo>
                      <a:pt x="72" y="64"/>
                    </a:lnTo>
                    <a:lnTo>
                      <a:pt x="66" y="72"/>
                    </a:lnTo>
                    <a:lnTo>
                      <a:pt x="59" y="78"/>
                    </a:lnTo>
                    <a:lnTo>
                      <a:pt x="53" y="85"/>
                    </a:lnTo>
                    <a:lnTo>
                      <a:pt x="47" y="92"/>
                    </a:lnTo>
                    <a:lnTo>
                      <a:pt x="42" y="100"/>
                    </a:lnTo>
                    <a:lnTo>
                      <a:pt x="37" y="108"/>
                    </a:lnTo>
                    <a:lnTo>
                      <a:pt x="32" y="116"/>
                    </a:lnTo>
                    <a:lnTo>
                      <a:pt x="28" y="124"/>
                    </a:lnTo>
                    <a:lnTo>
                      <a:pt x="24" y="132"/>
                    </a:lnTo>
                    <a:lnTo>
                      <a:pt x="19" y="141"/>
                    </a:lnTo>
                    <a:lnTo>
                      <a:pt x="16" y="150"/>
                    </a:lnTo>
                    <a:lnTo>
                      <a:pt x="12" y="159"/>
                    </a:lnTo>
                    <a:lnTo>
                      <a:pt x="9" y="168"/>
                    </a:lnTo>
                    <a:lnTo>
                      <a:pt x="6" y="178"/>
                    </a:lnTo>
                    <a:lnTo>
                      <a:pt x="3" y="187"/>
                    </a:lnTo>
                    <a:lnTo>
                      <a:pt x="1" y="197"/>
                    </a:lnTo>
                    <a:lnTo>
                      <a:pt x="0" y="207"/>
                    </a:lnTo>
                    <a:lnTo>
                      <a:pt x="6" y="209"/>
                    </a:lnTo>
                    <a:lnTo>
                      <a:pt x="8" y="198"/>
                    </a:lnTo>
                    <a:lnTo>
                      <a:pt x="10" y="189"/>
                    </a:lnTo>
                    <a:lnTo>
                      <a:pt x="12" y="179"/>
                    </a:lnTo>
                    <a:lnTo>
                      <a:pt x="15" y="170"/>
                    </a:lnTo>
                    <a:lnTo>
                      <a:pt x="18" y="161"/>
                    </a:lnTo>
                    <a:lnTo>
                      <a:pt x="22" y="152"/>
                    </a:lnTo>
                    <a:lnTo>
                      <a:pt x="25" y="144"/>
                    </a:lnTo>
                    <a:lnTo>
                      <a:pt x="29" y="135"/>
                    </a:lnTo>
                    <a:lnTo>
                      <a:pt x="33" y="127"/>
                    </a:lnTo>
                    <a:lnTo>
                      <a:pt x="38" y="119"/>
                    </a:lnTo>
                    <a:lnTo>
                      <a:pt x="42" y="111"/>
                    </a:lnTo>
                    <a:lnTo>
                      <a:pt x="47" y="103"/>
                    </a:lnTo>
                    <a:lnTo>
                      <a:pt x="53" y="96"/>
                    </a:lnTo>
                    <a:lnTo>
                      <a:pt x="58" y="89"/>
                    </a:lnTo>
                    <a:lnTo>
                      <a:pt x="64" y="82"/>
                    </a:lnTo>
                    <a:lnTo>
                      <a:pt x="70" y="76"/>
                    </a:lnTo>
                    <a:lnTo>
                      <a:pt x="76" y="70"/>
                    </a:lnTo>
                    <a:lnTo>
                      <a:pt x="83" y="63"/>
                    </a:lnTo>
                    <a:lnTo>
                      <a:pt x="89" y="57"/>
                    </a:lnTo>
                    <a:lnTo>
                      <a:pt x="97" y="52"/>
                    </a:lnTo>
                    <a:lnTo>
                      <a:pt x="103" y="46"/>
                    </a:lnTo>
                    <a:lnTo>
                      <a:pt x="111" y="41"/>
                    </a:lnTo>
                    <a:lnTo>
                      <a:pt x="119" y="36"/>
                    </a:lnTo>
                    <a:lnTo>
                      <a:pt x="127" y="32"/>
                    </a:lnTo>
                    <a:lnTo>
                      <a:pt x="135" y="28"/>
                    </a:lnTo>
                    <a:lnTo>
                      <a:pt x="143" y="24"/>
                    </a:lnTo>
                    <a:lnTo>
                      <a:pt x="152" y="20"/>
                    </a:lnTo>
                    <a:lnTo>
                      <a:pt x="161" y="17"/>
                    </a:lnTo>
                    <a:lnTo>
                      <a:pt x="170" y="14"/>
                    </a:lnTo>
                    <a:lnTo>
                      <a:pt x="179" y="11"/>
                    </a:lnTo>
                    <a:lnTo>
                      <a:pt x="189" y="8"/>
                    </a:lnTo>
                    <a:lnTo>
                      <a:pt x="199" y="6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714646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2" name="Freeform 119"/>
              <p:cNvSpPr>
                <a:spLocks/>
              </p:cNvSpPr>
              <p:nvPr/>
            </p:nvSpPr>
            <p:spPr bwMode="auto">
              <a:xfrm>
                <a:off x="3820" y="2461"/>
                <a:ext cx="449" cy="459"/>
              </a:xfrm>
              <a:custGeom>
                <a:avLst/>
                <a:gdLst/>
                <a:ahLst/>
                <a:cxnLst>
                  <a:cxn ang="0">
                    <a:pos x="246" y="1"/>
                  </a:cxn>
                  <a:cxn ang="0">
                    <a:pos x="280" y="7"/>
                  </a:cxn>
                  <a:cxn ang="0">
                    <a:pos x="310" y="18"/>
                  </a:cxn>
                  <a:cxn ang="0">
                    <a:pos x="339" y="33"/>
                  </a:cxn>
                  <a:cxn ang="0">
                    <a:pos x="366" y="52"/>
                  </a:cxn>
                  <a:cxn ang="0">
                    <a:pos x="389" y="75"/>
                  </a:cxn>
                  <a:cxn ang="0">
                    <a:pos x="409" y="101"/>
                  </a:cxn>
                  <a:cxn ang="0">
                    <a:pos x="425" y="129"/>
                  </a:cxn>
                  <a:cxn ang="0">
                    <a:pos x="437" y="161"/>
                  </a:cxn>
                  <a:cxn ang="0">
                    <a:pos x="445" y="194"/>
                  </a:cxn>
                  <a:cxn ang="0">
                    <a:pos x="448" y="229"/>
                  </a:cxn>
                  <a:cxn ang="0">
                    <a:pos x="445" y="263"/>
                  </a:cxn>
                  <a:cxn ang="0">
                    <a:pos x="437" y="296"/>
                  </a:cxn>
                  <a:cxn ang="0">
                    <a:pos x="425" y="328"/>
                  </a:cxn>
                  <a:cxn ang="0">
                    <a:pos x="409" y="356"/>
                  </a:cxn>
                  <a:cxn ang="0">
                    <a:pos x="389" y="382"/>
                  </a:cxn>
                  <a:cxn ang="0">
                    <a:pos x="366" y="405"/>
                  </a:cxn>
                  <a:cxn ang="0">
                    <a:pos x="339" y="424"/>
                  </a:cxn>
                  <a:cxn ang="0">
                    <a:pos x="310" y="439"/>
                  </a:cxn>
                  <a:cxn ang="0">
                    <a:pos x="280" y="450"/>
                  </a:cxn>
                  <a:cxn ang="0">
                    <a:pos x="246" y="456"/>
                  </a:cxn>
                  <a:cxn ang="0">
                    <a:pos x="212" y="457"/>
                  </a:cxn>
                  <a:cxn ang="0">
                    <a:pos x="178" y="453"/>
                  </a:cxn>
                  <a:cxn ang="0">
                    <a:pos x="146" y="443"/>
                  </a:cxn>
                  <a:cxn ang="0">
                    <a:pos x="117" y="430"/>
                  </a:cxn>
                  <a:cxn ang="0">
                    <a:pos x="90" y="412"/>
                  </a:cxn>
                  <a:cxn ang="0">
                    <a:pos x="65" y="390"/>
                  </a:cxn>
                  <a:cxn ang="0">
                    <a:pos x="44" y="365"/>
                  </a:cxn>
                  <a:cxn ang="0">
                    <a:pos x="27" y="338"/>
                  </a:cxn>
                  <a:cxn ang="0">
                    <a:pos x="13" y="307"/>
                  </a:cxn>
                  <a:cxn ang="0">
                    <a:pos x="4" y="274"/>
                  </a:cxn>
                  <a:cxn ang="0">
                    <a:pos x="0" y="240"/>
                  </a:cxn>
                  <a:cxn ang="0">
                    <a:pos x="0" y="205"/>
                  </a:cxn>
                  <a:cxn ang="0">
                    <a:pos x="7" y="172"/>
                  </a:cxn>
                  <a:cxn ang="0">
                    <a:pos x="17" y="139"/>
                  </a:cxn>
                  <a:cxn ang="0">
                    <a:pos x="32" y="110"/>
                  </a:cxn>
                  <a:cxn ang="0">
                    <a:pos x="51" y="83"/>
                  </a:cxn>
                  <a:cxn ang="0">
                    <a:pos x="73" y="59"/>
                  </a:cxn>
                  <a:cxn ang="0">
                    <a:pos x="99" y="39"/>
                  </a:cxn>
                  <a:cxn ang="0">
                    <a:pos x="127" y="22"/>
                  </a:cxn>
                  <a:cxn ang="0">
                    <a:pos x="157" y="10"/>
                  </a:cxn>
                  <a:cxn ang="0">
                    <a:pos x="190" y="2"/>
                  </a:cxn>
                  <a:cxn ang="0">
                    <a:pos x="224" y="0"/>
                  </a:cxn>
                </a:cxnLst>
                <a:rect l="0" t="0" r="r" b="b"/>
                <a:pathLst>
                  <a:path w="449" h="459">
                    <a:moveTo>
                      <a:pt x="224" y="0"/>
                    </a:moveTo>
                    <a:lnTo>
                      <a:pt x="235" y="0"/>
                    </a:lnTo>
                    <a:lnTo>
                      <a:pt x="246" y="1"/>
                    </a:lnTo>
                    <a:lnTo>
                      <a:pt x="257" y="2"/>
                    </a:lnTo>
                    <a:lnTo>
                      <a:pt x="268" y="4"/>
                    </a:lnTo>
                    <a:lnTo>
                      <a:pt x="280" y="7"/>
                    </a:lnTo>
                    <a:lnTo>
                      <a:pt x="290" y="10"/>
                    </a:lnTo>
                    <a:lnTo>
                      <a:pt x="300" y="13"/>
                    </a:lnTo>
                    <a:lnTo>
                      <a:pt x="310" y="18"/>
                    </a:lnTo>
                    <a:lnTo>
                      <a:pt x="320" y="22"/>
                    </a:lnTo>
                    <a:lnTo>
                      <a:pt x="330" y="27"/>
                    </a:lnTo>
                    <a:lnTo>
                      <a:pt x="339" y="33"/>
                    </a:lnTo>
                    <a:lnTo>
                      <a:pt x="348" y="39"/>
                    </a:lnTo>
                    <a:lnTo>
                      <a:pt x="357" y="45"/>
                    </a:lnTo>
                    <a:lnTo>
                      <a:pt x="366" y="52"/>
                    </a:lnTo>
                    <a:lnTo>
                      <a:pt x="374" y="59"/>
                    </a:lnTo>
                    <a:lnTo>
                      <a:pt x="382" y="67"/>
                    </a:lnTo>
                    <a:lnTo>
                      <a:pt x="389" y="75"/>
                    </a:lnTo>
                    <a:lnTo>
                      <a:pt x="396" y="83"/>
                    </a:lnTo>
                    <a:lnTo>
                      <a:pt x="403" y="92"/>
                    </a:lnTo>
                    <a:lnTo>
                      <a:pt x="409" y="101"/>
                    </a:lnTo>
                    <a:lnTo>
                      <a:pt x="415" y="110"/>
                    </a:lnTo>
                    <a:lnTo>
                      <a:pt x="420" y="119"/>
                    </a:lnTo>
                    <a:lnTo>
                      <a:pt x="425" y="129"/>
                    </a:lnTo>
                    <a:lnTo>
                      <a:pt x="430" y="139"/>
                    </a:lnTo>
                    <a:lnTo>
                      <a:pt x="434" y="150"/>
                    </a:lnTo>
                    <a:lnTo>
                      <a:pt x="437" y="161"/>
                    </a:lnTo>
                    <a:lnTo>
                      <a:pt x="440" y="172"/>
                    </a:lnTo>
                    <a:lnTo>
                      <a:pt x="443" y="183"/>
                    </a:lnTo>
                    <a:lnTo>
                      <a:pt x="445" y="194"/>
                    </a:lnTo>
                    <a:lnTo>
                      <a:pt x="446" y="205"/>
                    </a:lnTo>
                    <a:lnTo>
                      <a:pt x="447" y="217"/>
                    </a:lnTo>
                    <a:lnTo>
                      <a:pt x="448" y="229"/>
                    </a:lnTo>
                    <a:lnTo>
                      <a:pt x="447" y="240"/>
                    </a:lnTo>
                    <a:lnTo>
                      <a:pt x="446" y="252"/>
                    </a:lnTo>
                    <a:lnTo>
                      <a:pt x="445" y="263"/>
                    </a:lnTo>
                    <a:lnTo>
                      <a:pt x="443" y="274"/>
                    </a:lnTo>
                    <a:lnTo>
                      <a:pt x="440" y="285"/>
                    </a:lnTo>
                    <a:lnTo>
                      <a:pt x="437" y="296"/>
                    </a:lnTo>
                    <a:lnTo>
                      <a:pt x="434" y="307"/>
                    </a:lnTo>
                    <a:lnTo>
                      <a:pt x="430" y="318"/>
                    </a:lnTo>
                    <a:lnTo>
                      <a:pt x="425" y="328"/>
                    </a:lnTo>
                    <a:lnTo>
                      <a:pt x="420" y="338"/>
                    </a:lnTo>
                    <a:lnTo>
                      <a:pt x="415" y="347"/>
                    </a:lnTo>
                    <a:lnTo>
                      <a:pt x="409" y="356"/>
                    </a:lnTo>
                    <a:lnTo>
                      <a:pt x="403" y="365"/>
                    </a:lnTo>
                    <a:lnTo>
                      <a:pt x="396" y="374"/>
                    </a:lnTo>
                    <a:lnTo>
                      <a:pt x="389" y="382"/>
                    </a:lnTo>
                    <a:lnTo>
                      <a:pt x="382" y="390"/>
                    </a:lnTo>
                    <a:lnTo>
                      <a:pt x="374" y="398"/>
                    </a:lnTo>
                    <a:lnTo>
                      <a:pt x="366" y="405"/>
                    </a:lnTo>
                    <a:lnTo>
                      <a:pt x="357" y="412"/>
                    </a:lnTo>
                    <a:lnTo>
                      <a:pt x="348" y="418"/>
                    </a:lnTo>
                    <a:lnTo>
                      <a:pt x="339" y="424"/>
                    </a:lnTo>
                    <a:lnTo>
                      <a:pt x="330" y="430"/>
                    </a:lnTo>
                    <a:lnTo>
                      <a:pt x="320" y="435"/>
                    </a:lnTo>
                    <a:lnTo>
                      <a:pt x="310" y="439"/>
                    </a:lnTo>
                    <a:lnTo>
                      <a:pt x="300" y="443"/>
                    </a:lnTo>
                    <a:lnTo>
                      <a:pt x="290" y="447"/>
                    </a:lnTo>
                    <a:lnTo>
                      <a:pt x="280" y="450"/>
                    </a:lnTo>
                    <a:lnTo>
                      <a:pt x="268" y="453"/>
                    </a:lnTo>
                    <a:lnTo>
                      <a:pt x="257" y="455"/>
                    </a:lnTo>
                    <a:lnTo>
                      <a:pt x="246" y="456"/>
                    </a:lnTo>
                    <a:lnTo>
                      <a:pt x="235" y="457"/>
                    </a:lnTo>
                    <a:lnTo>
                      <a:pt x="224" y="458"/>
                    </a:lnTo>
                    <a:lnTo>
                      <a:pt x="212" y="457"/>
                    </a:lnTo>
                    <a:lnTo>
                      <a:pt x="201" y="456"/>
                    </a:lnTo>
                    <a:lnTo>
                      <a:pt x="190" y="455"/>
                    </a:lnTo>
                    <a:lnTo>
                      <a:pt x="178" y="453"/>
                    </a:lnTo>
                    <a:lnTo>
                      <a:pt x="168" y="450"/>
                    </a:lnTo>
                    <a:lnTo>
                      <a:pt x="157" y="447"/>
                    </a:lnTo>
                    <a:lnTo>
                      <a:pt x="146" y="443"/>
                    </a:lnTo>
                    <a:lnTo>
                      <a:pt x="137" y="439"/>
                    </a:lnTo>
                    <a:lnTo>
                      <a:pt x="127" y="435"/>
                    </a:lnTo>
                    <a:lnTo>
                      <a:pt x="117" y="430"/>
                    </a:lnTo>
                    <a:lnTo>
                      <a:pt x="108" y="424"/>
                    </a:lnTo>
                    <a:lnTo>
                      <a:pt x="99" y="418"/>
                    </a:lnTo>
                    <a:lnTo>
                      <a:pt x="90" y="412"/>
                    </a:lnTo>
                    <a:lnTo>
                      <a:pt x="81" y="405"/>
                    </a:lnTo>
                    <a:lnTo>
                      <a:pt x="73" y="398"/>
                    </a:lnTo>
                    <a:lnTo>
                      <a:pt x="65" y="390"/>
                    </a:lnTo>
                    <a:lnTo>
                      <a:pt x="58" y="382"/>
                    </a:lnTo>
                    <a:lnTo>
                      <a:pt x="51" y="374"/>
                    </a:lnTo>
                    <a:lnTo>
                      <a:pt x="44" y="365"/>
                    </a:lnTo>
                    <a:lnTo>
                      <a:pt x="38" y="356"/>
                    </a:lnTo>
                    <a:lnTo>
                      <a:pt x="32" y="347"/>
                    </a:lnTo>
                    <a:lnTo>
                      <a:pt x="27" y="338"/>
                    </a:lnTo>
                    <a:lnTo>
                      <a:pt x="22" y="328"/>
                    </a:lnTo>
                    <a:lnTo>
                      <a:pt x="17" y="318"/>
                    </a:lnTo>
                    <a:lnTo>
                      <a:pt x="13" y="307"/>
                    </a:lnTo>
                    <a:lnTo>
                      <a:pt x="10" y="296"/>
                    </a:lnTo>
                    <a:lnTo>
                      <a:pt x="7" y="285"/>
                    </a:lnTo>
                    <a:lnTo>
                      <a:pt x="4" y="274"/>
                    </a:lnTo>
                    <a:lnTo>
                      <a:pt x="2" y="263"/>
                    </a:lnTo>
                    <a:lnTo>
                      <a:pt x="0" y="252"/>
                    </a:lnTo>
                    <a:lnTo>
                      <a:pt x="0" y="240"/>
                    </a:lnTo>
                    <a:lnTo>
                      <a:pt x="0" y="229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2" y="194"/>
                    </a:lnTo>
                    <a:lnTo>
                      <a:pt x="4" y="183"/>
                    </a:lnTo>
                    <a:lnTo>
                      <a:pt x="7" y="172"/>
                    </a:lnTo>
                    <a:lnTo>
                      <a:pt x="10" y="161"/>
                    </a:lnTo>
                    <a:lnTo>
                      <a:pt x="13" y="150"/>
                    </a:lnTo>
                    <a:lnTo>
                      <a:pt x="17" y="139"/>
                    </a:lnTo>
                    <a:lnTo>
                      <a:pt x="22" y="129"/>
                    </a:lnTo>
                    <a:lnTo>
                      <a:pt x="27" y="119"/>
                    </a:lnTo>
                    <a:lnTo>
                      <a:pt x="32" y="110"/>
                    </a:lnTo>
                    <a:lnTo>
                      <a:pt x="38" y="101"/>
                    </a:lnTo>
                    <a:lnTo>
                      <a:pt x="44" y="92"/>
                    </a:lnTo>
                    <a:lnTo>
                      <a:pt x="51" y="83"/>
                    </a:lnTo>
                    <a:lnTo>
                      <a:pt x="58" y="75"/>
                    </a:lnTo>
                    <a:lnTo>
                      <a:pt x="65" y="67"/>
                    </a:lnTo>
                    <a:lnTo>
                      <a:pt x="73" y="59"/>
                    </a:lnTo>
                    <a:lnTo>
                      <a:pt x="81" y="52"/>
                    </a:lnTo>
                    <a:lnTo>
                      <a:pt x="90" y="45"/>
                    </a:lnTo>
                    <a:lnTo>
                      <a:pt x="99" y="39"/>
                    </a:lnTo>
                    <a:lnTo>
                      <a:pt x="108" y="33"/>
                    </a:lnTo>
                    <a:lnTo>
                      <a:pt x="117" y="27"/>
                    </a:lnTo>
                    <a:lnTo>
                      <a:pt x="127" y="22"/>
                    </a:lnTo>
                    <a:lnTo>
                      <a:pt x="137" y="18"/>
                    </a:lnTo>
                    <a:lnTo>
                      <a:pt x="146" y="13"/>
                    </a:lnTo>
                    <a:lnTo>
                      <a:pt x="157" y="10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90" y="2"/>
                    </a:lnTo>
                    <a:lnTo>
                      <a:pt x="201" y="1"/>
                    </a:lnTo>
                    <a:lnTo>
                      <a:pt x="212" y="0"/>
                    </a:lnTo>
                    <a:lnTo>
                      <a:pt x="224" y="0"/>
                    </a:lnTo>
                  </a:path>
                </a:pathLst>
              </a:custGeom>
              <a:solidFill>
                <a:srgbClr val="7B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3" name="Freeform 120"/>
              <p:cNvSpPr>
                <a:spLocks/>
              </p:cNvSpPr>
              <p:nvPr/>
            </p:nvSpPr>
            <p:spPr bwMode="auto">
              <a:xfrm>
                <a:off x="3828" y="2468"/>
                <a:ext cx="435" cy="446"/>
              </a:xfrm>
              <a:custGeom>
                <a:avLst/>
                <a:gdLst/>
                <a:ahLst/>
                <a:cxnLst>
                  <a:cxn ang="0">
                    <a:pos x="238" y="1"/>
                  </a:cxn>
                  <a:cxn ang="0">
                    <a:pos x="271" y="7"/>
                  </a:cxn>
                  <a:cxn ang="0">
                    <a:pos x="301" y="17"/>
                  </a:cxn>
                  <a:cxn ang="0">
                    <a:pos x="329" y="32"/>
                  </a:cxn>
                  <a:cxn ang="0">
                    <a:pos x="354" y="51"/>
                  </a:cxn>
                  <a:cxn ang="0">
                    <a:pos x="377" y="73"/>
                  </a:cxn>
                  <a:cxn ang="0">
                    <a:pos x="396" y="98"/>
                  </a:cxn>
                  <a:cxn ang="0">
                    <a:pos x="412" y="126"/>
                  </a:cxn>
                  <a:cxn ang="0">
                    <a:pos x="424" y="156"/>
                  </a:cxn>
                  <a:cxn ang="0">
                    <a:pos x="431" y="189"/>
                  </a:cxn>
                  <a:cxn ang="0">
                    <a:pos x="434" y="223"/>
                  </a:cxn>
                  <a:cxn ang="0">
                    <a:pos x="431" y="256"/>
                  </a:cxn>
                  <a:cxn ang="0">
                    <a:pos x="424" y="289"/>
                  </a:cxn>
                  <a:cxn ang="0">
                    <a:pos x="412" y="319"/>
                  </a:cxn>
                  <a:cxn ang="0">
                    <a:pos x="396" y="347"/>
                  </a:cxn>
                  <a:cxn ang="0">
                    <a:pos x="377" y="372"/>
                  </a:cxn>
                  <a:cxn ang="0">
                    <a:pos x="354" y="394"/>
                  </a:cxn>
                  <a:cxn ang="0">
                    <a:pos x="329" y="413"/>
                  </a:cxn>
                  <a:cxn ang="0">
                    <a:pos x="301" y="427"/>
                  </a:cxn>
                  <a:cxn ang="0">
                    <a:pos x="271" y="438"/>
                  </a:cxn>
                  <a:cxn ang="0">
                    <a:pos x="238" y="444"/>
                  </a:cxn>
                  <a:cxn ang="0">
                    <a:pos x="205" y="445"/>
                  </a:cxn>
                  <a:cxn ang="0">
                    <a:pos x="173" y="440"/>
                  </a:cxn>
                  <a:cxn ang="0">
                    <a:pos x="142" y="431"/>
                  </a:cxn>
                  <a:cxn ang="0">
                    <a:pos x="113" y="418"/>
                  </a:cxn>
                  <a:cxn ang="0">
                    <a:pos x="87" y="401"/>
                  </a:cxn>
                  <a:cxn ang="0">
                    <a:pos x="63" y="380"/>
                  </a:cxn>
                  <a:cxn ang="0">
                    <a:pos x="43" y="355"/>
                  </a:cxn>
                  <a:cxn ang="0">
                    <a:pos x="25" y="328"/>
                  </a:cxn>
                  <a:cxn ang="0">
                    <a:pos x="13" y="299"/>
                  </a:cxn>
                  <a:cxn ang="0">
                    <a:pos x="4" y="267"/>
                  </a:cxn>
                  <a:cxn ang="0">
                    <a:pos x="0" y="234"/>
                  </a:cxn>
                  <a:cxn ang="0">
                    <a:pos x="0" y="200"/>
                  </a:cxn>
                  <a:cxn ang="0">
                    <a:pos x="6" y="167"/>
                  </a:cxn>
                  <a:cxn ang="0">
                    <a:pos x="16" y="136"/>
                  </a:cxn>
                  <a:cxn ang="0">
                    <a:pos x="31" y="107"/>
                  </a:cxn>
                  <a:cxn ang="0">
                    <a:pos x="49" y="81"/>
                  </a:cxn>
                  <a:cxn ang="0">
                    <a:pos x="71" y="58"/>
                  </a:cxn>
                  <a:cxn ang="0">
                    <a:pos x="95" y="38"/>
                  </a:cxn>
                  <a:cxn ang="0">
                    <a:pos x="123" y="22"/>
                  </a:cxn>
                  <a:cxn ang="0">
                    <a:pos x="152" y="10"/>
                  </a:cxn>
                  <a:cxn ang="0">
                    <a:pos x="183" y="3"/>
                  </a:cxn>
                  <a:cxn ang="0">
                    <a:pos x="217" y="0"/>
                  </a:cxn>
                </a:cxnLst>
                <a:rect l="0" t="0" r="r" b="b"/>
                <a:pathLst>
                  <a:path w="435" h="446">
                    <a:moveTo>
                      <a:pt x="217" y="0"/>
                    </a:moveTo>
                    <a:lnTo>
                      <a:pt x="228" y="0"/>
                    </a:lnTo>
                    <a:lnTo>
                      <a:pt x="238" y="1"/>
                    </a:lnTo>
                    <a:lnTo>
                      <a:pt x="250" y="3"/>
                    </a:lnTo>
                    <a:lnTo>
                      <a:pt x="260" y="5"/>
                    </a:lnTo>
                    <a:lnTo>
                      <a:pt x="271" y="7"/>
                    </a:lnTo>
                    <a:lnTo>
                      <a:pt x="281" y="10"/>
                    </a:lnTo>
                    <a:lnTo>
                      <a:pt x="291" y="13"/>
                    </a:lnTo>
                    <a:lnTo>
                      <a:pt x="301" y="17"/>
                    </a:lnTo>
                    <a:lnTo>
                      <a:pt x="310" y="22"/>
                    </a:lnTo>
                    <a:lnTo>
                      <a:pt x="320" y="27"/>
                    </a:lnTo>
                    <a:lnTo>
                      <a:pt x="329" y="32"/>
                    </a:lnTo>
                    <a:lnTo>
                      <a:pt x="338" y="38"/>
                    </a:lnTo>
                    <a:lnTo>
                      <a:pt x="346" y="44"/>
                    </a:lnTo>
                    <a:lnTo>
                      <a:pt x="354" y="51"/>
                    </a:lnTo>
                    <a:lnTo>
                      <a:pt x="362" y="58"/>
                    </a:lnTo>
                    <a:lnTo>
                      <a:pt x="370" y="65"/>
                    </a:lnTo>
                    <a:lnTo>
                      <a:pt x="377" y="73"/>
                    </a:lnTo>
                    <a:lnTo>
                      <a:pt x="384" y="81"/>
                    </a:lnTo>
                    <a:lnTo>
                      <a:pt x="390" y="89"/>
                    </a:lnTo>
                    <a:lnTo>
                      <a:pt x="396" y="98"/>
                    </a:lnTo>
                    <a:lnTo>
                      <a:pt x="402" y="107"/>
                    </a:lnTo>
                    <a:lnTo>
                      <a:pt x="408" y="117"/>
                    </a:lnTo>
                    <a:lnTo>
                      <a:pt x="412" y="126"/>
                    </a:lnTo>
                    <a:lnTo>
                      <a:pt x="417" y="136"/>
                    </a:lnTo>
                    <a:lnTo>
                      <a:pt x="420" y="146"/>
                    </a:lnTo>
                    <a:lnTo>
                      <a:pt x="424" y="156"/>
                    </a:lnTo>
                    <a:lnTo>
                      <a:pt x="427" y="167"/>
                    </a:lnTo>
                    <a:lnTo>
                      <a:pt x="429" y="178"/>
                    </a:lnTo>
                    <a:lnTo>
                      <a:pt x="431" y="189"/>
                    </a:lnTo>
                    <a:lnTo>
                      <a:pt x="433" y="200"/>
                    </a:lnTo>
                    <a:lnTo>
                      <a:pt x="434" y="211"/>
                    </a:lnTo>
                    <a:lnTo>
                      <a:pt x="434" y="223"/>
                    </a:lnTo>
                    <a:lnTo>
                      <a:pt x="434" y="234"/>
                    </a:lnTo>
                    <a:lnTo>
                      <a:pt x="433" y="245"/>
                    </a:lnTo>
                    <a:lnTo>
                      <a:pt x="431" y="256"/>
                    </a:lnTo>
                    <a:lnTo>
                      <a:pt x="429" y="267"/>
                    </a:lnTo>
                    <a:lnTo>
                      <a:pt x="427" y="278"/>
                    </a:lnTo>
                    <a:lnTo>
                      <a:pt x="424" y="289"/>
                    </a:lnTo>
                    <a:lnTo>
                      <a:pt x="420" y="299"/>
                    </a:lnTo>
                    <a:lnTo>
                      <a:pt x="417" y="309"/>
                    </a:lnTo>
                    <a:lnTo>
                      <a:pt x="412" y="319"/>
                    </a:lnTo>
                    <a:lnTo>
                      <a:pt x="408" y="328"/>
                    </a:lnTo>
                    <a:lnTo>
                      <a:pt x="402" y="338"/>
                    </a:lnTo>
                    <a:lnTo>
                      <a:pt x="396" y="347"/>
                    </a:lnTo>
                    <a:lnTo>
                      <a:pt x="390" y="355"/>
                    </a:lnTo>
                    <a:lnTo>
                      <a:pt x="384" y="364"/>
                    </a:lnTo>
                    <a:lnTo>
                      <a:pt x="377" y="372"/>
                    </a:lnTo>
                    <a:lnTo>
                      <a:pt x="370" y="380"/>
                    </a:lnTo>
                    <a:lnTo>
                      <a:pt x="362" y="387"/>
                    </a:lnTo>
                    <a:lnTo>
                      <a:pt x="354" y="394"/>
                    </a:lnTo>
                    <a:lnTo>
                      <a:pt x="346" y="401"/>
                    </a:lnTo>
                    <a:lnTo>
                      <a:pt x="338" y="407"/>
                    </a:lnTo>
                    <a:lnTo>
                      <a:pt x="329" y="413"/>
                    </a:lnTo>
                    <a:lnTo>
                      <a:pt x="320" y="418"/>
                    </a:lnTo>
                    <a:lnTo>
                      <a:pt x="310" y="423"/>
                    </a:lnTo>
                    <a:lnTo>
                      <a:pt x="301" y="427"/>
                    </a:lnTo>
                    <a:lnTo>
                      <a:pt x="291" y="431"/>
                    </a:lnTo>
                    <a:lnTo>
                      <a:pt x="281" y="435"/>
                    </a:lnTo>
                    <a:lnTo>
                      <a:pt x="271" y="438"/>
                    </a:lnTo>
                    <a:lnTo>
                      <a:pt x="260" y="440"/>
                    </a:lnTo>
                    <a:lnTo>
                      <a:pt x="250" y="442"/>
                    </a:lnTo>
                    <a:lnTo>
                      <a:pt x="238" y="444"/>
                    </a:lnTo>
                    <a:lnTo>
                      <a:pt x="228" y="445"/>
                    </a:lnTo>
                    <a:lnTo>
                      <a:pt x="217" y="445"/>
                    </a:lnTo>
                    <a:lnTo>
                      <a:pt x="205" y="445"/>
                    </a:lnTo>
                    <a:lnTo>
                      <a:pt x="195" y="444"/>
                    </a:lnTo>
                    <a:lnTo>
                      <a:pt x="183" y="442"/>
                    </a:lnTo>
                    <a:lnTo>
                      <a:pt x="173" y="440"/>
                    </a:lnTo>
                    <a:lnTo>
                      <a:pt x="162" y="438"/>
                    </a:lnTo>
                    <a:lnTo>
                      <a:pt x="152" y="435"/>
                    </a:lnTo>
                    <a:lnTo>
                      <a:pt x="142" y="431"/>
                    </a:lnTo>
                    <a:lnTo>
                      <a:pt x="132" y="427"/>
                    </a:lnTo>
                    <a:lnTo>
                      <a:pt x="123" y="423"/>
                    </a:lnTo>
                    <a:lnTo>
                      <a:pt x="113" y="418"/>
                    </a:lnTo>
                    <a:lnTo>
                      <a:pt x="104" y="413"/>
                    </a:lnTo>
                    <a:lnTo>
                      <a:pt x="95" y="407"/>
                    </a:lnTo>
                    <a:lnTo>
                      <a:pt x="87" y="401"/>
                    </a:lnTo>
                    <a:lnTo>
                      <a:pt x="79" y="394"/>
                    </a:lnTo>
                    <a:lnTo>
                      <a:pt x="71" y="387"/>
                    </a:lnTo>
                    <a:lnTo>
                      <a:pt x="63" y="380"/>
                    </a:lnTo>
                    <a:lnTo>
                      <a:pt x="56" y="372"/>
                    </a:lnTo>
                    <a:lnTo>
                      <a:pt x="49" y="364"/>
                    </a:lnTo>
                    <a:lnTo>
                      <a:pt x="43" y="355"/>
                    </a:lnTo>
                    <a:lnTo>
                      <a:pt x="37" y="347"/>
                    </a:lnTo>
                    <a:lnTo>
                      <a:pt x="31" y="338"/>
                    </a:lnTo>
                    <a:lnTo>
                      <a:pt x="25" y="328"/>
                    </a:lnTo>
                    <a:lnTo>
                      <a:pt x="21" y="319"/>
                    </a:lnTo>
                    <a:lnTo>
                      <a:pt x="16" y="309"/>
                    </a:lnTo>
                    <a:lnTo>
                      <a:pt x="13" y="299"/>
                    </a:lnTo>
                    <a:lnTo>
                      <a:pt x="9" y="289"/>
                    </a:lnTo>
                    <a:lnTo>
                      <a:pt x="6" y="278"/>
                    </a:lnTo>
                    <a:lnTo>
                      <a:pt x="4" y="267"/>
                    </a:lnTo>
                    <a:lnTo>
                      <a:pt x="2" y="256"/>
                    </a:lnTo>
                    <a:lnTo>
                      <a:pt x="0" y="245"/>
                    </a:lnTo>
                    <a:lnTo>
                      <a:pt x="0" y="234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0" y="200"/>
                    </a:lnTo>
                    <a:lnTo>
                      <a:pt x="2" y="189"/>
                    </a:lnTo>
                    <a:lnTo>
                      <a:pt x="4" y="178"/>
                    </a:lnTo>
                    <a:lnTo>
                      <a:pt x="6" y="167"/>
                    </a:lnTo>
                    <a:lnTo>
                      <a:pt x="9" y="156"/>
                    </a:lnTo>
                    <a:lnTo>
                      <a:pt x="13" y="146"/>
                    </a:lnTo>
                    <a:lnTo>
                      <a:pt x="16" y="136"/>
                    </a:lnTo>
                    <a:lnTo>
                      <a:pt x="21" y="126"/>
                    </a:lnTo>
                    <a:lnTo>
                      <a:pt x="25" y="117"/>
                    </a:lnTo>
                    <a:lnTo>
                      <a:pt x="31" y="107"/>
                    </a:lnTo>
                    <a:lnTo>
                      <a:pt x="37" y="98"/>
                    </a:lnTo>
                    <a:lnTo>
                      <a:pt x="43" y="89"/>
                    </a:lnTo>
                    <a:lnTo>
                      <a:pt x="49" y="81"/>
                    </a:lnTo>
                    <a:lnTo>
                      <a:pt x="56" y="73"/>
                    </a:lnTo>
                    <a:lnTo>
                      <a:pt x="63" y="65"/>
                    </a:lnTo>
                    <a:lnTo>
                      <a:pt x="71" y="58"/>
                    </a:lnTo>
                    <a:lnTo>
                      <a:pt x="79" y="51"/>
                    </a:lnTo>
                    <a:lnTo>
                      <a:pt x="87" y="44"/>
                    </a:lnTo>
                    <a:lnTo>
                      <a:pt x="95" y="38"/>
                    </a:lnTo>
                    <a:lnTo>
                      <a:pt x="104" y="32"/>
                    </a:lnTo>
                    <a:lnTo>
                      <a:pt x="113" y="27"/>
                    </a:lnTo>
                    <a:lnTo>
                      <a:pt x="123" y="22"/>
                    </a:lnTo>
                    <a:lnTo>
                      <a:pt x="132" y="17"/>
                    </a:lnTo>
                    <a:lnTo>
                      <a:pt x="142" y="13"/>
                    </a:lnTo>
                    <a:lnTo>
                      <a:pt x="152" y="10"/>
                    </a:lnTo>
                    <a:lnTo>
                      <a:pt x="162" y="7"/>
                    </a:lnTo>
                    <a:lnTo>
                      <a:pt x="173" y="5"/>
                    </a:lnTo>
                    <a:lnTo>
                      <a:pt x="183" y="3"/>
                    </a:lnTo>
                    <a:lnTo>
                      <a:pt x="195" y="1"/>
                    </a:lnTo>
                    <a:lnTo>
                      <a:pt x="205" y="0"/>
                    </a:lnTo>
                    <a:lnTo>
                      <a:pt x="217" y="0"/>
                    </a:lnTo>
                  </a:path>
                </a:pathLst>
              </a:custGeom>
              <a:solidFill>
                <a:srgbClr val="8A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4" name="Freeform 121"/>
              <p:cNvSpPr>
                <a:spLocks/>
              </p:cNvSpPr>
              <p:nvPr/>
            </p:nvSpPr>
            <p:spPr bwMode="auto">
              <a:xfrm>
                <a:off x="3832" y="2473"/>
                <a:ext cx="426" cy="436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65" y="6"/>
                  </a:cxn>
                  <a:cxn ang="0">
                    <a:pos x="294" y="17"/>
                  </a:cxn>
                  <a:cxn ang="0">
                    <a:pos x="322" y="31"/>
                  </a:cxn>
                  <a:cxn ang="0">
                    <a:pos x="347" y="49"/>
                  </a:cxn>
                  <a:cxn ang="0">
                    <a:pos x="369" y="71"/>
                  </a:cxn>
                  <a:cxn ang="0">
                    <a:pos x="388" y="95"/>
                  </a:cxn>
                  <a:cxn ang="0">
                    <a:pos x="403" y="123"/>
                  </a:cxn>
                  <a:cxn ang="0">
                    <a:pos x="415" y="153"/>
                  </a:cxn>
                  <a:cxn ang="0">
                    <a:pos x="422" y="184"/>
                  </a:cxn>
                  <a:cxn ang="0">
                    <a:pos x="425" y="217"/>
                  </a:cxn>
                  <a:cxn ang="0">
                    <a:pos x="422" y="250"/>
                  </a:cxn>
                  <a:cxn ang="0">
                    <a:pos x="415" y="281"/>
                  </a:cxn>
                  <a:cxn ang="0">
                    <a:pos x="403" y="311"/>
                  </a:cxn>
                  <a:cxn ang="0">
                    <a:pos x="388" y="338"/>
                  </a:cxn>
                  <a:cxn ang="0">
                    <a:pos x="369" y="363"/>
                  </a:cxn>
                  <a:cxn ang="0">
                    <a:pos x="347" y="384"/>
                  </a:cxn>
                  <a:cxn ang="0">
                    <a:pos x="322" y="403"/>
                  </a:cxn>
                  <a:cxn ang="0">
                    <a:pos x="294" y="417"/>
                  </a:cxn>
                  <a:cxn ang="0">
                    <a:pos x="265" y="427"/>
                  </a:cxn>
                  <a:cxn ang="0">
                    <a:pos x="234" y="433"/>
                  </a:cxn>
                  <a:cxn ang="0">
                    <a:pos x="201" y="434"/>
                  </a:cxn>
                  <a:cxn ang="0">
                    <a:pos x="169" y="430"/>
                  </a:cxn>
                  <a:cxn ang="0">
                    <a:pos x="139" y="421"/>
                  </a:cxn>
                  <a:cxn ang="0">
                    <a:pos x="111" y="408"/>
                  </a:cxn>
                  <a:cxn ang="0">
                    <a:pos x="85" y="391"/>
                  </a:cxn>
                  <a:cxn ang="0">
                    <a:pos x="62" y="370"/>
                  </a:cxn>
                  <a:cxn ang="0">
                    <a:pos x="42" y="347"/>
                  </a:cxn>
                  <a:cxn ang="0">
                    <a:pos x="25" y="321"/>
                  </a:cxn>
                  <a:cxn ang="0">
                    <a:pos x="12" y="292"/>
                  </a:cxn>
                  <a:cxn ang="0">
                    <a:pos x="3" y="261"/>
                  </a:cxn>
                  <a:cxn ang="0">
                    <a:pos x="0" y="228"/>
                  </a:cxn>
                  <a:cxn ang="0">
                    <a:pos x="0" y="195"/>
                  </a:cxn>
                  <a:cxn ang="0">
                    <a:pos x="6" y="163"/>
                  </a:cxn>
                  <a:cxn ang="0">
                    <a:pos x="16" y="132"/>
                  </a:cxn>
                  <a:cxn ang="0">
                    <a:pos x="30" y="104"/>
                  </a:cxn>
                  <a:cxn ang="0">
                    <a:pos x="48" y="79"/>
                  </a:cxn>
                  <a:cxn ang="0">
                    <a:pos x="69" y="56"/>
                  </a:cxn>
                  <a:cxn ang="0">
                    <a:pos x="93" y="37"/>
                  </a:cxn>
                  <a:cxn ang="0">
                    <a:pos x="120" y="21"/>
                  </a:cxn>
                  <a:cxn ang="0">
                    <a:pos x="149" y="9"/>
                  </a:cxn>
                  <a:cxn ang="0">
                    <a:pos x="180" y="2"/>
                  </a:cxn>
                  <a:cxn ang="0">
                    <a:pos x="212" y="0"/>
                  </a:cxn>
                </a:cxnLst>
                <a:rect l="0" t="0" r="r" b="b"/>
                <a:pathLst>
                  <a:path w="426" h="436">
                    <a:moveTo>
                      <a:pt x="212" y="0"/>
                    </a:moveTo>
                    <a:lnTo>
                      <a:pt x="223" y="0"/>
                    </a:lnTo>
                    <a:lnTo>
                      <a:pt x="234" y="1"/>
                    </a:lnTo>
                    <a:lnTo>
                      <a:pt x="244" y="2"/>
                    </a:lnTo>
                    <a:lnTo>
                      <a:pt x="255" y="4"/>
                    </a:lnTo>
                    <a:lnTo>
                      <a:pt x="265" y="6"/>
                    </a:lnTo>
                    <a:lnTo>
                      <a:pt x="275" y="9"/>
                    </a:lnTo>
                    <a:lnTo>
                      <a:pt x="285" y="13"/>
                    </a:lnTo>
                    <a:lnTo>
                      <a:pt x="294" y="17"/>
                    </a:lnTo>
                    <a:lnTo>
                      <a:pt x="304" y="21"/>
                    </a:lnTo>
                    <a:lnTo>
                      <a:pt x="313" y="26"/>
                    </a:lnTo>
                    <a:lnTo>
                      <a:pt x="322" y="31"/>
                    </a:lnTo>
                    <a:lnTo>
                      <a:pt x="331" y="37"/>
                    </a:lnTo>
                    <a:lnTo>
                      <a:pt x="339" y="43"/>
                    </a:lnTo>
                    <a:lnTo>
                      <a:pt x="347" y="49"/>
                    </a:lnTo>
                    <a:lnTo>
                      <a:pt x="355" y="56"/>
                    </a:lnTo>
                    <a:lnTo>
                      <a:pt x="362" y="63"/>
                    </a:lnTo>
                    <a:lnTo>
                      <a:pt x="369" y="71"/>
                    </a:lnTo>
                    <a:lnTo>
                      <a:pt x="376" y="79"/>
                    </a:lnTo>
                    <a:lnTo>
                      <a:pt x="382" y="87"/>
                    </a:lnTo>
                    <a:lnTo>
                      <a:pt x="388" y="95"/>
                    </a:lnTo>
                    <a:lnTo>
                      <a:pt x="394" y="104"/>
                    </a:lnTo>
                    <a:lnTo>
                      <a:pt x="399" y="113"/>
                    </a:lnTo>
                    <a:lnTo>
                      <a:pt x="403" y="123"/>
                    </a:lnTo>
                    <a:lnTo>
                      <a:pt x="407" y="132"/>
                    </a:lnTo>
                    <a:lnTo>
                      <a:pt x="412" y="142"/>
                    </a:lnTo>
                    <a:lnTo>
                      <a:pt x="415" y="153"/>
                    </a:lnTo>
                    <a:lnTo>
                      <a:pt x="418" y="163"/>
                    </a:lnTo>
                    <a:lnTo>
                      <a:pt x="420" y="173"/>
                    </a:lnTo>
                    <a:lnTo>
                      <a:pt x="422" y="184"/>
                    </a:lnTo>
                    <a:lnTo>
                      <a:pt x="423" y="195"/>
                    </a:lnTo>
                    <a:lnTo>
                      <a:pt x="424" y="206"/>
                    </a:lnTo>
                    <a:lnTo>
                      <a:pt x="425" y="217"/>
                    </a:lnTo>
                    <a:lnTo>
                      <a:pt x="424" y="228"/>
                    </a:lnTo>
                    <a:lnTo>
                      <a:pt x="423" y="239"/>
                    </a:lnTo>
                    <a:lnTo>
                      <a:pt x="422" y="250"/>
                    </a:lnTo>
                    <a:lnTo>
                      <a:pt x="420" y="261"/>
                    </a:lnTo>
                    <a:lnTo>
                      <a:pt x="418" y="271"/>
                    </a:lnTo>
                    <a:lnTo>
                      <a:pt x="415" y="281"/>
                    </a:lnTo>
                    <a:lnTo>
                      <a:pt x="412" y="292"/>
                    </a:lnTo>
                    <a:lnTo>
                      <a:pt x="407" y="302"/>
                    </a:lnTo>
                    <a:lnTo>
                      <a:pt x="403" y="311"/>
                    </a:lnTo>
                    <a:lnTo>
                      <a:pt x="399" y="321"/>
                    </a:lnTo>
                    <a:lnTo>
                      <a:pt x="394" y="330"/>
                    </a:lnTo>
                    <a:lnTo>
                      <a:pt x="388" y="338"/>
                    </a:lnTo>
                    <a:lnTo>
                      <a:pt x="382" y="347"/>
                    </a:lnTo>
                    <a:lnTo>
                      <a:pt x="376" y="355"/>
                    </a:lnTo>
                    <a:lnTo>
                      <a:pt x="369" y="363"/>
                    </a:lnTo>
                    <a:lnTo>
                      <a:pt x="362" y="370"/>
                    </a:lnTo>
                    <a:lnTo>
                      <a:pt x="355" y="378"/>
                    </a:lnTo>
                    <a:lnTo>
                      <a:pt x="347" y="384"/>
                    </a:lnTo>
                    <a:lnTo>
                      <a:pt x="339" y="391"/>
                    </a:lnTo>
                    <a:lnTo>
                      <a:pt x="331" y="397"/>
                    </a:lnTo>
                    <a:lnTo>
                      <a:pt x="322" y="403"/>
                    </a:lnTo>
                    <a:lnTo>
                      <a:pt x="313" y="408"/>
                    </a:lnTo>
                    <a:lnTo>
                      <a:pt x="304" y="413"/>
                    </a:lnTo>
                    <a:lnTo>
                      <a:pt x="294" y="417"/>
                    </a:lnTo>
                    <a:lnTo>
                      <a:pt x="285" y="421"/>
                    </a:lnTo>
                    <a:lnTo>
                      <a:pt x="275" y="424"/>
                    </a:lnTo>
                    <a:lnTo>
                      <a:pt x="265" y="427"/>
                    </a:lnTo>
                    <a:lnTo>
                      <a:pt x="255" y="430"/>
                    </a:lnTo>
                    <a:lnTo>
                      <a:pt x="244" y="432"/>
                    </a:lnTo>
                    <a:lnTo>
                      <a:pt x="234" y="433"/>
                    </a:lnTo>
                    <a:lnTo>
                      <a:pt x="223" y="434"/>
                    </a:lnTo>
                    <a:lnTo>
                      <a:pt x="212" y="435"/>
                    </a:lnTo>
                    <a:lnTo>
                      <a:pt x="201" y="434"/>
                    </a:lnTo>
                    <a:lnTo>
                      <a:pt x="190" y="433"/>
                    </a:lnTo>
                    <a:lnTo>
                      <a:pt x="180" y="432"/>
                    </a:lnTo>
                    <a:lnTo>
                      <a:pt x="169" y="430"/>
                    </a:lnTo>
                    <a:lnTo>
                      <a:pt x="159" y="427"/>
                    </a:lnTo>
                    <a:lnTo>
                      <a:pt x="149" y="424"/>
                    </a:lnTo>
                    <a:lnTo>
                      <a:pt x="139" y="421"/>
                    </a:lnTo>
                    <a:lnTo>
                      <a:pt x="130" y="417"/>
                    </a:lnTo>
                    <a:lnTo>
                      <a:pt x="120" y="413"/>
                    </a:lnTo>
                    <a:lnTo>
                      <a:pt x="111" y="408"/>
                    </a:lnTo>
                    <a:lnTo>
                      <a:pt x="102" y="403"/>
                    </a:lnTo>
                    <a:lnTo>
                      <a:pt x="93" y="397"/>
                    </a:lnTo>
                    <a:lnTo>
                      <a:pt x="85" y="391"/>
                    </a:lnTo>
                    <a:lnTo>
                      <a:pt x="77" y="384"/>
                    </a:lnTo>
                    <a:lnTo>
                      <a:pt x="69" y="378"/>
                    </a:lnTo>
                    <a:lnTo>
                      <a:pt x="62" y="370"/>
                    </a:lnTo>
                    <a:lnTo>
                      <a:pt x="54" y="363"/>
                    </a:lnTo>
                    <a:lnTo>
                      <a:pt x="48" y="355"/>
                    </a:lnTo>
                    <a:lnTo>
                      <a:pt x="42" y="347"/>
                    </a:lnTo>
                    <a:lnTo>
                      <a:pt x="36" y="338"/>
                    </a:lnTo>
                    <a:lnTo>
                      <a:pt x="30" y="330"/>
                    </a:lnTo>
                    <a:lnTo>
                      <a:pt x="25" y="321"/>
                    </a:lnTo>
                    <a:lnTo>
                      <a:pt x="21" y="311"/>
                    </a:lnTo>
                    <a:lnTo>
                      <a:pt x="16" y="302"/>
                    </a:lnTo>
                    <a:lnTo>
                      <a:pt x="12" y="292"/>
                    </a:lnTo>
                    <a:lnTo>
                      <a:pt x="9" y="281"/>
                    </a:lnTo>
                    <a:lnTo>
                      <a:pt x="6" y="271"/>
                    </a:lnTo>
                    <a:lnTo>
                      <a:pt x="3" y="261"/>
                    </a:lnTo>
                    <a:lnTo>
                      <a:pt x="2" y="250"/>
                    </a:lnTo>
                    <a:lnTo>
                      <a:pt x="0" y="239"/>
                    </a:lnTo>
                    <a:lnTo>
                      <a:pt x="0" y="228"/>
                    </a:lnTo>
                    <a:lnTo>
                      <a:pt x="0" y="217"/>
                    </a:lnTo>
                    <a:lnTo>
                      <a:pt x="0" y="206"/>
                    </a:lnTo>
                    <a:lnTo>
                      <a:pt x="0" y="195"/>
                    </a:lnTo>
                    <a:lnTo>
                      <a:pt x="2" y="184"/>
                    </a:lnTo>
                    <a:lnTo>
                      <a:pt x="3" y="173"/>
                    </a:lnTo>
                    <a:lnTo>
                      <a:pt x="6" y="163"/>
                    </a:lnTo>
                    <a:lnTo>
                      <a:pt x="9" y="153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21" y="123"/>
                    </a:lnTo>
                    <a:lnTo>
                      <a:pt x="25" y="113"/>
                    </a:lnTo>
                    <a:lnTo>
                      <a:pt x="30" y="104"/>
                    </a:lnTo>
                    <a:lnTo>
                      <a:pt x="36" y="95"/>
                    </a:lnTo>
                    <a:lnTo>
                      <a:pt x="42" y="87"/>
                    </a:lnTo>
                    <a:lnTo>
                      <a:pt x="48" y="79"/>
                    </a:lnTo>
                    <a:lnTo>
                      <a:pt x="54" y="71"/>
                    </a:lnTo>
                    <a:lnTo>
                      <a:pt x="62" y="63"/>
                    </a:lnTo>
                    <a:lnTo>
                      <a:pt x="69" y="56"/>
                    </a:lnTo>
                    <a:lnTo>
                      <a:pt x="77" y="49"/>
                    </a:lnTo>
                    <a:lnTo>
                      <a:pt x="85" y="43"/>
                    </a:lnTo>
                    <a:lnTo>
                      <a:pt x="93" y="37"/>
                    </a:lnTo>
                    <a:lnTo>
                      <a:pt x="102" y="31"/>
                    </a:lnTo>
                    <a:lnTo>
                      <a:pt x="111" y="26"/>
                    </a:lnTo>
                    <a:lnTo>
                      <a:pt x="120" y="21"/>
                    </a:lnTo>
                    <a:lnTo>
                      <a:pt x="130" y="17"/>
                    </a:lnTo>
                    <a:lnTo>
                      <a:pt x="139" y="13"/>
                    </a:lnTo>
                    <a:lnTo>
                      <a:pt x="149" y="9"/>
                    </a:lnTo>
                    <a:lnTo>
                      <a:pt x="159" y="6"/>
                    </a:lnTo>
                    <a:lnTo>
                      <a:pt x="169" y="4"/>
                    </a:lnTo>
                    <a:lnTo>
                      <a:pt x="180" y="2"/>
                    </a:lnTo>
                    <a:lnTo>
                      <a:pt x="190" y="1"/>
                    </a:lnTo>
                    <a:lnTo>
                      <a:pt x="201" y="0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9C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" name="Freeform 122"/>
              <p:cNvSpPr>
                <a:spLocks/>
              </p:cNvSpPr>
              <p:nvPr/>
            </p:nvSpPr>
            <p:spPr bwMode="auto">
              <a:xfrm>
                <a:off x="3837" y="2479"/>
                <a:ext cx="416" cy="424"/>
              </a:xfrm>
              <a:custGeom>
                <a:avLst/>
                <a:gdLst/>
                <a:ahLst/>
                <a:cxnLst>
                  <a:cxn ang="0">
                    <a:pos x="228" y="1"/>
                  </a:cxn>
                  <a:cxn ang="0">
                    <a:pos x="259" y="7"/>
                  </a:cxn>
                  <a:cxn ang="0">
                    <a:pos x="288" y="16"/>
                  </a:cxn>
                  <a:cxn ang="0">
                    <a:pos x="314" y="31"/>
                  </a:cxn>
                  <a:cxn ang="0">
                    <a:pos x="339" y="48"/>
                  </a:cxn>
                  <a:cxn ang="0">
                    <a:pos x="360" y="69"/>
                  </a:cxn>
                  <a:cxn ang="0">
                    <a:pos x="379" y="93"/>
                  </a:cxn>
                  <a:cxn ang="0">
                    <a:pos x="394" y="120"/>
                  </a:cxn>
                  <a:cxn ang="0">
                    <a:pos x="405" y="148"/>
                  </a:cxn>
                  <a:cxn ang="0">
                    <a:pos x="412" y="179"/>
                  </a:cxn>
                  <a:cxn ang="0">
                    <a:pos x="415" y="212"/>
                  </a:cxn>
                  <a:cxn ang="0">
                    <a:pos x="412" y="243"/>
                  </a:cxn>
                  <a:cxn ang="0">
                    <a:pos x="405" y="274"/>
                  </a:cxn>
                  <a:cxn ang="0">
                    <a:pos x="394" y="303"/>
                  </a:cxn>
                  <a:cxn ang="0">
                    <a:pos x="379" y="329"/>
                  </a:cxn>
                  <a:cxn ang="0">
                    <a:pos x="360" y="353"/>
                  </a:cxn>
                  <a:cxn ang="0">
                    <a:pos x="339" y="374"/>
                  </a:cxn>
                  <a:cxn ang="0">
                    <a:pos x="314" y="392"/>
                  </a:cxn>
                  <a:cxn ang="0">
                    <a:pos x="288" y="406"/>
                  </a:cxn>
                  <a:cxn ang="0">
                    <a:pos x="259" y="416"/>
                  </a:cxn>
                  <a:cxn ang="0">
                    <a:pos x="228" y="421"/>
                  </a:cxn>
                  <a:cxn ang="0">
                    <a:pos x="196" y="423"/>
                  </a:cxn>
                  <a:cxn ang="0">
                    <a:pos x="165" y="418"/>
                  </a:cxn>
                  <a:cxn ang="0">
                    <a:pos x="136" y="410"/>
                  </a:cxn>
                  <a:cxn ang="0">
                    <a:pos x="108" y="397"/>
                  </a:cxn>
                  <a:cxn ang="0">
                    <a:pos x="83" y="380"/>
                  </a:cxn>
                  <a:cxn ang="0">
                    <a:pos x="60" y="361"/>
                  </a:cxn>
                  <a:cxn ang="0">
                    <a:pos x="41" y="338"/>
                  </a:cxn>
                  <a:cxn ang="0">
                    <a:pos x="25" y="312"/>
                  </a:cxn>
                  <a:cxn ang="0">
                    <a:pos x="12" y="284"/>
                  </a:cxn>
                  <a:cxn ang="0">
                    <a:pos x="4" y="254"/>
                  </a:cxn>
                  <a:cxn ang="0">
                    <a:pos x="0" y="222"/>
                  </a:cxn>
                  <a:cxn ang="0">
                    <a:pos x="1" y="189"/>
                  </a:cxn>
                  <a:cxn ang="0">
                    <a:pos x="6" y="158"/>
                  </a:cxn>
                  <a:cxn ang="0">
                    <a:pos x="16" y="129"/>
                  </a:cxn>
                  <a:cxn ang="0">
                    <a:pos x="30" y="102"/>
                  </a:cxn>
                  <a:cxn ang="0">
                    <a:pos x="47" y="77"/>
                  </a:cxn>
                  <a:cxn ang="0">
                    <a:pos x="68" y="55"/>
                  </a:cxn>
                  <a:cxn ang="0">
                    <a:pos x="91" y="36"/>
                  </a:cxn>
                  <a:cxn ang="0">
                    <a:pos x="118" y="21"/>
                  </a:cxn>
                  <a:cxn ang="0">
                    <a:pos x="146" y="9"/>
                  </a:cxn>
                  <a:cxn ang="0">
                    <a:pos x="176" y="2"/>
                  </a:cxn>
                  <a:cxn ang="0">
                    <a:pos x="207" y="0"/>
                  </a:cxn>
                </a:cxnLst>
                <a:rect l="0" t="0" r="r" b="b"/>
                <a:pathLst>
                  <a:path w="416" h="424">
                    <a:moveTo>
                      <a:pt x="207" y="0"/>
                    </a:moveTo>
                    <a:lnTo>
                      <a:pt x="218" y="0"/>
                    </a:lnTo>
                    <a:lnTo>
                      <a:pt x="228" y="1"/>
                    </a:lnTo>
                    <a:lnTo>
                      <a:pt x="238" y="2"/>
                    </a:lnTo>
                    <a:lnTo>
                      <a:pt x="249" y="4"/>
                    </a:lnTo>
                    <a:lnTo>
                      <a:pt x="259" y="7"/>
                    </a:lnTo>
                    <a:lnTo>
                      <a:pt x="268" y="9"/>
                    </a:lnTo>
                    <a:lnTo>
                      <a:pt x="278" y="13"/>
                    </a:lnTo>
                    <a:lnTo>
                      <a:pt x="288" y="16"/>
                    </a:lnTo>
                    <a:lnTo>
                      <a:pt x="296" y="21"/>
                    </a:lnTo>
                    <a:lnTo>
                      <a:pt x="306" y="25"/>
                    </a:lnTo>
                    <a:lnTo>
                      <a:pt x="314" y="31"/>
                    </a:lnTo>
                    <a:lnTo>
                      <a:pt x="323" y="36"/>
                    </a:lnTo>
                    <a:lnTo>
                      <a:pt x="331" y="42"/>
                    </a:lnTo>
                    <a:lnTo>
                      <a:pt x="339" y="48"/>
                    </a:lnTo>
                    <a:lnTo>
                      <a:pt x="346" y="55"/>
                    </a:lnTo>
                    <a:lnTo>
                      <a:pt x="354" y="62"/>
                    </a:lnTo>
                    <a:lnTo>
                      <a:pt x="360" y="69"/>
                    </a:lnTo>
                    <a:lnTo>
                      <a:pt x="367" y="77"/>
                    </a:lnTo>
                    <a:lnTo>
                      <a:pt x="373" y="85"/>
                    </a:lnTo>
                    <a:lnTo>
                      <a:pt x="379" y="93"/>
                    </a:lnTo>
                    <a:lnTo>
                      <a:pt x="384" y="102"/>
                    </a:lnTo>
                    <a:lnTo>
                      <a:pt x="389" y="110"/>
                    </a:lnTo>
                    <a:lnTo>
                      <a:pt x="394" y="120"/>
                    </a:lnTo>
                    <a:lnTo>
                      <a:pt x="398" y="129"/>
                    </a:lnTo>
                    <a:lnTo>
                      <a:pt x="402" y="138"/>
                    </a:lnTo>
                    <a:lnTo>
                      <a:pt x="405" y="148"/>
                    </a:lnTo>
                    <a:lnTo>
                      <a:pt x="408" y="158"/>
                    </a:lnTo>
                    <a:lnTo>
                      <a:pt x="410" y="168"/>
                    </a:lnTo>
                    <a:lnTo>
                      <a:pt x="412" y="179"/>
                    </a:lnTo>
                    <a:lnTo>
                      <a:pt x="413" y="189"/>
                    </a:lnTo>
                    <a:lnTo>
                      <a:pt x="414" y="200"/>
                    </a:lnTo>
                    <a:lnTo>
                      <a:pt x="415" y="212"/>
                    </a:lnTo>
                    <a:lnTo>
                      <a:pt x="414" y="222"/>
                    </a:lnTo>
                    <a:lnTo>
                      <a:pt x="413" y="233"/>
                    </a:lnTo>
                    <a:lnTo>
                      <a:pt x="412" y="243"/>
                    </a:lnTo>
                    <a:lnTo>
                      <a:pt x="410" y="254"/>
                    </a:lnTo>
                    <a:lnTo>
                      <a:pt x="408" y="264"/>
                    </a:lnTo>
                    <a:lnTo>
                      <a:pt x="405" y="274"/>
                    </a:lnTo>
                    <a:lnTo>
                      <a:pt x="402" y="284"/>
                    </a:lnTo>
                    <a:lnTo>
                      <a:pt x="398" y="294"/>
                    </a:lnTo>
                    <a:lnTo>
                      <a:pt x="394" y="303"/>
                    </a:lnTo>
                    <a:lnTo>
                      <a:pt x="389" y="312"/>
                    </a:lnTo>
                    <a:lnTo>
                      <a:pt x="384" y="321"/>
                    </a:lnTo>
                    <a:lnTo>
                      <a:pt x="379" y="329"/>
                    </a:lnTo>
                    <a:lnTo>
                      <a:pt x="373" y="338"/>
                    </a:lnTo>
                    <a:lnTo>
                      <a:pt x="367" y="346"/>
                    </a:lnTo>
                    <a:lnTo>
                      <a:pt x="360" y="353"/>
                    </a:lnTo>
                    <a:lnTo>
                      <a:pt x="354" y="361"/>
                    </a:lnTo>
                    <a:lnTo>
                      <a:pt x="346" y="368"/>
                    </a:lnTo>
                    <a:lnTo>
                      <a:pt x="339" y="374"/>
                    </a:lnTo>
                    <a:lnTo>
                      <a:pt x="331" y="380"/>
                    </a:lnTo>
                    <a:lnTo>
                      <a:pt x="323" y="386"/>
                    </a:lnTo>
                    <a:lnTo>
                      <a:pt x="314" y="392"/>
                    </a:lnTo>
                    <a:lnTo>
                      <a:pt x="306" y="397"/>
                    </a:lnTo>
                    <a:lnTo>
                      <a:pt x="296" y="402"/>
                    </a:lnTo>
                    <a:lnTo>
                      <a:pt x="288" y="406"/>
                    </a:lnTo>
                    <a:lnTo>
                      <a:pt x="278" y="410"/>
                    </a:lnTo>
                    <a:lnTo>
                      <a:pt x="268" y="413"/>
                    </a:lnTo>
                    <a:lnTo>
                      <a:pt x="259" y="416"/>
                    </a:lnTo>
                    <a:lnTo>
                      <a:pt x="249" y="418"/>
                    </a:lnTo>
                    <a:lnTo>
                      <a:pt x="238" y="420"/>
                    </a:lnTo>
                    <a:lnTo>
                      <a:pt x="228" y="421"/>
                    </a:lnTo>
                    <a:lnTo>
                      <a:pt x="218" y="423"/>
                    </a:lnTo>
                    <a:lnTo>
                      <a:pt x="207" y="423"/>
                    </a:lnTo>
                    <a:lnTo>
                      <a:pt x="196" y="423"/>
                    </a:lnTo>
                    <a:lnTo>
                      <a:pt x="186" y="421"/>
                    </a:lnTo>
                    <a:lnTo>
                      <a:pt x="176" y="420"/>
                    </a:lnTo>
                    <a:lnTo>
                      <a:pt x="165" y="418"/>
                    </a:lnTo>
                    <a:lnTo>
                      <a:pt x="155" y="416"/>
                    </a:lnTo>
                    <a:lnTo>
                      <a:pt x="146" y="413"/>
                    </a:lnTo>
                    <a:lnTo>
                      <a:pt x="136" y="410"/>
                    </a:lnTo>
                    <a:lnTo>
                      <a:pt x="126" y="406"/>
                    </a:lnTo>
                    <a:lnTo>
                      <a:pt x="118" y="402"/>
                    </a:lnTo>
                    <a:lnTo>
                      <a:pt x="108" y="397"/>
                    </a:lnTo>
                    <a:lnTo>
                      <a:pt x="100" y="392"/>
                    </a:lnTo>
                    <a:lnTo>
                      <a:pt x="91" y="386"/>
                    </a:lnTo>
                    <a:lnTo>
                      <a:pt x="83" y="380"/>
                    </a:lnTo>
                    <a:lnTo>
                      <a:pt x="75" y="374"/>
                    </a:lnTo>
                    <a:lnTo>
                      <a:pt x="68" y="368"/>
                    </a:lnTo>
                    <a:lnTo>
                      <a:pt x="60" y="361"/>
                    </a:lnTo>
                    <a:lnTo>
                      <a:pt x="54" y="353"/>
                    </a:lnTo>
                    <a:lnTo>
                      <a:pt x="47" y="346"/>
                    </a:lnTo>
                    <a:lnTo>
                      <a:pt x="41" y="338"/>
                    </a:lnTo>
                    <a:lnTo>
                      <a:pt x="35" y="329"/>
                    </a:lnTo>
                    <a:lnTo>
                      <a:pt x="30" y="321"/>
                    </a:lnTo>
                    <a:lnTo>
                      <a:pt x="25" y="312"/>
                    </a:lnTo>
                    <a:lnTo>
                      <a:pt x="20" y="303"/>
                    </a:lnTo>
                    <a:lnTo>
                      <a:pt x="16" y="294"/>
                    </a:lnTo>
                    <a:lnTo>
                      <a:pt x="12" y="284"/>
                    </a:lnTo>
                    <a:lnTo>
                      <a:pt x="9" y="274"/>
                    </a:lnTo>
                    <a:lnTo>
                      <a:pt x="6" y="264"/>
                    </a:lnTo>
                    <a:lnTo>
                      <a:pt x="4" y="254"/>
                    </a:lnTo>
                    <a:lnTo>
                      <a:pt x="2" y="243"/>
                    </a:lnTo>
                    <a:lnTo>
                      <a:pt x="1" y="233"/>
                    </a:lnTo>
                    <a:lnTo>
                      <a:pt x="0" y="222"/>
                    </a:lnTo>
                    <a:lnTo>
                      <a:pt x="0" y="212"/>
                    </a:lnTo>
                    <a:lnTo>
                      <a:pt x="0" y="200"/>
                    </a:lnTo>
                    <a:lnTo>
                      <a:pt x="1" y="189"/>
                    </a:lnTo>
                    <a:lnTo>
                      <a:pt x="2" y="179"/>
                    </a:lnTo>
                    <a:lnTo>
                      <a:pt x="4" y="168"/>
                    </a:lnTo>
                    <a:lnTo>
                      <a:pt x="6" y="158"/>
                    </a:lnTo>
                    <a:lnTo>
                      <a:pt x="9" y="148"/>
                    </a:lnTo>
                    <a:lnTo>
                      <a:pt x="12" y="138"/>
                    </a:lnTo>
                    <a:lnTo>
                      <a:pt x="16" y="129"/>
                    </a:lnTo>
                    <a:lnTo>
                      <a:pt x="20" y="120"/>
                    </a:lnTo>
                    <a:lnTo>
                      <a:pt x="25" y="110"/>
                    </a:lnTo>
                    <a:lnTo>
                      <a:pt x="30" y="102"/>
                    </a:lnTo>
                    <a:lnTo>
                      <a:pt x="35" y="93"/>
                    </a:lnTo>
                    <a:lnTo>
                      <a:pt x="41" y="85"/>
                    </a:lnTo>
                    <a:lnTo>
                      <a:pt x="47" y="77"/>
                    </a:lnTo>
                    <a:lnTo>
                      <a:pt x="54" y="69"/>
                    </a:lnTo>
                    <a:lnTo>
                      <a:pt x="60" y="62"/>
                    </a:lnTo>
                    <a:lnTo>
                      <a:pt x="68" y="55"/>
                    </a:lnTo>
                    <a:lnTo>
                      <a:pt x="75" y="48"/>
                    </a:lnTo>
                    <a:lnTo>
                      <a:pt x="83" y="42"/>
                    </a:lnTo>
                    <a:lnTo>
                      <a:pt x="91" y="36"/>
                    </a:lnTo>
                    <a:lnTo>
                      <a:pt x="100" y="31"/>
                    </a:lnTo>
                    <a:lnTo>
                      <a:pt x="108" y="25"/>
                    </a:lnTo>
                    <a:lnTo>
                      <a:pt x="118" y="21"/>
                    </a:lnTo>
                    <a:lnTo>
                      <a:pt x="126" y="16"/>
                    </a:lnTo>
                    <a:lnTo>
                      <a:pt x="136" y="13"/>
                    </a:lnTo>
                    <a:lnTo>
                      <a:pt x="146" y="9"/>
                    </a:lnTo>
                    <a:lnTo>
                      <a:pt x="155" y="7"/>
                    </a:lnTo>
                    <a:lnTo>
                      <a:pt x="165" y="4"/>
                    </a:lnTo>
                    <a:lnTo>
                      <a:pt x="176" y="2"/>
                    </a:lnTo>
                    <a:lnTo>
                      <a:pt x="186" y="1"/>
                    </a:lnTo>
                    <a:lnTo>
                      <a:pt x="196" y="0"/>
                    </a:lnTo>
                    <a:lnTo>
                      <a:pt x="207" y="0"/>
                    </a:lnTo>
                  </a:path>
                </a:pathLst>
              </a:custGeom>
              <a:solidFill>
                <a:srgbClr val="AB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6" name="Freeform 123"/>
              <p:cNvSpPr>
                <a:spLocks/>
              </p:cNvSpPr>
              <p:nvPr/>
            </p:nvSpPr>
            <p:spPr bwMode="auto">
              <a:xfrm>
                <a:off x="3843" y="2485"/>
                <a:ext cx="405" cy="413"/>
              </a:xfrm>
              <a:custGeom>
                <a:avLst/>
                <a:gdLst/>
                <a:ahLst/>
                <a:cxnLst>
                  <a:cxn ang="0">
                    <a:pos x="222" y="1"/>
                  </a:cxn>
                  <a:cxn ang="0">
                    <a:pos x="252" y="6"/>
                  </a:cxn>
                  <a:cxn ang="0">
                    <a:pos x="280" y="16"/>
                  </a:cxn>
                  <a:cxn ang="0">
                    <a:pos x="306" y="29"/>
                  </a:cxn>
                  <a:cxn ang="0">
                    <a:pos x="330" y="47"/>
                  </a:cxn>
                  <a:cxn ang="0">
                    <a:pos x="351" y="67"/>
                  </a:cxn>
                  <a:cxn ang="0">
                    <a:pos x="369" y="90"/>
                  </a:cxn>
                  <a:cxn ang="0">
                    <a:pos x="383" y="116"/>
                  </a:cxn>
                  <a:cxn ang="0">
                    <a:pos x="394" y="144"/>
                  </a:cxn>
                  <a:cxn ang="0">
                    <a:pos x="401" y="174"/>
                  </a:cxn>
                  <a:cxn ang="0">
                    <a:pos x="404" y="206"/>
                  </a:cxn>
                  <a:cxn ang="0">
                    <a:pos x="401" y="237"/>
                  </a:cxn>
                  <a:cxn ang="0">
                    <a:pos x="394" y="266"/>
                  </a:cxn>
                  <a:cxn ang="0">
                    <a:pos x="383" y="295"/>
                  </a:cxn>
                  <a:cxn ang="0">
                    <a:pos x="369" y="321"/>
                  </a:cxn>
                  <a:cxn ang="0">
                    <a:pos x="351" y="344"/>
                  </a:cxn>
                  <a:cxn ang="0">
                    <a:pos x="330" y="364"/>
                  </a:cxn>
                  <a:cxn ang="0">
                    <a:pos x="306" y="382"/>
                  </a:cxn>
                  <a:cxn ang="0">
                    <a:pos x="280" y="395"/>
                  </a:cxn>
                  <a:cxn ang="0">
                    <a:pos x="252" y="405"/>
                  </a:cxn>
                  <a:cxn ang="0">
                    <a:pos x="222" y="410"/>
                  </a:cxn>
                  <a:cxn ang="0">
                    <a:pos x="191" y="412"/>
                  </a:cxn>
                  <a:cxn ang="0">
                    <a:pos x="161" y="407"/>
                  </a:cxn>
                  <a:cxn ang="0">
                    <a:pos x="132" y="399"/>
                  </a:cxn>
                  <a:cxn ang="0">
                    <a:pos x="106" y="387"/>
                  </a:cxn>
                  <a:cxn ang="0">
                    <a:pos x="81" y="371"/>
                  </a:cxn>
                  <a:cxn ang="0">
                    <a:pos x="59" y="351"/>
                  </a:cxn>
                  <a:cxn ang="0">
                    <a:pos x="40" y="329"/>
                  </a:cxn>
                  <a:cxn ang="0">
                    <a:pos x="24" y="304"/>
                  </a:cxn>
                  <a:cxn ang="0">
                    <a:pos x="12" y="277"/>
                  </a:cxn>
                  <a:cxn ang="0">
                    <a:pos x="4" y="247"/>
                  </a:cxn>
                  <a:cxn ang="0">
                    <a:pos x="0" y="216"/>
                  </a:cxn>
                  <a:cxn ang="0">
                    <a:pos x="0" y="184"/>
                  </a:cxn>
                  <a:cxn ang="0">
                    <a:pos x="6" y="154"/>
                  </a:cxn>
                  <a:cxn ang="0">
                    <a:pos x="16" y="125"/>
                  </a:cxn>
                  <a:cxn ang="0">
                    <a:pos x="29" y="99"/>
                  </a:cxn>
                  <a:cxn ang="0">
                    <a:pos x="46" y="74"/>
                  </a:cxn>
                  <a:cxn ang="0">
                    <a:pos x="66" y="53"/>
                  </a:cxn>
                  <a:cxn ang="0">
                    <a:pos x="89" y="35"/>
                  </a:cxn>
                  <a:cxn ang="0">
                    <a:pos x="115" y="20"/>
                  </a:cxn>
                  <a:cxn ang="0">
                    <a:pos x="142" y="9"/>
                  </a:cxn>
                  <a:cxn ang="0">
                    <a:pos x="171" y="2"/>
                  </a:cxn>
                  <a:cxn ang="0">
                    <a:pos x="202" y="0"/>
                  </a:cxn>
                </a:cxnLst>
                <a:rect l="0" t="0" r="r" b="b"/>
                <a:pathLst>
                  <a:path w="405" h="413">
                    <a:moveTo>
                      <a:pt x="202" y="0"/>
                    </a:moveTo>
                    <a:lnTo>
                      <a:pt x="212" y="0"/>
                    </a:lnTo>
                    <a:lnTo>
                      <a:pt x="222" y="1"/>
                    </a:lnTo>
                    <a:lnTo>
                      <a:pt x="232" y="2"/>
                    </a:lnTo>
                    <a:lnTo>
                      <a:pt x="242" y="4"/>
                    </a:lnTo>
                    <a:lnTo>
                      <a:pt x="252" y="6"/>
                    </a:lnTo>
                    <a:lnTo>
                      <a:pt x="261" y="9"/>
                    </a:lnTo>
                    <a:lnTo>
                      <a:pt x="271" y="12"/>
                    </a:lnTo>
                    <a:lnTo>
                      <a:pt x="280" y="16"/>
                    </a:lnTo>
                    <a:lnTo>
                      <a:pt x="288" y="20"/>
                    </a:lnTo>
                    <a:lnTo>
                      <a:pt x="297" y="24"/>
                    </a:lnTo>
                    <a:lnTo>
                      <a:pt x="306" y="29"/>
                    </a:lnTo>
                    <a:lnTo>
                      <a:pt x="314" y="35"/>
                    </a:lnTo>
                    <a:lnTo>
                      <a:pt x="322" y="40"/>
                    </a:lnTo>
                    <a:lnTo>
                      <a:pt x="330" y="47"/>
                    </a:lnTo>
                    <a:lnTo>
                      <a:pt x="337" y="53"/>
                    </a:lnTo>
                    <a:lnTo>
                      <a:pt x="344" y="60"/>
                    </a:lnTo>
                    <a:lnTo>
                      <a:pt x="351" y="67"/>
                    </a:lnTo>
                    <a:lnTo>
                      <a:pt x="357" y="74"/>
                    </a:lnTo>
                    <a:lnTo>
                      <a:pt x="363" y="82"/>
                    </a:lnTo>
                    <a:lnTo>
                      <a:pt x="369" y="90"/>
                    </a:lnTo>
                    <a:lnTo>
                      <a:pt x="374" y="99"/>
                    </a:lnTo>
                    <a:lnTo>
                      <a:pt x="379" y="107"/>
                    </a:lnTo>
                    <a:lnTo>
                      <a:pt x="383" y="116"/>
                    </a:lnTo>
                    <a:lnTo>
                      <a:pt x="387" y="125"/>
                    </a:lnTo>
                    <a:lnTo>
                      <a:pt x="391" y="134"/>
                    </a:lnTo>
                    <a:lnTo>
                      <a:pt x="394" y="144"/>
                    </a:lnTo>
                    <a:lnTo>
                      <a:pt x="397" y="154"/>
                    </a:lnTo>
                    <a:lnTo>
                      <a:pt x="399" y="164"/>
                    </a:lnTo>
                    <a:lnTo>
                      <a:pt x="401" y="174"/>
                    </a:lnTo>
                    <a:lnTo>
                      <a:pt x="403" y="184"/>
                    </a:lnTo>
                    <a:lnTo>
                      <a:pt x="403" y="195"/>
                    </a:lnTo>
                    <a:lnTo>
                      <a:pt x="404" y="206"/>
                    </a:lnTo>
                    <a:lnTo>
                      <a:pt x="403" y="216"/>
                    </a:lnTo>
                    <a:lnTo>
                      <a:pt x="403" y="227"/>
                    </a:lnTo>
                    <a:lnTo>
                      <a:pt x="401" y="237"/>
                    </a:lnTo>
                    <a:lnTo>
                      <a:pt x="399" y="247"/>
                    </a:lnTo>
                    <a:lnTo>
                      <a:pt x="397" y="257"/>
                    </a:lnTo>
                    <a:lnTo>
                      <a:pt x="394" y="266"/>
                    </a:lnTo>
                    <a:lnTo>
                      <a:pt x="391" y="277"/>
                    </a:lnTo>
                    <a:lnTo>
                      <a:pt x="387" y="286"/>
                    </a:lnTo>
                    <a:lnTo>
                      <a:pt x="383" y="295"/>
                    </a:lnTo>
                    <a:lnTo>
                      <a:pt x="379" y="304"/>
                    </a:lnTo>
                    <a:lnTo>
                      <a:pt x="374" y="312"/>
                    </a:lnTo>
                    <a:lnTo>
                      <a:pt x="369" y="321"/>
                    </a:lnTo>
                    <a:lnTo>
                      <a:pt x="363" y="329"/>
                    </a:lnTo>
                    <a:lnTo>
                      <a:pt x="357" y="337"/>
                    </a:lnTo>
                    <a:lnTo>
                      <a:pt x="351" y="344"/>
                    </a:lnTo>
                    <a:lnTo>
                      <a:pt x="344" y="351"/>
                    </a:lnTo>
                    <a:lnTo>
                      <a:pt x="337" y="358"/>
                    </a:lnTo>
                    <a:lnTo>
                      <a:pt x="330" y="364"/>
                    </a:lnTo>
                    <a:lnTo>
                      <a:pt x="322" y="371"/>
                    </a:lnTo>
                    <a:lnTo>
                      <a:pt x="314" y="376"/>
                    </a:lnTo>
                    <a:lnTo>
                      <a:pt x="306" y="382"/>
                    </a:lnTo>
                    <a:lnTo>
                      <a:pt x="297" y="387"/>
                    </a:lnTo>
                    <a:lnTo>
                      <a:pt x="288" y="391"/>
                    </a:lnTo>
                    <a:lnTo>
                      <a:pt x="280" y="395"/>
                    </a:lnTo>
                    <a:lnTo>
                      <a:pt x="271" y="399"/>
                    </a:lnTo>
                    <a:lnTo>
                      <a:pt x="261" y="402"/>
                    </a:lnTo>
                    <a:lnTo>
                      <a:pt x="252" y="405"/>
                    </a:lnTo>
                    <a:lnTo>
                      <a:pt x="242" y="407"/>
                    </a:lnTo>
                    <a:lnTo>
                      <a:pt x="232" y="409"/>
                    </a:lnTo>
                    <a:lnTo>
                      <a:pt x="222" y="410"/>
                    </a:lnTo>
                    <a:lnTo>
                      <a:pt x="212" y="412"/>
                    </a:lnTo>
                    <a:lnTo>
                      <a:pt x="202" y="412"/>
                    </a:lnTo>
                    <a:lnTo>
                      <a:pt x="191" y="412"/>
                    </a:lnTo>
                    <a:lnTo>
                      <a:pt x="181" y="410"/>
                    </a:lnTo>
                    <a:lnTo>
                      <a:pt x="171" y="409"/>
                    </a:lnTo>
                    <a:lnTo>
                      <a:pt x="161" y="407"/>
                    </a:lnTo>
                    <a:lnTo>
                      <a:pt x="151" y="405"/>
                    </a:lnTo>
                    <a:lnTo>
                      <a:pt x="142" y="402"/>
                    </a:lnTo>
                    <a:lnTo>
                      <a:pt x="132" y="399"/>
                    </a:lnTo>
                    <a:lnTo>
                      <a:pt x="123" y="395"/>
                    </a:lnTo>
                    <a:lnTo>
                      <a:pt x="115" y="391"/>
                    </a:lnTo>
                    <a:lnTo>
                      <a:pt x="106" y="387"/>
                    </a:lnTo>
                    <a:lnTo>
                      <a:pt x="97" y="382"/>
                    </a:lnTo>
                    <a:lnTo>
                      <a:pt x="89" y="376"/>
                    </a:lnTo>
                    <a:lnTo>
                      <a:pt x="81" y="371"/>
                    </a:lnTo>
                    <a:lnTo>
                      <a:pt x="73" y="364"/>
                    </a:lnTo>
                    <a:lnTo>
                      <a:pt x="66" y="358"/>
                    </a:lnTo>
                    <a:lnTo>
                      <a:pt x="59" y="351"/>
                    </a:lnTo>
                    <a:lnTo>
                      <a:pt x="52" y="344"/>
                    </a:lnTo>
                    <a:lnTo>
                      <a:pt x="46" y="337"/>
                    </a:lnTo>
                    <a:lnTo>
                      <a:pt x="40" y="329"/>
                    </a:lnTo>
                    <a:lnTo>
                      <a:pt x="34" y="321"/>
                    </a:lnTo>
                    <a:lnTo>
                      <a:pt x="29" y="312"/>
                    </a:lnTo>
                    <a:lnTo>
                      <a:pt x="24" y="304"/>
                    </a:lnTo>
                    <a:lnTo>
                      <a:pt x="20" y="295"/>
                    </a:lnTo>
                    <a:lnTo>
                      <a:pt x="16" y="286"/>
                    </a:lnTo>
                    <a:lnTo>
                      <a:pt x="12" y="277"/>
                    </a:lnTo>
                    <a:lnTo>
                      <a:pt x="9" y="266"/>
                    </a:lnTo>
                    <a:lnTo>
                      <a:pt x="6" y="257"/>
                    </a:lnTo>
                    <a:lnTo>
                      <a:pt x="4" y="247"/>
                    </a:lnTo>
                    <a:lnTo>
                      <a:pt x="2" y="237"/>
                    </a:lnTo>
                    <a:lnTo>
                      <a:pt x="0" y="227"/>
                    </a:lnTo>
                    <a:lnTo>
                      <a:pt x="0" y="216"/>
                    </a:lnTo>
                    <a:lnTo>
                      <a:pt x="0" y="206"/>
                    </a:lnTo>
                    <a:lnTo>
                      <a:pt x="0" y="195"/>
                    </a:lnTo>
                    <a:lnTo>
                      <a:pt x="0" y="184"/>
                    </a:lnTo>
                    <a:lnTo>
                      <a:pt x="2" y="174"/>
                    </a:lnTo>
                    <a:lnTo>
                      <a:pt x="4" y="164"/>
                    </a:lnTo>
                    <a:lnTo>
                      <a:pt x="6" y="154"/>
                    </a:lnTo>
                    <a:lnTo>
                      <a:pt x="9" y="144"/>
                    </a:lnTo>
                    <a:lnTo>
                      <a:pt x="12" y="134"/>
                    </a:lnTo>
                    <a:lnTo>
                      <a:pt x="16" y="125"/>
                    </a:lnTo>
                    <a:lnTo>
                      <a:pt x="20" y="116"/>
                    </a:lnTo>
                    <a:lnTo>
                      <a:pt x="24" y="107"/>
                    </a:lnTo>
                    <a:lnTo>
                      <a:pt x="29" y="99"/>
                    </a:lnTo>
                    <a:lnTo>
                      <a:pt x="34" y="90"/>
                    </a:lnTo>
                    <a:lnTo>
                      <a:pt x="40" y="82"/>
                    </a:lnTo>
                    <a:lnTo>
                      <a:pt x="46" y="74"/>
                    </a:lnTo>
                    <a:lnTo>
                      <a:pt x="52" y="67"/>
                    </a:lnTo>
                    <a:lnTo>
                      <a:pt x="59" y="60"/>
                    </a:lnTo>
                    <a:lnTo>
                      <a:pt x="66" y="53"/>
                    </a:lnTo>
                    <a:lnTo>
                      <a:pt x="73" y="47"/>
                    </a:lnTo>
                    <a:lnTo>
                      <a:pt x="81" y="40"/>
                    </a:lnTo>
                    <a:lnTo>
                      <a:pt x="89" y="35"/>
                    </a:lnTo>
                    <a:lnTo>
                      <a:pt x="97" y="29"/>
                    </a:lnTo>
                    <a:lnTo>
                      <a:pt x="106" y="24"/>
                    </a:lnTo>
                    <a:lnTo>
                      <a:pt x="115" y="20"/>
                    </a:lnTo>
                    <a:lnTo>
                      <a:pt x="123" y="16"/>
                    </a:lnTo>
                    <a:lnTo>
                      <a:pt x="132" y="12"/>
                    </a:lnTo>
                    <a:lnTo>
                      <a:pt x="142" y="9"/>
                    </a:lnTo>
                    <a:lnTo>
                      <a:pt x="151" y="6"/>
                    </a:lnTo>
                    <a:lnTo>
                      <a:pt x="161" y="4"/>
                    </a:lnTo>
                    <a:lnTo>
                      <a:pt x="171" y="2"/>
                    </a:lnTo>
                    <a:lnTo>
                      <a:pt x="181" y="1"/>
                    </a:lnTo>
                    <a:lnTo>
                      <a:pt x="191" y="0"/>
                    </a:lnTo>
                    <a:lnTo>
                      <a:pt x="202" y="0"/>
                    </a:lnTo>
                  </a:path>
                </a:pathLst>
              </a:custGeom>
              <a:solidFill>
                <a:srgbClr val="BD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7" name="Freeform 124"/>
              <p:cNvSpPr>
                <a:spLocks/>
              </p:cNvSpPr>
              <p:nvPr/>
            </p:nvSpPr>
            <p:spPr bwMode="auto">
              <a:xfrm>
                <a:off x="3849" y="2490"/>
                <a:ext cx="392" cy="402"/>
              </a:xfrm>
              <a:custGeom>
                <a:avLst/>
                <a:gdLst/>
                <a:ahLst/>
                <a:cxnLst>
                  <a:cxn ang="0">
                    <a:pos x="215" y="1"/>
                  </a:cxn>
                  <a:cxn ang="0">
                    <a:pos x="244" y="6"/>
                  </a:cxn>
                  <a:cxn ang="0">
                    <a:pos x="271" y="15"/>
                  </a:cxn>
                  <a:cxn ang="0">
                    <a:pos x="296" y="29"/>
                  </a:cxn>
                  <a:cxn ang="0">
                    <a:pos x="319" y="45"/>
                  </a:cxn>
                  <a:cxn ang="0">
                    <a:pos x="340" y="65"/>
                  </a:cxn>
                  <a:cxn ang="0">
                    <a:pos x="357" y="88"/>
                  </a:cxn>
                  <a:cxn ang="0">
                    <a:pos x="371" y="113"/>
                  </a:cxn>
                  <a:cxn ang="0">
                    <a:pos x="382" y="140"/>
                  </a:cxn>
                  <a:cxn ang="0">
                    <a:pos x="388" y="170"/>
                  </a:cxn>
                  <a:cxn ang="0">
                    <a:pos x="391" y="200"/>
                  </a:cxn>
                  <a:cxn ang="0">
                    <a:pos x="388" y="230"/>
                  </a:cxn>
                  <a:cxn ang="0">
                    <a:pos x="382" y="259"/>
                  </a:cxn>
                  <a:cxn ang="0">
                    <a:pos x="371" y="287"/>
                  </a:cxn>
                  <a:cxn ang="0">
                    <a:pos x="357" y="312"/>
                  </a:cxn>
                  <a:cxn ang="0">
                    <a:pos x="340" y="335"/>
                  </a:cxn>
                  <a:cxn ang="0">
                    <a:pos x="319" y="354"/>
                  </a:cxn>
                  <a:cxn ang="0">
                    <a:pos x="296" y="371"/>
                  </a:cxn>
                  <a:cxn ang="0">
                    <a:pos x="271" y="384"/>
                  </a:cxn>
                  <a:cxn ang="0">
                    <a:pos x="244" y="394"/>
                  </a:cxn>
                  <a:cxn ang="0">
                    <a:pos x="215" y="399"/>
                  </a:cxn>
                  <a:cxn ang="0">
                    <a:pos x="185" y="400"/>
                  </a:cxn>
                  <a:cxn ang="0">
                    <a:pos x="156" y="396"/>
                  </a:cxn>
                  <a:cxn ang="0">
                    <a:pos x="128" y="388"/>
                  </a:cxn>
                  <a:cxn ang="0">
                    <a:pos x="102" y="376"/>
                  </a:cxn>
                  <a:cxn ang="0">
                    <a:pos x="78" y="360"/>
                  </a:cxn>
                  <a:cxn ang="0">
                    <a:pos x="57" y="342"/>
                  </a:cxn>
                  <a:cxn ang="0">
                    <a:pos x="38" y="320"/>
                  </a:cxn>
                  <a:cxn ang="0">
                    <a:pos x="23" y="296"/>
                  </a:cxn>
                  <a:cxn ang="0">
                    <a:pos x="11" y="269"/>
                  </a:cxn>
                  <a:cxn ang="0">
                    <a:pos x="3" y="240"/>
                  </a:cxn>
                  <a:cxn ang="0">
                    <a:pos x="0" y="210"/>
                  </a:cxn>
                  <a:cxn ang="0">
                    <a:pos x="0" y="180"/>
                  </a:cxn>
                  <a:cxn ang="0">
                    <a:pos x="6" y="150"/>
                  </a:cxn>
                  <a:cxn ang="0">
                    <a:pos x="15" y="122"/>
                  </a:cxn>
                  <a:cxn ang="0">
                    <a:pos x="28" y="96"/>
                  </a:cxn>
                  <a:cxn ang="0">
                    <a:pos x="44" y="72"/>
                  </a:cxn>
                  <a:cxn ang="0">
                    <a:pos x="64" y="52"/>
                  </a:cxn>
                  <a:cxn ang="0">
                    <a:pos x="86" y="34"/>
                  </a:cxn>
                  <a:cxn ang="0">
                    <a:pos x="110" y="19"/>
                  </a:cxn>
                  <a:cxn ang="0">
                    <a:pos x="137" y="9"/>
                  </a:cxn>
                  <a:cxn ang="0">
                    <a:pos x="166" y="2"/>
                  </a:cxn>
                  <a:cxn ang="0">
                    <a:pos x="195" y="0"/>
                  </a:cxn>
                </a:cxnLst>
                <a:rect l="0" t="0" r="r" b="b"/>
                <a:pathLst>
                  <a:path w="392" h="402">
                    <a:moveTo>
                      <a:pt x="195" y="0"/>
                    </a:moveTo>
                    <a:lnTo>
                      <a:pt x="205" y="0"/>
                    </a:lnTo>
                    <a:lnTo>
                      <a:pt x="215" y="1"/>
                    </a:lnTo>
                    <a:lnTo>
                      <a:pt x="224" y="2"/>
                    </a:lnTo>
                    <a:lnTo>
                      <a:pt x="234" y="4"/>
                    </a:lnTo>
                    <a:lnTo>
                      <a:pt x="244" y="6"/>
                    </a:lnTo>
                    <a:lnTo>
                      <a:pt x="253" y="9"/>
                    </a:lnTo>
                    <a:lnTo>
                      <a:pt x="262" y="12"/>
                    </a:lnTo>
                    <a:lnTo>
                      <a:pt x="271" y="15"/>
                    </a:lnTo>
                    <a:lnTo>
                      <a:pt x="280" y="19"/>
                    </a:lnTo>
                    <a:lnTo>
                      <a:pt x="288" y="24"/>
                    </a:lnTo>
                    <a:lnTo>
                      <a:pt x="296" y="29"/>
                    </a:lnTo>
                    <a:lnTo>
                      <a:pt x="304" y="34"/>
                    </a:lnTo>
                    <a:lnTo>
                      <a:pt x="312" y="39"/>
                    </a:lnTo>
                    <a:lnTo>
                      <a:pt x="319" y="45"/>
                    </a:lnTo>
                    <a:lnTo>
                      <a:pt x="326" y="52"/>
                    </a:lnTo>
                    <a:lnTo>
                      <a:pt x="333" y="58"/>
                    </a:lnTo>
                    <a:lnTo>
                      <a:pt x="340" y="65"/>
                    </a:lnTo>
                    <a:lnTo>
                      <a:pt x="346" y="72"/>
                    </a:lnTo>
                    <a:lnTo>
                      <a:pt x="352" y="80"/>
                    </a:lnTo>
                    <a:lnTo>
                      <a:pt x="357" y="88"/>
                    </a:lnTo>
                    <a:lnTo>
                      <a:pt x="362" y="96"/>
                    </a:lnTo>
                    <a:lnTo>
                      <a:pt x="367" y="104"/>
                    </a:lnTo>
                    <a:lnTo>
                      <a:pt x="371" y="113"/>
                    </a:lnTo>
                    <a:lnTo>
                      <a:pt x="375" y="122"/>
                    </a:lnTo>
                    <a:lnTo>
                      <a:pt x="379" y="131"/>
                    </a:lnTo>
                    <a:lnTo>
                      <a:pt x="382" y="140"/>
                    </a:lnTo>
                    <a:lnTo>
                      <a:pt x="384" y="150"/>
                    </a:lnTo>
                    <a:lnTo>
                      <a:pt x="387" y="160"/>
                    </a:lnTo>
                    <a:lnTo>
                      <a:pt x="388" y="170"/>
                    </a:lnTo>
                    <a:lnTo>
                      <a:pt x="390" y="180"/>
                    </a:lnTo>
                    <a:lnTo>
                      <a:pt x="390" y="190"/>
                    </a:lnTo>
                    <a:lnTo>
                      <a:pt x="391" y="200"/>
                    </a:lnTo>
                    <a:lnTo>
                      <a:pt x="390" y="210"/>
                    </a:lnTo>
                    <a:lnTo>
                      <a:pt x="390" y="220"/>
                    </a:lnTo>
                    <a:lnTo>
                      <a:pt x="388" y="230"/>
                    </a:lnTo>
                    <a:lnTo>
                      <a:pt x="387" y="240"/>
                    </a:lnTo>
                    <a:lnTo>
                      <a:pt x="384" y="250"/>
                    </a:lnTo>
                    <a:lnTo>
                      <a:pt x="382" y="259"/>
                    </a:lnTo>
                    <a:lnTo>
                      <a:pt x="379" y="269"/>
                    </a:lnTo>
                    <a:lnTo>
                      <a:pt x="375" y="278"/>
                    </a:lnTo>
                    <a:lnTo>
                      <a:pt x="371" y="287"/>
                    </a:lnTo>
                    <a:lnTo>
                      <a:pt x="367" y="296"/>
                    </a:lnTo>
                    <a:lnTo>
                      <a:pt x="362" y="304"/>
                    </a:lnTo>
                    <a:lnTo>
                      <a:pt x="357" y="312"/>
                    </a:lnTo>
                    <a:lnTo>
                      <a:pt x="352" y="320"/>
                    </a:lnTo>
                    <a:lnTo>
                      <a:pt x="346" y="328"/>
                    </a:lnTo>
                    <a:lnTo>
                      <a:pt x="340" y="335"/>
                    </a:lnTo>
                    <a:lnTo>
                      <a:pt x="333" y="342"/>
                    </a:lnTo>
                    <a:lnTo>
                      <a:pt x="326" y="348"/>
                    </a:lnTo>
                    <a:lnTo>
                      <a:pt x="319" y="354"/>
                    </a:lnTo>
                    <a:lnTo>
                      <a:pt x="312" y="360"/>
                    </a:lnTo>
                    <a:lnTo>
                      <a:pt x="304" y="366"/>
                    </a:lnTo>
                    <a:lnTo>
                      <a:pt x="296" y="371"/>
                    </a:lnTo>
                    <a:lnTo>
                      <a:pt x="288" y="376"/>
                    </a:lnTo>
                    <a:lnTo>
                      <a:pt x="280" y="381"/>
                    </a:lnTo>
                    <a:lnTo>
                      <a:pt x="271" y="384"/>
                    </a:lnTo>
                    <a:lnTo>
                      <a:pt x="262" y="388"/>
                    </a:lnTo>
                    <a:lnTo>
                      <a:pt x="253" y="391"/>
                    </a:lnTo>
                    <a:lnTo>
                      <a:pt x="244" y="394"/>
                    </a:lnTo>
                    <a:lnTo>
                      <a:pt x="234" y="396"/>
                    </a:lnTo>
                    <a:lnTo>
                      <a:pt x="224" y="398"/>
                    </a:lnTo>
                    <a:lnTo>
                      <a:pt x="215" y="399"/>
                    </a:lnTo>
                    <a:lnTo>
                      <a:pt x="205" y="400"/>
                    </a:lnTo>
                    <a:lnTo>
                      <a:pt x="195" y="401"/>
                    </a:lnTo>
                    <a:lnTo>
                      <a:pt x="185" y="400"/>
                    </a:lnTo>
                    <a:lnTo>
                      <a:pt x="175" y="399"/>
                    </a:lnTo>
                    <a:lnTo>
                      <a:pt x="166" y="398"/>
                    </a:lnTo>
                    <a:lnTo>
                      <a:pt x="156" y="396"/>
                    </a:lnTo>
                    <a:lnTo>
                      <a:pt x="146" y="394"/>
                    </a:lnTo>
                    <a:lnTo>
                      <a:pt x="137" y="391"/>
                    </a:lnTo>
                    <a:lnTo>
                      <a:pt x="128" y="388"/>
                    </a:lnTo>
                    <a:lnTo>
                      <a:pt x="119" y="384"/>
                    </a:lnTo>
                    <a:lnTo>
                      <a:pt x="110" y="381"/>
                    </a:lnTo>
                    <a:lnTo>
                      <a:pt x="102" y="376"/>
                    </a:lnTo>
                    <a:lnTo>
                      <a:pt x="94" y="371"/>
                    </a:lnTo>
                    <a:lnTo>
                      <a:pt x="86" y="366"/>
                    </a:lnTo>
                    <a:lnTo>
                      <a:pt x="78" y="360"/>
                    </a:lnTo>
                    <a:lnTo>
                      <a:pt x="71" y="354"/>
                    </a:lnTo>
                    <a:lnTo>
                      <a:pt x="64" y="348"/>
                    </a:lnTo>
                    <a:lnTo>
                      <a:pt x="57" y="342"/>
                    </a:lnTo>
                    <a:lnTo>
                      <a:pt x="50" y="335"/>
                    </a:lnTo>
                    <a:lnTo>
                      <a:pt x="44" y="328"/>
                    </a:lnTo>
                    <a:lnTo>
                      <a:pt x="38" y="320"/>
                    </a:lnTo>
                    <a:lnTo>
                      <a:pt x="33" y="312"/>
                    </a:lnTo>
                    <a:lnTo>
                      <a:pt x="28" y="304"/>
                    </a:lnTo>
                    <a:lnTo>
                      <a:pt x="23" y="296"/>
                    </a:lnTo>
                    <a:lnTo>
                      <a:pt x="19" y="287"/>
                    </a:lnTo>
                    <a:lnTo>
                      <a:pt x="15" y="278"/>
                    </a:lnTo>
                    <a:lnTo>
                      <a:pt x="11" y="269"/>
                    </a:lnTo>
                    <a:lnTo>
                      <a:pt x="8" y="259"/>
                    </a:lnTo>
                    <a:lnTo>
                      <a:pt x="6" y="250"/>
                    </a:lnTo>
                    <a:lnTo>
                      <a:pt x="3" y="240"/>
                    </a:lnTo>
                    <a:lnTo>
                      <a:pt x="2" y="230"/>
                    </a:lnTo>
                    <a:lnTo>
                      <a:pt x="0" y="220"/>
                    </a:lnTo>
                    <a:lnTo>
                      <a:pt x="0" y="210"/>
                    </a:lnTo>
                    <a:lnTo>
                      <a:pt x="0" y="200"/>
                    </a:lnTo>
                    <a:lnTo>
                      <a:pt x="0" y="190"/>
                    </a:lnTo>
                    <a:lnTo>
                      <a:pt x="0" y="180"/>
                    </a:lnTo>
                    <a:lnTo>
                      <a:pt x="2" y="170"/>
                    </a:lnTo>
                    <a:lnTo>
                      <a:pt x="3" y="160"/>
                    </a:lnTo>
                    <a:lnTo>
                      <a:pt x="6" y="150"/>
                    </a:lnTo>
                    <a:lnTo>
                      <a:pt x="8" y="140"/>
                    </a:lnTo>
                    <a:lnTo>
                      <a:pt x="11" y="131"/>
                    </a:lnTo>
                    <a:lnTo>
                      <a:pt x="15" y="122"/>
                    </a:lnTo>
                    <a:lnTo>
                      <a:pt x="19" y="113"/>
                    </a:lnTo>
                    <a:lnTo>
                      <a:pt x="23" y="104"/>
                    </a:lnTo>
                    <a:lnTo>
                      <a:pt x="28" y="96"/>
                    </a:lnTo>
                    <a:lnTo>
                      <a:pt x="33" y="88"/>
                    </a:lnTo>
                    <a:lnTo>
                      <a:pt x="38" y="80"/>
                    </a:lnTo>
                    <a:lnTo>
                      <a:pt x="44" y="72"/>
                    </a:lnTo>
                    <a:lnTo>
                      <a:pt x="50" y="65"/>
                    </a:lnTo>
                    <a:lnTo>
                      <a:pt x="57" y="58"/>
                    </a:lnTo>
                    <a:lnTo>
                      <a:pt x="64" y="52"/>
                    </a:lnTo>
                    <a:lnTo>
                      <a:pt x="71" y="45"/>
                    </a:lnTo>
                    <a:lnTo>
                      <a:pt x="78" y="39"/>
                    </a:lnTo>
                    <a:lnTo>
                      <a:pt x="86" y="34"/>
                    </a:lnTo>
                    <a:lnTo>
                      <a:pt x="94" y="29"/>
                    </a:lnTo>
                    <a:lnTo>
                      <a:pt x="102" y="24"/>
                    </a:lnTo>
                    <a:lnTo>
                      <a:pt x="110" y="19"/>
                    </a:lnTo>
                    <a:lnTo>
                      <a:pt x="119" y="15"/>
                    </a:lnTo>
                    <a:lnTo>
                      <a:pt x="128" y="12"/>
                    </a:lnTo>
                    <a:lnTo>
                      <a:pt x="137" y="9"/>
                    </a:lnTo>
                    <a:lnTo>
                      <a:pt x="146" y="6"/>
                    </a:lnTo>
                    <a:lnTo>
                      <a:pt x="156" y="4"/>
                    </a:lnTo>
                    <a:lnTo>
                      <a:pt x="166" y="2"/>
                    </a:lnTo>
                    <a:lnTo>
                      <a:pt x="175" y="1"/>
                    </a:lnTo>
                    <a:lnTo>
                      <a:pt x="185" y="0"/>
                    </a:lnTo>
                    <a:lnTo>
                      <a:pt x="195" y="0"/>
                    </a:lnTo>
                  </a:path>
                </a:pathLst>
              </a:custGeom>
              <a:solidFill>
                <a:srgbClr val="CC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8" name="Freeform 125"/>
              <p:cNvSpPr>
                <a:spLocks/>
              </p:cNvSpPr>
              <p:nvPr/>
            </p:nvSpPr>
            <p:spPr bwMode="auto">
              <a:xfrm>
                <a:off x="3854" y="2495"/>
                <a:ext cx="382" cy="392"/>
              </a:xfrm>
              <a:custGeom>
                <a:avLst/>
                <a:gdLst/>
                <a:ahLst/>
                <a:cxnLst>
                  <a:cxn ang="0">
                    <a:pos x="210" y="1"/>
                  </a:cxn>
                  <a:cxn ang="0">
                    <a:pos x="238" y="6"/>
                  </a:cxn>
                  <a:cxn ang="0">
                    <a:pos x="264" y="15"/>
                  </a:cxn>
                  <a:cxn ang="0">
                    <a:pos x="289" y="28"/>
                  </a:cxn>
                  <a:cxn ang="0">
                    <a:pos x="311" y="44"/>
                  </a:cxn>
                  <a:cxn ang="0">
                    <a:pos x="331" y="64"/>
                  </a:cxn>
                  <a:cxn ang="0">
                    <a:pos x="348" y="86"/>
                  </a:cxn>
                  <a:cxn ang="0">
                    <a:pos x="362" y="110"/>
                  </a:cxn>
                  <a:cxn ang="0">
                    <a:pos x="372" y="137"/>
                  </a:cxn>
                  <a:cxn ang="0">
                    <a:pos x="378" y="165"/>
                  </a:cxn>
                  <a:cxn ang="0">
                    <a:pos x="381" y="195"/>
                  </a:cxn>
                  <a:cxn ang="0">
                    <a:pos x="378" y="225"/>
                  </a:cxn>
                  <a:cxn ang="0">
                    <a:pos x="372" y="253"/>
                  </a:cxn>
                  <a:cxn ang="0">
                    <a:pos x="362" y="279"/>
                  </a:cxn>
                  <a:cxn ang="0">
                    <a:pos x="348" y="304"/>
                  </a:cxn>
                  <a:cxn ang="0">
                    <a:pos x="331" y="326"/>
                  </a:cxn>
                  <a:cxn ang="0">
                    <a:pos x="311" y="346"/>
                  </a:cxn>
                  <a:cxn ang="0">
                    <a:pos x="289" y="362"/>
                  </a:cxn>
                  <a:cxn ang="0">
                    <a:pos x="264" y="375"/>
                  </a:cxn>
                  <a:cxn ang="0">
                    <a:pos x="238" y="384"/>
                  </a:cxn>
                  <a:cxn ang="0">
                    <a:pos x="210" y="389"/>
                  </a:cxn>
                  <a:cxn ang="0">
                    <a:pos x="180" y="390"/>
                  </a:cxn>
                  <a:cxn ang="0">
                    <a:pos x="152" y="386"/>
                  </a:cxn>
                  <a:cxn ang="0">
                    <a:pos x="125" y="378"/>
                  </a:cxn>
                  <a:cxn ang="0">
                    <a:pos x="99" y="367"/>
                  </a:cxn>
                  <a:cxn ang="0">
                    <a:pos x="76" y="351"/>
                  </a:cxn>
                  <a:cxn ang="0">
                    <a:pos x="55" y="333"/>
                  </a:cxn>
                  <a:cxn ang="0">
                    <a:pos x="38" y="311"/>
                  </a:cxn>
                  <a:cxn ang="0">
                    <a:pos x="23" y="288"/>
                  </a:cxn>
                  <a:cxn ang="0">
                    <a:pos x="11" y="262"/>
                  </a:cxn>
                  <a:cxn ang="0">
                    <a:pos x="3" y="234"/>
                  </a:cxn>
                  <a:cxn ang="0">
                    <a:pos x="0" y="205"/>
                  </a:cxn>
                  <a:cxn ang="0">
                    <a:pos x="0" y="175"/>
                  </a:cxn>
                  <a:cxn ang="0">
                    <a:pos x="5" y="146"/>
                  </a:cxn>
                  <a:cxn ang="0">
                    <a:pos x="15" y="119"/>
                  </a:cxn>
                  <a:cxn ang="0">
                    <a:pos x="27" y="94"/>
                  </a:cxn>
                  <a:cxn ang="0">
                    <a:pos x="43" y="71"/>
                  </a:cxn>
                  <a:cxn ang="0">
                    <a:pos x="62" y="50"/>
                  </a:cxn>
                  <a:cxn ang="0">
                    <a:pos x="83" y="33"/>
                  </a:cxn>
                  <a:cxn ang="0">
                    <a:pos x="108" y="19"/>
                  </a:cxn>
                  <a:cxn ang="0">
                    <a:pos x="134" y="9"/>
                  </a:cxn>
                  <a:cxn ang="0">
                    <a:pos x="161" y="2"/>
                  </a:cxn>
                  <a:cxn ang="0">
                    <a:pos x="190" y="0"/>
                  </a:cxn>
                </a:cxnLst>
                <a:rect l="0" t="0" r="r" b="b"/>
                <a:pathLst>
                  <a:path w="382" h="392">
                    <a:moveTo>
                      <a:pt x="190" y="0"/>
                    </a:moveTo>
                    <a:lnTo>
                      <a:pt x="200" y="0"/>
                    </a:lnTo>
                    <a:lnTo>
                      <a:pt x="210" y="1"/>
                    </a:lnTo>
                    <a:lnTo>
                      <a:pt x="219" y="2"/>
                    </a:lnTo>
                    <a:lnTo>
                      <a:pt x="228" y="4"/>
                    </a:lnTo>
                    <a:lnTo>
                      <a:pt x="238" y="6"/>
                    </a:lnTo>
                    <a:lnTo>
                      <a:pt x="246" y="9"/>
                    </a:lnTo>
                    <a:lnTo>
                      <a:pt x="255" y="12"/>
                    </a:lnTo>
                    <a:lnTo>
                      <a:pt x="264" y="15"/>
                    </a:lnTo>
                    <a:lnTo>
                      <a:pt x="272" y="19"/>
                    </a:lnTo>
                    <a:lnTo>
                      <a:pt x="280" y="23"/>
                    </a:lnTo>
                    <a:lnTo>
                      <a:pt x="289" y="28"/>
                    </a:lnTo>
                    <a:lnTo>
                      <a:pt x="297" y="33"/>
                    </a:lnTo>
                    <a:lnTo>
                      <a:pt x="304" y="38"/>
                    </a:lnTo>
                    <a:lnTo>
                      <a:pt x="311" y="44"/>
                    </a:lnTo>
                    <a:lnTo>
                      <a:pt x="318" y="50"/>
                    </a:lnTo>
                    <a:lnTo>
                      <a:pt x="325" y="57"/>
                    </a:lnTo>
                    <a:lnTo>
                      <a:pt x="331" y="64"/>
                    </a:lnTo>
                    <a:lnTo>
                      <a:pt x="337" y="71"/>
                    </a:lnTo>
                    <a:lnTo>
                      <a:pt x="342" y="78"/>
                    </a:lnTo>
                    <a:lnTo>
                      <a:pt x="348" y="86"/>
                    </a:lnTo>
                    <a:lnTo>
                      <a:pt x="353" y="94"/>
                    </a:lnTo>
                    <a:lnTo>
                      <a:pt x="357" y="102"/>
                    </a:lnTo>
                    <a:lnTo>
                      <a:pt x="362" y="110"/>
                    </a:lnTo>
                    <a:lnTo>
                      <a:pt x="365" y="119"/>
                    </a:lnTo>
                    <a:lnTo>
                      <a:pt x="369" y="128"/>
                    </a:lnTo>
                    <a:lnTo>
                      <a:pt x="372" y="137"/>
                    </a:lnTo>
                    <a:lnTo>
                      <a:pt x="375" y="146"/>
                    </a:lnTo>
                    <a:lnTo>
                      <a:pt x="377" y="155"/>
                    </a:lnTo>
                    <a:lnTo>
                      <a:pt x="378" y="165"/>
                    </a:lnTo>
                    <a:lnTo>
                      <a:pt x="380" y="175"/>
                    </a:lnTo>
                    <a:lnTo>
                      <a:pt x="380" y="185"/>
                    </a:lnTo>
                    <a:lnTo>
                      <a:pt x="381" y="195"/>
                    </a:lnTo>
                    <a:lnTo>
                      <a:pt x="380" y="205"/>
                    </a:lnTo>
                    <a:lnTo>
                      <a:pt x="380" y="215"/>
                    </a:lnTo>
                    <a:lnTo>
                      <a:pt x="378" y="225"/>
                    </a:lnTo>
                    <a:lnTo>
                      <a:pt x="377" y="234"/>
                    </a:lnTo>
                    <a:lnTo>
                      <a:pt x="375" y="244"/>
                    </a:lnTo>
                    <a:lnTo>
                      <a:pt x="372" y="253"/>
                    </a:lnTo>
                    <a:lnTo>
                      <a:pt x="369" y="262"/>
                    </a:lnTo>
                    <a:lnTo>
                      <a:pt x="365" y="271"/>
                    </a:lnTo>
                    <a:lnTo>
                      <a:pt x="362" y="279"/>
                    </a:lnTo>
                    <a:lnTo>
                      <a:pt x="357" y="288"/>
                    </a:lnTo>
                    <a:lnTo>
                      <a:pt x="353" y="296"/>
                    </a:lnTo>
                    <a:lnTo>
                      <a:pt x="348" y="304"/>
                    </a:lnTo>
                    <a:lnTo>
                      <a:pt x="342" y="311"/>
                    </a:lnTo>
                    <a:lnTo>
                      <a:pt x="337" y="319"/>
                    </a:lnTo>
                    <a:lnTo>
                      <a:pt x="331" y="326"/>
                    </a:lnTo>
                    <a:lnTo>
                      <a:pt x="325" y="333"/>
                    </a:lnTo>
                    <a:lnTo>
                      <a:pt x="318" y="339"/>
                    </a:lnTo>
                    <a:lnTo>
                      <a:pt x="311" y="346"/>
                    </a:lnTo>
                    <a:lnTo>
                      <a:pt x="304" y="351"/>
                    </a:lnTo>
                    <a:lnTo>
                      <a:pt x="297" y="357"/>
                    </a:lnTo>
                    <a:lnTo>
                      <a:pt x="289" y="362"/>
                    </a:lnTo>
                    <a:lnTo>
                      <a:pt x="280" y="367"/>
                    </a:lnTo>
                    <a:lnTo>
                      <a:pt x="272" y="371"/>
                    </a:lnTo>
                    <a:lnTo>
                      <a:pt x="264" y="375"/>
                    </a:lnTo>
                    <a:lnTo>
                      <a:pt x="255" y="378"/>
                    </a:lnTo>
                    <a:lnTo>
                      <a:pt x="246" y="381"/>
                    </a:lnTo>
                    <a:lnTo>
                      <a:pt x="238" y="384"/>
                    </a:lnTo>
                    <a:lnTo>
                      <a:pt x="228" y="386"/>
                    </a:lnTo>
                    <a:lnTo>
                      <a:pt x="219" y="388"/>
                    </a:lnTo>
                    <a:lnTo>
                      <a:pt x="210" y="389"/>
                    </a:lnTo>
                    <a:lnTo>
                      <a:pt x="200" y="390"/>
                    </a:lnTo>
                    <a:lnTo>
                      <a:pt x="190" y="391"/>
                    </a:lnTo>
                    <a:lnTo>
                      <a:pt x="180" y="390"/>
                    </a:lnTo>
                    <a:lnTo>
                      <a:pt x="170" y="389"/>
                    </a:lnTo>
                    <a:lnTo>
                      <a:pt x="161" y="388"/>
                    </a:lnTo>
                    <a:lnTo>
                      <a:pt x="152" y="386"/>
                    </a:lnTo>
                    <a:lnTo>
                      <a:pt x="142" y="384"/>
                    </a:lnTo>
                    <a:lnTo>
                      <a:pt x="134" y="381"/>
                    </a:lnTo>
                    <a:lnTo>
                      <a:pt x="125" y="378"/>
                    </a:lnTo>
                    <a:lnTo>
                      <a:pt x="116" y="375"/>
                    </a:lnTo>
                    <a:lnTo>
                      <a:pt x="108" y="371"/>
                    </a:lnTo>
                    <a:lnTo>
                      <a:pt x="99" y="367"/>
                    </a:lnTo>
                    <a:lnTo>
                      <a:pt x="91" y="362"/>
                    </a:lnTo>
                    <a:lnTo>
                      <a:pt x="83" y="357"/>
                    </a:lnTo>
                    <a:lnTo>
                      <a:pt x="76" y="351"/>
                    </a:lnTo>
                    <a:lnTo>
                      <a:pt x="69" y="346"/>
                    </a:lnTo>
                    <a:lnTo>
                      <a:pt x="62" y="339"/>
                    </a:lnTo>
                    <a:lnTo>
                      <a:pt x="55" y="333"/>
                    </a:lnTo>
                    <a:lnTo>
                      <a:pt x="49" y="326"/>
                    </a:lnTo>
                    <a:lnTo>
                      <a:pt x="43" y="319"/>
                    </a:lnTo>
                    <a:lnTo>
                      <a:pt x="38" y="311"/>
                    </a:lnTo>
                    <a:lnTo>
                      <a:pt x="32" y="304"/>
                    </a:lnTo>
                    <a:lnTo>
                      <a:pt x="27" y="296"/>
                    </a:lnTo>
                    <a:lnTo>
                      <a:pt x="23" y="288"/>
                    </a:lnTo>
                    <a:lnTo>
                      <a:pt x="18" y="279"/>
                    </a:lnTo>
                    <a:lnTo>
                      <a:pt x="15" y="271"/>
                    </a:lnTo>
                    <a:lnTo>
                      <a:pt x="11" y="262"/>
                    </a:lnTo>
                    <a:lnTo>
                      <a:pt x="8" y="253"/>
                    </a:lnTo>
                    <a:lnTo>
                      <a:pt x="5" y="244"/>
                    </a:lnTo>
                    <a:lnTo>
                      <a:pt x="3" y="234"/>
                    </a:lnTo>
                    <a:lnTo>
                      <a:pt x="2" y="225"/>
                    </a:lnTo>
                    <a:lnTo>
                      <a:pt x="0" y="215"/>
                    </a:lnTo>
                    <a:lnTo>
                      <a:pt x="0" y="205"/>
                    </a:lnTo>
                    <a:lnTo>
                      <a:pt x="0" y="195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2" y="165"/>
                    </a:lnTo>
                    <a:lnTo>
                      <a:pt x="3" y="155"/>
                    </a:lnTo>
                    <a:lnTo>
                      <a:pt x="5" y="146"/>
                    </a:lnTo>
                    <a:lnTo>
                      <a:pt x="8" y="137"/>
                    </a:lnTo>
                    <a:lnTo>
                      <a:pt x="11" y="128"/>
                    </a:lnTo>
                    <a:lnTo>
                      <a:pt x="15" y="119"/>
                    </a:lnTo>
                    <a:lnTo>
                      <a:pt x="18" y="110"/>
                    </a:lnTo>
                    <a:lnTo>
                      <a:pt x="23" y="102"/>
                    </a:lnTo>
                    <a:lnTo>
                      <a:pt x="27" y="94"/>
                    </a:lnTo>
                    <a:lnTo>
                      <a:pt x="32" y="86"/>
                    </a:lnTo>
                    <a:lnTo>
                      <a:pt x="38" y="78"/>
                    </a:lnTo>
                    <a:lnTo>
                      <a:pt x="43" y="71"/>
                    </a:lnTo>
                    <a:lnTo>
                      <a:pt x="49" y="64"/>
                    </a:lnTo>
                    <a:lnTo>
                      <a:pt x="55" y="57"/>
                    </a:lnTo>
                    <a:lnTo>
                      <a:pt x="62" y="50"/>
                    </a:lnTo>
                    <a:lnTo>
                      <a:pt x="69" y="44"/>
                    </a:lnTo>
                    <a:lnTo>
                      <a:pt x="76" y="38"/>
                    </a:lnTo>
                    <a:lnTo>
                      <a:pt x="83" y="33"/>
                    </a:lnTo>
                    <a:lnTo>
                      <a:pt x="91" y="28"/>
                    </a:lnTo>
                    <a:lnTo>
                      <a:pt x="99" y="23"/>
                    </a:lnTo>
                    <a:lnTo>
                      <a:pt x="108" y="19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4" y="9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1" y="2"/>
                    </a:lnTo>
                    <a:lnTo>
                      <a:pt x="170" y="1"/>
                    </a:lnTo>
                    <a:lnTo>
                      <a:pt x="180" y="0"/>
                    </a:lnTo>
                    <a:lnTo>
                      <a:pt x="190" y="0"/>
                    </a:lnTo>
                  </a:path>
                </a:pathLst>
              </a:custGeom>
              <a:solidFill>
                <a:srgbClr val="DE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9" name="Freeform 126"/>
              <p:cNvSpPr>
                <a:spLocks/>
              </p:cNvSpPr>
              <p:nvPr/>
            </p:nvSpPr>
            <p:spPr bwMode="auto">
              <a:xfrm>
                <a:off x="3861" y="2501"/>
                <a:ext cx="368" cy="379"/>
              </a:xfrm>
              <a:custGeom>
                <a:avLst/>
                <a:gdLst/>
                <a:ahLst/>
                <a:cxnLst>
                  <a:cxn ang="0">
                    <a:pos x="202" y="1"/>
                  </a:cxn>
                  <a:cxn ang="0">
                    <a:pos x="229" y="6"/>
                  </a:cxn>
                  <a:cxn ang="0">
                    <a:pos x="254" y="15"/>
                  </a:cxn>
                  <a:cxn ang="0">
                    <a:pos x="278" y="27"/>
                  </a:cxn>
                  <a:cxn ang="0">
                    <a:pos x="300" y="43"/>
                  </a:cxn>
                  <a:cxn ang="0">
                    <a:pos x="319" y="61"/>
                  </a:cxn>
                  <a:cxn ang="0">
                    <a:pos x="335" y="83"/>
                  </a:cxn>
                  <a:cxn ang="0">
                    <a:pos x="348" y="106"/>
                  </a:cxn>
                  <a:cxn ang="0">
                    <a:pos x="358" y="133"/>
                  </a:cxn>
                  <a:cxn ang="0">
                    <a:pos x="365" y="160"/>
                  </a:cxn>
                  <a:cxn ang="0">
                    <a:pos x="367" y="189"/>
                  </a:cxn>
                  <a:cxn ang="0">
                    <a:pos x="365" y="217"/>
                  </a:cxn>
                  <a:cxn ang="0">
                    <a:pos x="358" y="244"/>
                  </a:cxn>
                  <a:cxn ang="0">
                    <a:pos x="348" y="271"/>
                  </a:cxn>
                  <a:cxn ang="0">
                    <a:pos x="335" y="294"/>
                  </a:cxn>
                  <a:cxn ang="0">
                    <a:pos x="319" y="315"/>
                  </a:cxn>
                  <a:cxn ang="0">
                    <a:pos x="300" y="334"/>
                  </a:cxn>
                  <a:cxn ang="0">
                    <a:pos x="278" y="350"/>
                  </a:cxn>
                  <a:cxn ang="0">
                    <a:pos x="254" y="362"/>
                  </a:cxn>
                  <a:cxn ang="0">
                    <a:pos x="229" y="371"/>
                  </a:cxn>
                  <a:cxn ang="0">
                    <a:pos x="202" y="376"/>
                  </a:cxn>
                  <a:cxn ang="0">
                    <a:pos x="174" y="378"/>
                  </a:cxn>
                  <a:cxn ang="0">
                    <a:pos x="146" y="373"/>
                  </a:cxn>
                  <a:cxn ang="0">
                    <a:pos x="120" y="366"/>
                  </a:cxn>
                  <a:cxn ang="0">
                    <a:pos x="96" y="355"/>
                  </a:cxn>
                  <a:cxn ang="0">
                    <a:pos x="73" y="340"/>
                  </a:cxn>
                  <a:cxn ang="0">
                    <a:pos x="53" y="322"/>
                  </a:cxn>
                  <a:cxn ang="0">
                    <a:pos x="36" y="302"/>
                  </a:cxn>
                  <a:cxn ang="0">
                    <a:pos x="21" y="279"/>
                  </a:cxn>
                  <a:cxn ang="0">
                    <a:pos x="11" y="254"/>
                  </a:cxn>
                  <a:cxn ang="0">
                    <a:pos x="3" y="226"/>
                  </a:cxn>
                  <a:cxn ang="0">
                    <a:pos x="0" y="198"/>
                  </a:cxn>
                  <a:cxn ang="0">
                    <a:pos x="0" y="169"/>
                  </a:cxn>
                  <a:cxn ang="0">
                    <a:pos x="5" y="142"/>
                  </a:cxn>
                  <a:cxn ang="0">
                    <a:pos x="14" y="115"/>
                  </a:cxn>
                  <a:cxn ang="0">
                    <a:pos x="26" y="91"/>
                  </a:cxn>
                  <a:cxn ang="0">
                    <a:pos x="41" y="68"/>
                  </a:cxn>
                  <a:cxn ang="0">
                    <a:pos x="60" y="49"/>
                  </a:cxn>
                  <a:cxn ang="0">
                    <a:pos x="81" y="32"/>
                  </a:cxn>
                  <a:cxn ang="0">
                    <a:pos x="103" y="18"/>
                  </a:cxn>
                  <a:cxn ang="0">
                    <a:pos x="128" y="8"/>
                  </a:cxn>
                  <a:cxn ang="0">
                    <a:pos x="155" y="2"/>
                  </a:cxn>
                  <a:cxn ang="0">
                    <a:pos x="183" y="0"/>
                  </a:cxn>
                </a:cxnLst>
                <a:rect l="0" t="0" r="r" b="b"/>
                <a:pathLst>
                  <a:path w="368" h="379">
                    <a:moveTo>
                      <a:pt x="183" y="0"/>
                    </a:moveTo>
                    <a:lnTo>
                      <a:pt x="192" y="0"/>
                    </a:lnTo>
                    <a:lnTo>
                      <a:pt x="202" y="1"/>
                    </a:lnTo>
                    <a:lnTo>
                      <a:pt x="211" y="2"/>
                    </a:lnTo>
                    <a:lnTo>
                      <a:pt x="220" y="4"/>
                    </a:lnTo>
                    <a:lnTo>
                      <a:pt x="229" y="6"/>
                    </a:lnTo>
                    <a:lnTo>
                      <a:pt x="238" y="8"/>
                    </a:lnTo>
                    <a:lnTo>
                      <a:pt x="246" y="11"/>
                    </a:lnTo>
                    <a:lnTo>
                      <a:pt x="254" y="15"/>
                    </a:lnTo>
                    <a:lnTo>
                      <a:pt x="263" y="18"/>
                    </a:lnTo>
                    <a:lnTo>
                      <a:pt x="270" y="23"/>
                    </a:lnTo>
                    <a:lnTo>
                      <a:pt x="278" y="27"/>
                    </a:lnTo>
                    <a:lnTo>
                      <a:pt x="285" y="32"/>
                    </a:lnTo>
                    <a:lnTo>
                      <a:pt x="293" y="37"/>
                    </a:lnTo>
                    <a:lnTo>
                      <a:pt x="300" y="43"/>
                    </a:lnTo>
                    <a:lnTo>
                      <a:pt x="306" y="49"/>
                    </a:lnTo>
                    <a:lnTo>
                      <a:pt x="313" y="55"/>
                    </a:lnTo>
                    <a:lnTo>
                      <a:pt x="319" y="61"/>
                    </a:lnTo>
                    <a:lnTo>
                      <a:pt x="325" y="68"/>
                    </a:lnTo>
                    <a:lnTo>
                      <a:pt x="330" y="76"/>
                    </a:lnTo>
                    <a:lnTo>
                      <a:pt x="335" y="83"/>
                    </a:lnTo>
                    <a:lnTo>
                      <a:pt x="340" y="91"/>
                    </a:lnTo>
                    <a:lnTo>
                      <a:pt x="345" y="98"/>
                    </a:lnTo>
                    <a:lnTo>
                      <a:pt x="348" y="106"/>
                    </a:lnTo>
                    <a:lnTo>
                      <a:pt x="352" y="115"/>
                    </a:lnTo>
                    <a:lnTo>
                      <a:pt x="355" y="123"/>
                    </a:lnTo>
                    <a:lnTo>
                      <a:pt x="358" y="133"/>
                    </a:lnTo>
                    <a:lnTo>
                      <a:pt x="361" y="142"/>
                    </a:lnTo>
                    <a:lnTo>
                      <a:pt x="363" y="151"/>
                    </a:lnTo>
                    <a:lnTo>
                      <a:pt x="365" y="160"/>
                    </a:lnTo>
                    <a:lnTo>
                      <a:pt x="366" y="169"/>
                    </a:lnTo>
                    <a:lnTo>
                      <a:pt x="367" y="179"/>
                    </a:lnTo>
                    <a:lnTo>
                      <a:pt x="367" y="189"/>
                    </a:lnTo>
                    <a:lnTo>
                      <a:pt x="367" y="198"/>
                    </a:lnTo>
                    <a:lnTo>
                      <a:pt x="366" y="208"/>
                    </a:lnTo>
                    <a:lnTo>
                      <a:pt x="365" y="217"/>
                    </a:lnTo>
                    <a:lnTo>
                      <a:pt x="363" y="226"/>
                    </a:lnTo>
                    <a:lnTo>
                      <a:pt x="361" y="235"/>
                    </a:lnTo>
                    <a:lnTo>
                      <a:pt x="358" y="244"/>
                    </a:lnTo>
                    <a:lnTo>
                      <a:pt x="355" y="254"/>
                    </a:lnTo>
                    <a:lnTo>
                      <a:pt x="352" y="262"/>
                    </a:lnTo>
                    <a:lnTo>
                      <a:pt x="348" y="271"/>
                    </a:lnTo>
                    <a:lnTo>
                      <a:pt x="345" y="279"/>
                    </a:lnTo>
                    <a:lnTo>
                      <a:pt x="340" y="287"/>
                    </a:lnTo>
                    <a:lnTo>
                      <a:pt x="335" y="294"/>
                    </a:lnTo>
                    <a:lnTo>
                      <a:pt x="330" y="302"/>
                    </a:lnTo>
                    <a:lnTo>
                      <a:pt x="325" y="309"/>
                    </a:lnTo>
                    <a:lnTo>
                      <a:pt x="319" y="315"/>
                    </a:lnTo>
                    <a:lnTo>
                      <a:pt x="313" y="322"/>
                    </a:lnTo>
                    <a:lnTo>
                      <a:pt x="306" y="328"/>
                    </a:lnTo>
                    <a:lnTo>
                      <a:pt x="300" y="334"/>
                    </a:lnTo>
                    <a:lnTo>
                      <a:pt x="293" y="340"/>
                    </a:lnTo>
                    <a:lnTo>
                      <a:pt x="285" y="345"/>
                    </a:lnTo>
                    <a:lnTo>
                      <a:pt x="278" y="350"/>
                    </a:lnTo>
                    <a:lnTo>
                      <a:pt x="270" y="355"/>
                    </a:lnTo>
                    <a:lnTo>
                      <a:pt x="263" y="359"/>
                    </a:lnTo>
                    <a:lnTo>
                      <a:pt x="254" y="362"/>
                    </a:lnTo>
                    <a:lnTo>
                      <a:pt x="246" y="366"/>
                    </a:lnTo>
                    <a:lnTo>
                      <a:pt x="238" y="369"/>
                    </a:lnTo>
                    <a:lnTo>
                      <a:pt x="229" y="371"/>
                    </a:lnTo>
                    <a:lnTo>
                      <a:pt x="220" y="373"/>
                    </a:lnTo>
                    <a:lnTo>
                      <a:pt x="211" y="375"/>
                    </a:lnTo>
                    <a:lnTo>
                      <a:pt x="202" y="376"/>
                    </a:lnTo>
                    <a:lnTo>
                      <a:pt x="192" y="378"/>
                    </a:lnTo>
                    <a:lnTo>
                      <a:pt x="183" y="378"/>
                    </a:lnTo>
                    <a:lnTo>
                      <a:pt x="174" y="378"/>
                    </a:lnTo>
                    <a:lnTo>
                      <a:pt x="164" y="376"/>
                    </a:lnTo>
                    <a:lnTo>
                      <a:pt x="155" y="375"/>
                    </a:lnTo>
                    <a:lnTo>
                      <a:pt x="146" y="373"/>
                    </a:lnTo>
                    <a:lnTo>
                      <a:pt x="137" y="371"/>
                    </a:lnTo>
                    <a:lnTo>
                      <a:pt x="128" y="369"/>
                    </a:lnTo>
                    <a:lnTo>
                      <a:pt x="120" y="366"/>
                    </a:lnTo>
                    <a:lnTo>
                      <a:pt x="111" y="362"/>
                    </a:lnTo>
                    <a:lnTo>
                      <a:pt x="103" y="359"/>
                    </a:lnTo>
                    <a:lnTo>
                      <a:pt x="96" y="355"/>
                    </a:lnTo>
                    <a:lnTo>
                      <a:pt x="88" y="350"/>
                    </a:lnTo>
                    <a:lnTo>
                      <a:pt x="81" y="345"/>
                    </a:lnTo>
                    <a:lnTo>
                      <a:pt x="73" y="340"/>
                    </a:lnTo>
                    <a:lnTo>
                      <a:pt x="66" y="334"/>
                    </a:lnTo>
                    <a:lnTo>
                      <a:pt x="60" y="328"/>
                    </a:lnTo>
                    <a:lnTo>
                      <a:pt x="53" y="322"/>
                    </a:lnTo>
                    <a:lnTo>
                      <a:pt x="47" y="315"/>
                    </a:lnTo>
                    <a:lnTo>
                      <a:pt x="41" y="309"/>
                    </a:lnTo>
                    <a:lnTo>
                      <a:pt x="36" y="302"/>
                    </a:lnTo>
                    <a:lnTo>
                      <a:pt x="31" y="294"/>
                    </a:lnTo>
                    <a:lnTo>
                      <a:pt x="26" y="287"/>
                    </a:lnTo>
                    <a:lnTo>
                      <a:pt x="21" y="279"/>
                    </a:lnTo>
                    <a:lnTo>
                      <a:pt x="18" y="271"/>
                    </a:lnTo>
                    <a:lnTo>
                      <a:pt x="14" y="262"/>
                    </a:lnTo>
                    <a:lnTo>
                      <a:pt x="11" y="254"/>
                    </a:lnTo>
                    <a:lnTo>
                      <a:pt x="8" y="244"/>
                    </a:lnTo>
                    <a:lnTo>
                      <a:pt x="5" y="235"/>
                    </a:lnTo>
                    <a:lnTo>
                      <a:pt x="3" y="226"/>
                    </a:lnTo>
                    <a:lnTo>
                      <a:pt x="1" y="217"/>
                    </a:lnTo>
                    <a:lnTo>
                      <a:pt x="0" y="208"/>
                    </a:lnTo>
                    <a:lnTo>
                      <a:pt x="0" y="198"/>
                    </a:lnTo>
                    <a:lnTo>
                      <a:pt x="0" y="189"/>
                    </a:lnTo>
                    <a:lnTo>
                      <a:pt x="0" y="179"/>
                    </a:lnTo>
                    <a:lnTo>
                      <a:pt x="0" y="169"/>
                    </a:lnTo>
                    <a:lnTo>
                      <a:pt x="1" y="160"/>
                    </a:lnTo>
                    <a:lnTo>
                      <a:pt x="3" y="151"/>
                    </a:lnTo>
                    <a:lnTo>
                      <a:pt x="5" y="142"/>
                    </a:lnTo>
                    <a:lnTo>
                      <a:pt x="8" y="133"/>
                    </a:lnTo>
                    <a:lnTo>
                      <a:pt x="11" y="123"/>
                    </a:lnTo>
                    <a:lnTo>
                      <a:pt x="14" y="115"/>
                    </a:lnTo>
                    <a:lnTo>
                      <a:pt x="18" y="106"/>
                    </a:lnTo>
                    <a:lnTo>
                      <a:pt x="21" y="98"/>
                    </a:lnTo>
                    <a:lnTo>
                      <a:pt x="26" y="91"/>
                    </a:lnTo>
                    <a:lnTo>
                      <a:pt x="31" y="83"/>
                    </a:lnTo>
                    <a:lnTo>
                      <a:pt x="36" y="76"/>
                    </a:lnTo>
                    <a:lnTo>
                      <a:pt x="41" y="68"/>
                    </a:lnTo>
                    <a:lnTo>
                      <a:pt x="47" y="61"/>
                    </a:lnTo>
                    <a:lnTo>
                      <a:pt x="53" y="55"/>
                    </a:lnTo>
                    <a:lnTo>
                      <a:pt x="60" y="49"/>
                    </a:lnTo>
                    <a:lnTo>
                      <a:pt x="66" y="43"/>
                    </a:lnTo>
                    <a:lnTo>
                      <a:pt x="73" y="37"/>
                    </a:lnTo>
                    <a:lnTo>
                      <a:pt x="81" y="32"/>
                    </a:lnTo>
                    <a:lnTo>
                      <a:pt x="88" y="27"/>
                    </a:lnTo>
                    <a:lnTo>
                      <a:pt x="96" y="23"/>
                    </a:lnTo>
                    <a:lnTo>
                      <a:pt x="103" y="18"/>
                    </a:lnTo>
                    <a:lnTo>
                      <a:pt x="111" y="15"/>
                    </a:lnTo>
                    <a:lnTo>
                      <a:pt x="120" y="11"/>
                    </a:lnTo>
                    <a:lnTo>
                      <a:pt x="128" y="8"/>
                    </a:lnTo>
                    <a:lnTo>
                      <a:pt x="137" y="6"/>
                    </a:lnTo>
                    <a:lnTo>
                      <a:pt x="146" y="4"/>
                    </a:lnTo>
                    <a:lnTo>
                      <a:pt x="155" y="2"/>
                    </a:lnTo>
                    <a:lnTo>
                      <a:pt x="164" y="1"/>
                    </a:lnTo>
                    <a:lnTo>
                      <a:pt x="174" y="0"/>
                    </a:lnTo>
                    <a:lnTo>
                      <a:pt x="183" y="0"/>
                    </a:lnTo>
                  </a:path>
                </a:pathLst>
              </a:custGeom>
              <a:solidFill>
                <a:srgbClr val="EE010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0" name="Oval 127"/>
              <p:cNvSpPr>
                <a:spLocks noChangeArrowheads="1"/>
              </p:cNvSpPr>
              <p:nvPr/>
            </p:nvSpPr>
            <p:spPr bwMode="auto">
              <a:xfrm>
                <a:off x="3866" y="2508"/>
                <a:ext cx="357" cy="36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21" name="Freeform 128"/>
              <p:cNvSpPr>
                <a:spLocks/>
              </p:cNvSpPr>
              <p:nvPr/>
            </p:nvSpPr>
            <p:spPr bwMode="auto">
              <a:xfrm>
                <a:off x="3949" y="2502"/>
                <a:ext cx="253" cy="103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16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76" y="1"/>
                  </a:cxn>
                  <a:cxn ang="0">
                    <a:pos x="62" y="4"/>
                  </a:cxn>
                  <a:cxn ang="0">
                    <a:pos x="48" y="7"/>
                  </a:cxn>
                  <a:cxn ang="0">
                    <a:pos x="34" y="12"/>
                  </a:cxn>
                  <a:cxn ang="0">
                    <a:pos x="23" y="16"/>
                  </a:cxn>
                  <a:cxn ang="0">
                    <a:pos x="14" y="22"/>
                  </a:cxn>
                  <a:cxn ang="0">
                    <a:pos x="4" y="28"/>
                  </a:cxn>
                  <a:cxn ang="0">
                    <a:pos x="0" y="31"/>
                  </a:cxn>
                  <a:cxn ang="0">
                    <a:pos x="5" y="29"/>
                  </a:cxn>
                  <a:cxn ang="0">
                    <a:pos x="15" y="26"/>
                  </a:cxn>
                  <a:cxn ang="0">
                    <a:pos x="24" y="23"/>
                  </a:cxn>
                  <a:cxn ang="0">
                    <a:pos x="34" y="20"/>
                  </a:cxn>
                  <a:cxn ang="0">
                    <a:pos x="44" y="18"/>
                  </a:cxn>
                  <a:cxn ang="0">
                    <a:pos x="54" y="16"/>
                  </a:cxn>
                  <a:cxn ang="0">
                    <a:pos x="64" y="14"/>
                  </a:cxn>
                  <a:cxn ang="0">
                    <a:pos x="74" y="13"/>
                  </a:cxn>
                  <a:cxn ang="0">
                    <a:pos x="84" y="13"/>
                  </a:cxn>
                  <a:cxn ang="0">
                    <a:pos x="95" y="12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5" y="16"/>
                  </a:cxn>
                  <a:cxn ang="0">
                    <a:pos x="145" y="19"/>
                  </a:cxn>
                  <a:cxn ang="0">
                    <a:pos x="155" y="22"/>
                  </a:cxn>
                  <a:cxn ang="0">
                    <a:pos x="167" y="26"/>
                  </a:cxn>
                  <a:cxn ang="0">
                    <a:pos x="180" y="32"/>
                  </a:cxn>
                  <a:cxn ang="0">
                    <a:pos x="192" y="41"/>
                  </a:cxn>
                  <a:cxn ang="0">
                    <a:pos x="204" y="50"/>
                  </a:cxn>
                  <a:cxn ang="0">
                    <a:pos x="216" y="61"/>
                  </a:cxn>
                  <a:cxn ang="0">
                    <a:pos x="227" y="72"/>
                  </a:cxn>
                  <a:cxn ang="0">
                    <a:pos x="237" y="84"/>
                  </a:cxn>
                  <a:cxn ang="0">
                    <a:pos x="247" y="96"/>
                  </a:cxn>
                  <a:cxn ang="0">
                    <a:pos x="250" y="95"/>
                  </a:cxn>
                  <a:cxn ang="0">
                    <a:pos x="244" y="83"/>
                  </a:cxn>
                  <a:cxn ang="0">
                    <a:pos x="236" y="71"/>
                  </a:cxn>
                  <a:cxn ang="0">
                    <a:pos x="226" y="59"/>
                  </a:cxn>
                  <a:cxn ang="0">
                    <a:pos x="216" y="48"/>
                  </a:cxn>
                  <a:cxn ang="0">
                    <a:pos x="205" y="38"/>
                  </a:cxn>
                  <a:cxn ang="0">
                    <a:pos x="195" y="29"/>
                  </a:cxn>
                  <a:cxn ang="0">
                    <a:pos x="186" y="23"/>
                  </a:cxn>
                  <a:cxn ang="0">
                    <a:pos x="178" y="19"/>
                  </a:cxn>
                  <a:cxn ang="0">
                    <a:pos x="173" y="16"/>
                  </a:cxn>
                  <a:cxn ang="0">
                    <a:pos x="168" y="13"/>
                  </a:cxn>
                  <a:cxn ang="0">
                    <a:pos x="163" y="11"/>
                  </a:cxn>
                  <a:cxn ang="0">
                    <a:pos x="157" y="9"/>
                  </a:cxn>
                  <a:cxn ang="0">
                    <a:pos x="152" y="7"/>
                  </a:cxn>
                  <a:cxn ang="0">
                    <a:pos x="146" y="5"/>
                  </a:cxn>
                  <a:cxn ang="0">
                    <a:pos x="139" y="3"/>
                  </a:cxn>
                </a:cxnLst>
                <a:rect l="0" t="0" r="r" b="b"/>
                <a:pathLst>
                  <a:path w="253" h="103">
                    <a:moveTo>
                      <a:pt x="136" y="2"/>
                    </a:moveTo>
                    <a:lnTo>
                      <a:pt x="129" y="2"/>
                    </a:lnTo>
                    <a:lnTo>
                      <a:pt x="122" y="1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3" y="1"/>
                    </a:lnTo>
                    <a:lnTo>
                      <a:pt x="76" y="1"/>
                    </a:lnTo>
                    <a:lnTo>
                      <a:pt x="69" y="2"/>
                    </a:lnTo>
                    <a:lnTo>
                      <a:pt x="62" y="4"/>
                    </a:lnTo>
                    <a:lnTo>
                      <a:pt x="55" y="5"/>
                    </a:lnTo>
                    <a:lnTo>
                      <a:pt x="48" y="7"/>
                    </a:lnTo>
                    <a:lnTo>
                      <a:pt x="41" y="9"/>
                    </a:lnTo>
                    <a:lnTo>
                      <a:pt x="34" y="12"/>
                    </a:lnTo>
                    <a:lnTo>
                      <a:pt x="26" y="15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4" y="28"/>
                    </a:lnTo>
                    <a:lnTo>
                      <a:pt x="1" y="3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5" y="29"/>
                    </a:lnTo>
                    <a:lnTo>
                      <a:pt x="10" y="28"/>
                    </a:lnTo>
                    <a:lnTo>
                      <a:pt x="15" y="26"/>
                    </a:lnTo>
                    <a:lnTo>
                      <a:pt x="19" y="24"/>
                    </a:lnTo>
                    <a:lnTo>
                      <a:pt x="24" y="23"/>
                    </a:lnTo>
                    <a:lnTo>
                      <a:pt x="29" y="22"/>
                    </a:lnTo>
                    <a:lnTo>
                      <a:pt x="34" y="20"/>
                    </a:lnTo>
                    <a:lnTo>
                      <a:pt x="39" y="19"/>
                    </a:lnTo>
                    <a:lnTo>
                      <a:pt x="44" y="18"/>
                    </a:lnTo>
                    <a:lnTo>
                      <a:pt x="49" y="17"/>
                    </a:lnTo>
                    <a:lnTo>
                      <a:pt x="54" y="16"/>
                    </a:lnTo>
                    <a:lnTo>
                      <a:pt x="59" y="15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74" y="13"/>
                    </a:lnTo>
                    <a:lnTo>
                      <a:pt x="80" y="13"/>
                    </a:lnTo>
                    <a:lnTo>
                      <a:pt x="84" y="13"/>
                    </a:lnTo>
                    <a:lnTo>
                      <a:pt x="90" y="12"/>
                    </a:lnTo>
                    <a:lnTo>
                      <a:pt x="95" y="12"/>
                    </a:lnTo>
                    <a:lnTo>
                      <a:pt x="100" y="12"/>
                    </a:lnTo>
                    <a:lnTo>
                      <a:pt x="105" y="13"/>
                    </a:lnTo>
                    <a:lnTo>
                      <a:pt x="110" y="13"/>
                    </a:lnTo>
                    <a:lnTo>
                      <a:pt x="115" y="13"/>
                    </a:lnTo>
                    <a:lnTo>
                      <a:pt x="121" y="14"/>
                    </a:lnTo>
                    <a:lnTo>
                      <a:pt x="126" y="15"/>
                    </a:lnTo>
                    <a:lnTo>
                      <a:pt x="130" y="15"/>
                    </a:lnTo>
                    <a:lnTo>
                      <a:pt x="135" y="16"/>
                    </a:lnTo>
                    <a:lnTo>
                      <a:pt x="140" y="18"/>
                    </a:lnTo>
                    <a:lnTo>
                      <a:pt x="145" y="19"/>
                    </a:lnTo>
                    <a:lnTo>
                      <a:pt x="150" y="20"/>
                    </a:lnTo>
                    <a:lnTo>
                      <a:pt x="155" y="22"/>
                    </a:lnTo>
                    <a:lnTo>
                      <a:pt x="160" y="23"/>
                    </a:lnTo>
                    <a:lnTo>
                      <a:pt x="167" y="26"/>
                    </a:lnTo>
                    <a:lnTo>
                      <a:pt x="173" y="29"/>
                    </a:lnTo>
                    <a:lnTo>
                      <a:pt x="180" y="32"/>
                    </a:lnTo>
                    <a:lnTo>
                      <a:pt x="186" y="36"/>
                    </a:lnTo>
                    <a:lnTo>
                      <a:pt x="192" y="41"/>
                    </a:lnTo>
                    <a:lnTo>
                      <a:pt x="198" y="45"/>
                    </a:lnTo>
                    <a:lnTo>
                      <a:pt x="204" y="50"/>
                    </a:lnTo>
                    <a:lnTo>
                      <a:pt x="210" y="55"/>
                    </a:lnTo>
                    <a:lnTo>
                      <a:pt x="216" y="61"/>
                    </a:lnTo>
                    <a:lnTo>
                      <a:pt x="221" y="66"/>
                    </a:lnTo>
                    <a:lnTo>
                      <a:pt x="227" y="72"/>
                    </a:lnTo>
                    <a:lnTo>
                      <a:pt x="232" y="78"/>
                    </a:lnTo>
                    <a:lnTo>
                      <a:pt x="237" y="84"/>
                    </a:lnTo>
                    <a:lnTo>
                      <a:pt x="242" y="90"/>
                    </a:lnTo>
                    <a:lnTo>
                      <a:pt x="247" y="96"/>
                    </a:lnTo>
                    <a:lnTo>
                      <a:pt x="252" y="102"/>
                    </a:lnTo>
                    <a:lnTo>
                      <a:pt x="250" y="95"/>
                    </a:lnTo>
                    <a:lnTo>
                      <a:pt x="247" y="89"/>
                    </a:lnTo>
                    <a:lnTo>
                      <a:pt x="244" y="83"/>
                    </a:lnTo>
                    <a:lnTo>
                      <a:pt x="240" y="77"/>
                    </a:lnTo>
                    <a:lnTo>
                      <a:pt x="236" y="71"/>
                    </a:lnTo>
                    <a:lnTo>
                      <a:pt x="231" y="65"/>
                    </a:lnTo>
                    <a:lnTo>
                      <a:pt x="226" y="59"/>
                    </a:lnTo>
                    <a:lnTo>
                      <a:pt x="221" y="53"/>
                    </a:lnTo>
                    <a:lnTo>
                      <a:pt x="216" y="48"/>
                    </a:lnTo>
                    <a:lnTo>
                      <a:pt x="210" y="43"/>
                    </a:lnTo>
                    <a:lnTo>
                      <a:pt x="205" y="38"/>
                    </a:lnTo>
                    <a:lnTo>
                      <a:pt x="200" y="34"/>
                    </a:lnTo>
                    <a:lnTo>
                      <a:pt x="195" y="29"/>
                    </a:lnTo>
                    <a:lnTo>
                      <a:pt x="190" y="26"/>
                    </a:lnTo>
                    <a:lnTo>
                      <a:pt x="186" y="23"/>
                    </a:lnTo>
                    <a:lnTo>
                      <a:pt x="181" y="20"/>
                    </a:lnTo>
                    <a:lnTo>
                      <a:pt x="178" y="19"/>
                    </a:lnTo>
                    <a:lnTo>
                      <a:pt x="176" y="17"/>
                    </a:lnTo>
                    <a:lnTo>
                      <a:pt x="173" y="16"/>
                    </a:lnTo>
                    <a:lnTo>
                      <a:pt x="170" y="14"/>
                    </a:lnTo>
                    <a:lnTo>
                      <a:pt x="168" y="13"/>
                    </a:lnTo>
                    <a:lnTo>
                      <a:pt x="166" y="12"/>
                    </a:lnTo>
                    <a:lnTo>
                      <a:pt x="163" y="11"/>
                    </a:lnTo>
                    <a:lnTo>
                      <a:pt x="160" y="10"/>
                    </a:lnTo>
                    <a:lnTo>
                      <a:pt x="157" y="9"/>
                    </a:lnTo>
                    <a:lnTo>
                      <a:pt x="154" y="8"/>
                    </a:lnTo>
                    <a:lnTo>
                      <a:pt x="152" y="7"/>
                    </a:lnTo>
                    <a:lnTo>
                      <a:pt x="148" y="6"/>
                    </a:lnTo>
                    <a:lnTo>
                      <a:pt x="146" y="5"/>
                    </a:lnTo>
                    <a:lnTo>
                      <a:pt x="143" y="4"/>
                    </a:lnTo>
                    <a:lnTo>
                      <a:pt x="139" y="3"/>
                    </a:lnTo>
                    <a:lnTo>
                      <a:pt x="136" y="2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2" name="Freeform 129"/>
              <p:cNvSpPr>
                <a:spLocks/>
              </p:cNvSpPr>
              <p:nvPr/>
            </p:nvSpPr>
            <p:spPr bwMode="auto">
              <a:xfrm>
                <a:off x="3964" y="3027"/>
                <a:ext cx="153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5"/>
                  </a:cxn>
                  <a:cxn ang="0">
                    <a:pos x="0" y="78"/>
                  </a:cxn>
                  <a:cxn ang="0">
                    <a:pos x="1" y="80"/>
                  </a:cxn>
                  <a:cxn ang="0">
                    <a:pos x="2" y="82"/>
                  </a:cxn>
                  <a:cxn ang="0">
                    <a:pos x="5" y="84"/>
                  </a:cxn>
                  <a:cxn ang="0">
                    <a:pos x="7" y="86"/>
                  </a:cxn>
                  <a:cxn ang="0">
                    <a:pos x="11" y="87"/>
                  </a:cxn>
                  <a:cxn ang="0">
                    <a:pos x="14" y="87"/>
                  </a:cxn>
                  <a:cxn ang="0">
                    <a:pos x="18" y="88"/>
                  </a:cxn>
                  <a:cxn ang="0">
                    <a:pos x="133" y="88"/>
                  </a:cxn>
                  <a:cxn ang="0">
                    <a:pos x="137" y="87"/>
                  </a:cxn>
                  <a:cxn ang="0">
                    <a:pos x="140" y="87"/>
                  </a:cxn>
                  <a:cxn ang="0">
                    <a:pos x="144" y="86"/>
                  </a:cxn>
                  <a:cxn ang="0">
                    <a:pos x="146" y="84"/>
                  </a:cxn>
                  <a:cxn ang="0">
                    <a:pos x="149" y="82"/>
                  </a:cxn>
                  <a:cxn ang="0">
                    <a:pos x="150" y="80"/>
                  </a:cxn>
                  <a:cxn ang="0">
                    <a:pos x="151" y="78"/>
                  </a:cxn>
                  <a:cxn ang="0">
                    <a:pos x="152" y="75"/>
                  </a:cxn>
                  <a:cxn ang="0">
                    <a:pos x="152" y="0"/>
                  </a:cxn>
                  <a:cxn ang="0">
                    <a:pos x="0" y="0"/>
                  </a:cxn>
                </a:cxnLst>
                <a:rect l="0" t="0" r="r" b="b"/>
                <a:pathLst>
                  <a:path w="153" h="89">
                    <a:moveTo>
                      <a:pt x="0" y="0"/>
                    </a:moveTo>
                    <a:lnTo>
                      <a:pt x="0" y="75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5" y="84"/>
                    </a:lnTo>
                    <a:lnTo>
                      <a:pt x="7" y="86"/>
                    </a:lnTo>
                    <a:lnTo>
                      <a:pt x="11" y="87"/>
                    </a:lnTo>
                    <a:lnTo>
                      <a:pt x="14" y="87"/>
                    </a:lnTo>
                    <a:lnTo>
                      <a:pt x="18" y="88"/>
                    </a:lnTo>
                    <a:lnTo>
                      <a:pt x="133" y="88"/>
                    </a:lnTo>
                    <a:lnTo>
                      <a:pt x="137" y="87"/>
                    </a:lnTo>
                    <a:lnTo>
                      <a:pt x="140" y="87"/>
                    </a:lnTo>
                    <a:lnTo>
                      <a:pt x="144" y="86"/>
                    </a:lnTo>
                    <a:lnTo>
                      <a:pt x="146" y="84"/>
                    </a:lnTo>
                    <a:lnTo>
                      <a:pt x="149" y="82"/>
                    </a:lnTo>
                    <a:lnTo>
                      <a:pt x="150" y="80"/>
                    </a:lnTo>
                    <a:lnTo>
                      <a:pt x="151" y="78"/>
                    </a:lnTo>
                    <a:lnTo>
                      <a:pt x="152" y="75"/>
                    </a:lnTo>
                    <a:lnTo>
                      <a:pt x="1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3" name="Freeform 130"/>
              <p:cNvSpPr>
                <a:spLocks/>
              </p:cNvSpPr>
              <p:nvPr/>
            </p:nvSpPr>
            <p:spPr bwMode="auto">
              <a:xfrm>
                <a:off x="3965" y="3027"/>
                <a:ext cx="151" cy="88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1" y="0"/>
                  </a:cxn>
                  <a:cxn ang="0">
                    <a:pos x="134" y="0"/>
                  </a:cxn>
                  <a:cxn ang="0">
                    <a:pos x="127" y="0"/>
                  </a:cxn>
                  <a:cxn ang="0">
                    <a:pos x="122" y="0"/>
                  </a:cxn>
                  <a:cxn ang="0">
                    <a:pos x="116" y="0"/>
                  </a:cxn>
                  <a:cxn ang="0">
                    <a:pos x="111" y="0"/>
                  </a:cxn>
                  <a:cxn ang="0">
                    <a:pos x="105" y="0"/>
                  </a:cxn>
                  <a:cxn ang="0">
                    <a:pos x="100" y="0"/>
                  </a:cxn>
                  <a:cxn ang="0">
                    <a:pos x="93" y="0"/>
                  </a:cxn>
                  <a:cxn ang="0">
                    <a:pos x="85" y="0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2" y="0"/>
                  </a:cxn>
                  <a:cxn ang="0">
                    <a:pos x="37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0" y="41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0" y="79"/>
                  </a:cxn>
                  <a:cxn ang="0">
                    <a:pos x="2" y="81"/>
                  </a:cxn>
                  <a:cxn ang="0">
                    <a:pos x="4" y="82"/>
                  </a:cxn>
                  <a:cxn ang="0">
                    <a:pos x="7" y="84"/>
                  </a:cxn>
                  <a:cxn ang="0">
                    <a:pos x="10" y="85"/>
                  </a:cxn>
                  <a:cxn ang="0">
                    <a:pos x="14" y="86"/>
                  </a:cxn>
                  <a:cxn ang="0">
                    <a:pos x="17" y="87"/>
                  </a:cxn>
                  <a:cxn ang="0">
                    <a:pos x="24" y="87"/>
                  </a:cxn>
                  <a:cxn ang="0">
                    <a:pos x="30" y="87"/>
                  </a:cxn>
                  <a:cxn ang="0">
                    <a:pos x="35" y="87"/>
                  </a:cxn>
                  <a:cxn ang="0">
                    <a:pos x="39" y="86"/>
                  </a:cxn>
                  <a:cxn ang="0">
                    <a:pos x="43" y="86"/>
                  </a:cxn>
                  <a:cxn ang="0">
                    <a:pos x="47" y="86"/>
                  </a:cxn>
                  <a:cxn ang="0">
                    <a:pos x="51" y="86"/>
                  </a:cxn>
                  <a:cxn ang="0">
                    <a:pos x="55" y="86"/>
                  </a:cxn>
                  <a:cxn ang="0">
                    <a:pos x="61" y="86"/>
                  </a:cxn>
                  <a:cxn ang="0">
                    <a:pos x="66" y="86"/>
                  </a:cxn>
                  <a:cxn ang="0">
                    <a:pos x="73" y="86"/>
                  </a:cxn>
                  <a:cxn ang="0">
                    <a:pos x="82" y="86"/>
                  </a:cxn>
                  <a:cxn ang="0">
                    <a:pos x="92" y="87"/>
                  </a:cxn>
                  <a:cxn ang="0">
                    <a:pos x="103" y="87"/>
                  </a:cxn>
                  <a:cxn ang="0">
                    <a:pos x="116" y="87"/>
                  </a:cxn>
                  <a:cxn ang="0">
                    <a:pos x="132" y="87"/>
                  </a:cxn>
                  <a:cxn ang="0">
                    <a:pos x="135" y="86"/>
                  </a:cxn>
                  <a:cxn ang="0">
                    <a:pos x="139" y="85"/>
                  </a:cxn>
                  <a:cxn ang="0">
                    <a:pos x="142" y="84"/>
                  </a:cxn>
                  <a:cxn ang="0">
                    <a:pos x="145" y="82"/>
                  </a:cxn>
                  <a:cxn ang="0">
                    <a:pos x="147" y="81"/>
                  </a:cxn>
                  <a:cxn ang="0">
                    <a:pos x="148" y="79"/>
                  </a:cxn>
                  <a:cxn ang="0">
                    <a:pos x="150" y="76"/>
                  </a:cxn>
                  <a:cxn ang="0">
                    <a:pos x="150" y="74"/>
                  </a:cxn>
                  <a:cxn ang="0">
                    <a:pos x="150" y="60"/>
                  </a:cxn>
                  <a:cxn ang="0">
                    <a:pos x="150" y="49"/>
                  </a:cxn>
                  <a:cxn ang="0">
                    <a:pos x="150" y="32"/>
                  </a:cxn>
                  <a:cxn ang="0">
                    <a:pos x="150" y="0"/>
                  </a:cxn>
                </a:cxnLst>
                <a:rect l="0" t="0" r="r" b="b"/>
                <a:pathLst>
                  <a:path w="151" h="88">
                    <a:moveTo>
                      <a:pt x="150" y="0"/>
                    </a:moveTo>
                    <a:lnTo>
                      <a:pt x="141" y="0"/>
                    </a:lnTo>
                    <a:lnTo>
                      <a:pt x="134" y="0"/>
                    </a:lnTo>
                    <a:lnTo>
                      <a:pt x="127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41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2" y="81"/>
                    </a:lnTo>
                    <a:lnTo>
                      <a:pt x="4" y="82"/>
                    </a:lnTo>
                    <a:lnTo>
                      <a:pt x="7" y="84"/>
                    </a:lnTo>
                    <a:lnTo>
                      <a:pt x="10" y="85"/>
                    </a:lnTo>
                    <a:lnTo>
                      <a:pt x="14" y="86"/>
                    </a:lnTo>
                    <a:lnTo>
                      <a:pt x="17" y="87"/>
                    </a:lnTo>
                    <a:lnTo>
                      <a:pt x="24" y="87"/>
                    </a:lnTo>
                    <a:lnTo>
                      <a:pt x="30" y="87"/>
                    </a:lnTo>
                    <a:lnTo>
                      <a:pt x="35" y="87"/>
                    </a:lnTo>
                    <a:lnTo>
                      <a:pt x="39" y="86"/>
                    </a:lnTo>
                    <a:lnTo>
                      <a:pt x="43" y="86"/>
                    </a:lnTo>
                    <a:lnTo>
                      <a:pt x="47" y="86"/>
                    </a:lnTo>
                    <a:lnTo>
                      <a:pt x="51" y="86"/>
                    </a:lnTo>
                    <a:lnTo>
                      <a:pt x="55" y="86"/>
                    </a:lnTo>
                    <a:lnTo>
                      <a:pt x="61" y="86"/>
                    </a:lnTo>
                    <a:lnTo>
                      <a:pt x="66" y="86"/>
                    </a:lnTo>
                    <a:lnTo>
                      <a:pt x="73" y="86"/>
                    </a:lnTo>
                    <a:lnTo>
                      <a:pt x="82" y="86"/>
                    </a:lnTo>
                    <a:lnTo>
                      <a:pt x="92" y="87"/>
                    </a:lnTo>
                    <a:lnTo>
                      <a:pt x="103" y="87"/>
                    </a:lnTo>
                    <a:lnTo>
                      <a:pt x="116" y="87"/>
                    </a:lnTo>
                    <a:lnTo>
                      <a:pt x="132" y="87"/>
                    </a:lnTo>
                    <a:lnTo>
                      <a:pt x="135" y="86"/>
                    </a:lnTo>
                    <a:lnTo>
                      <a:pt x="139" y="85"/>
                    </a:lnTo>
                    <a:lnTo>
                      <a:pt x="142" y="84"/>
                    </a:lnTo>
                    <a:lnTo>
                      <a:pt x="145" y="82"/>
                    </a:lnTo>
                    <a:lnTo>
                      <a:pt x="147" y="81"/>
                    </a:lnTo>
                    <a:lnTo>
                      <a:pt x="148" y="79"/>
                    </a:lnTo>
                    <a:lnTo>
                      <a:pt x="150" y="76"/>
                    </a:lnTo>
                    <a:lnTo>
                      <a:pt x="150" y="74"/>
                    </a:lnTo>
                    <a:lnTo>
                      <a:pt x="150" y="60"/>
                    </a:lnTo>
                    <a:lnTo>
                      <a:pt x="150" y="49"/>
                    </a:lnTo>
                    <a:lnTo>
                      <a:pt x="150" y="32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555555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4" name="Freeform 131"/>
              <p:cNvSpPr>
                <a:spLocks/>
              </p:cNvSpPr>
              <p:nvPr/>
            </p:nvSpPr>
            <p:spPr bwMode="auto">
              <a:xfrm>
                <a:off x="3968" y="3027"/>
                <a:ext cx="146" cy="86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36" y="0"/>
                  </a:cxn>
                  <a:cxn ang="0">
                    <a:pos x="129" y="0"/>
                  </a:cxn>
                  <a:cxn ang="0">
                    <a:pos x="123" y="0"/>
                  </a:cxn>
                  <a:cxn ang="0">
                    <a:pos x="117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74" y="0"/>
                  </a:cxn>
                  <a:cxn ang="0">
                    <a:pos x="63" y="0"/>
                  </a:cxn>
                  <a:cxn ang="0">
                    <a:pos x="51" y="0"/>
                  </a:cxn>
                  <a:cxn ang="0">
                    <a:pos x="36" y="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0" y="41"/>
                  </a:cxn>
                  <a:cxn ang="0">
                    <a:pos x="0" y="72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7" y="83"/>
                  </a:cxn>
                  <a:cxn ang="0">
                    <a:pos x="10" y="84"/>
                  </a:cxn>
                  <a:cxn ang="0">
                    <a:pos x="13" y="84"/>
                  </a:cxn>
                  <a:cxn ang="0">
                    <a:pos x="17" y="85"/>
                  </a:cxn>
                  <a:cxn ang="0">
                    <a:pos x="24" y="85"/>
                  </a:cxn>
                  <a:cxn ang="0">
                    <a:pos x="29" y="85"/>
                  </a:cxn>
                  <a:cxn ang="0">
                    <a:pos x="33" y="85"/>
                  </a:cxn>
                  <a:cxn ang="0">
                    <a:pos x="38" y="84"/>
                  </a:cxn>
                  <a:cxn ang="0">
                    <a:pos x="41" y="84"/>
                  </a:cxn>
                  <a:cxn ang="0">
                    <a:pos x="45" y="84"/>
                  </a:cxn>
                  <a:cxn ang="0">
                    <a:pos x="49" y="84"/>
                  </a:cxn>
                  <a:cxn ang="0">
                    <a:pos x="54" y="84"/>
                  </a:cxn>
                  <a:cxn ang="0">
                    <a:pos x="58" y="84"/>
                  </a:cxn>
                  <a:cxn ang="0">
                    <a:pos x="64" y="84"/>
                  </a:cxn>
                  <a:cxn ang="0">
                    <a:pos x="71" y="84"/>
                  </a:cxn>
                  <a:cxn ang="0">
                    <a:pos x="79" y="84"/>
                  </a:cxn>
                  <a:cxn ang="0">
                    <a:pos x="88" y="85"/>
                  </a:cxn>
                  <a:cxn ang="0">
                    <a:pos x="99" y="85"/>
                  </a:cxn>
                  <a:cxn ang="0">
                    <a:pos x="112" y="85"/>
                  </a:cxn>
                  <a:cxn ang="0">
                    <a:pos x="127" y="85"/>
                  </a:cxn>
                  <a:cxn ang="0">
                    <a:pos x="131" y="84"/>
                  </a:cxn>
                  <a:cxn ang="0">
                    <a:pos x="134" y="84"/>
                  </a:cxn>
                  <a:cxn ang="0">
                    <a:pos x="137" y="83"/>
                  </a:cxn>
                  <a:cxn ang="0">
                    <a:pos x="140" y="81"/>
                  </a:cxn>
                  <a:cxn ang="0">
                    <a:pos x="142" y="79"/>
                  </a:cxn>
                  <a:cxn ang="0">
                    <a:pos x="143" y="77"/>
                  </a:cxn>
                  <a:cxn ang="0">
                    <a:pos x="144" y="75"/>
                  </a:cxn>
                  <a:cxn ang="0">
                    <a:pos x="145" y="72"/>
                  </a:cxn>
                  <a:cxn ang="0">
                    <a:pos x="145" y="59"/>
                  </a:cxn>
                  <a:cxn ang="0">
                    <a:pos x="145" y="48"/>
                  </a:cxn>
                  <a:cxn ang="0">
                    <a:pos x="145" y="32"/>
                  </a:cxn>
                  <a:cxn ang="0">
                    <a:pos x="145" y="0"/>
                  </a:cxn>
                </a:cxnLst>
                <a:rect l="0" t="0" r="r" b="b"/>
                <a:pathLst>
                  <a:path w="146" h="86">
                    <a:moveTo>
                      <a:pt x="145" y="0"/>
                    </a:moveTo>
                    <a:lnTo>
                      <a:pt x="136" y="0"/>
                    </a:lnTo>
                    <a:lnTo>
                      <a:pt x="129" y="0"/>
                    </a:lnTo>
                    <a:lnTo>
                      <a:pt x="123" y="0"/>
                    </a:lnTo>
                    <a:lnTo>
                      <a:pt x="117" y="0"/>
                    </a:lnTo>
                    <a:lnTo>
                      <a:pt x="112" y="0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3" y="0"/>
                    </a:lnTo>
                    <a:lnTo>
                      <a:pt x="51" y="0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4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7" y="83"/>
                    </a:lnTo>
                    <a:lnTo>
                      <a:pt x="10" y="84"/>
                    </a:lnTo>
                    <a:lnTo>
                      <a:pt x="13" y="84"/>
                    </a:lnTo>
                    <a:lnTo>
                      <a:pt x="17" y="85"/>
                    </a:lnTo>
                    <a:lnTo>
                      <a:pt x="24" y="85"/>
                    </a:lnTo>
                    <a:lnTo>
                      <a:pt x="29" y="85"/>
                    </a:lnTo>
                    <a:lnTo>
                      <a:pt x="33" y="85"/>
                    </a:lnTo>
                    <a:lnTo>
                      <a:pt x="38" y="84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4" y="84"/>
                    </a:lnTo>
                    <a:lnTo>
                      <a:pt x="58" y="84"/>
                    </a:lnTo>
                    <a:lnTo>
                      <a:pt x="64" y="84"/>
                    </a:lnTo>
                    <a:lnTo>
                      <a:pt x="71" y="84"/>
                    </a:lnTo>
                    <a:lnTo>
                      <a:pt x="79" y="84"/>
                    </a:lnTo>
                    <a:lnTo>
                      <a:pt x="88" y="85"/>
                    </a:lnTo>
                    <a:lnTo>
                      <a:pt x="99" y="85"/>
                    </a:lnTo>
                    <a:lnTo>
                      <a:pt x="112" y="85"/>
                    </a:lnTo>
                    <a:lnTo>
                      <a:pt x="127" y="85"/>
                    </a:lnTo>
                    <a:lnTo>
                      <a:pt x="131" y="84"/>
                    </a:lnTo>
                    <a:lnTo>
                      <a:pt x="134" y="84"/>
                    </a:lnTo>
                    <a:lnTo>
                      <a:pt x="137" y="83"/>
                    </a:lnTo>
                    <a:lnTo>
                      <a:pt x="140" y="81"/>
                    </a:lnTo>
                    <a:lnTo>
                      <a:pt x="142" y="79"/>
                    </a:lnTo>
                    <a:lnTo>
                      <a:pt x="143" y="77"/>
                    </a:lnTo>
                    <a:lnTo>
                      <a:pt x="144" y="75"/>
                    </a:lnTo>
                    <a:lnTo>
                      <a:pt x="145" y="72"/>
                    </a:lnTo>
                    <a:lnTo>
                      <a:pt x="145" y="59"/>
                    </a:lnTo>
                    <a:lnTo>
                      <a:pt x="145" y="48"/>
                    </a:lnTo>
                    <a:lnTo>
                      <a:pt x="145" y="32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5F5F5F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" name="Freeform 132"/>
              <p:cNvSpPr>
                <a:spLocks/>
              </p:cNvSpPr>
              <p:nvPr/>
            </p:nvSpPr>
            <p:spPr bwMode="auto">
              <a:xfrm>
                <a:off x="3970" y="3027"/>
                <a:ext cx="140" cy="84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30" y="0"/>
                  </a:cxn>
                  <a:cxn ang="0">
                    <a:pos x="123" y="0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108" y="0"/>
                  </a:cxn>
                  <a:cxn ang="0">
                    <a:pos x="103" y="0"/>
                  </a:cxn>
                  <a:cxn ang="0">
                    <a:pos x="98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0" y="0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23"/>
                  </a:cxn>
                  <a:cxn ang="0">
                    <a:pos x="0" y="40"/>
                  </a:cxn>
                  <a:cxn ang="0">
                    <a:pos x="0" y="71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2" y="77"/>
                  </a:cxn>
                  <a:cxn ang="0">
                    <a:pos x="4" y="79"/>
                  </a:cxn>
                  <a:cxn ang="0">
                    <a:pos x="7" y="81"/>
                  </a:cxn>
                  <a:cxn ang="0">
                    <a:pos x="10" y="82"/>
                  </a:cxn>
                  <a:cxn ang="0">
                    <a:pos x="13" y="82"/>
                  </a:cxn>
                  <a:cxn ang="0">
                    <a:pos x="16" y="83"/>
                  </a:cxn>
                  <a:cxn ang="0">
                    <a:pos x="22" y="83"/>
                  </a:cxn>
                  <a:cxn ang="0">
                    <a:pos x="28" y="83"/>
                  </a:cxn>
                  <a:cxn ang="0">
                    <a:pos x="32" y="83"/>
                  </a:cxn>
                  <a:cxn ang="0">
                    <a:pos x="36" y="83"/>
                  </a:cxn>
                  <a:cxn ang="0">
                    <a:pos x="40" y="83"/>
                  </a:cxn>
                  <a:cxn ang="0">
                    <a:pos x="44" y="83"/>
                  </a:cxn>
                  <a:cxn ang="0">
                    <a:pos x="47" y="83"/>
                  </a:cxn>
                  <a:cxn ang="0">
                    <a:pos x="52" y="83"/>
                  </a:cxn>
                  <a:cxn ang="0">
                    <a:pos x="56" y="83"/>
                  </a:cxn>
                  <a:cxn ang="0">
                    <a:pos x="61" y="83"/>
                  </a:cxn>
                  <a:cxn ang="0">
                    <a:pos x="68" y="83"/>
                  </a:cxn>
                  <a:cxn ang="0">
                    <a:pos x="76" y="83"/>
                  </a:cxn>
                  <a:cxn ang="0">
                    <a:pos x="85" y="83"/>
                  </a:cxn>
                  <a:cxn ang="0">
                    <a:pos x="95" y="83"/>
                  </a:cxn>
                  <a:cxn ang="0">
                    <a:pos x="108" y="83"/>
                  </a:cxn>
                  <a:cxn ang="0">
                    <a:pos x="122" y="83"/>
                  </a:cxn>
                  <a:cxn ang="0">
                    <a:pos x="125" y="82"/>
                  </a:cxn>
                  <a:cxn ang="0">
                    <a:pos x="128" y="82"/>
                  </a:cxn>
                  <a:cxn ang="0">
                    <a:pos x="131" y="81"/>
                  </a:cxn>
                  <a:cxn ang="0">
                    <a:pos x="134" y="79"/>
                  </a:cxn>
                  <a:cxn ang="0">
                    <a:pos x="136" y="77"/>
                  </a:cxn>
                  <a:cxn ang="0">
                    <a:pos x="137" y="75"/>
                  </a:cxn>
                  <a:cxn ang="0">
                    <a:pos x="138" y="73"/>
                  </a:cxn>
                  <a:cxn ang="0">
                    <a:pos x="138" y="71"/>
                  </a:cxn>
                  <a:cxn ang="0">
                    <a:pos x="139" y="57"/>
                  </a:cxn>
                  <a:cxn ang="0">
                    <a:pos x="139" y="47"/>
                  </a:cxn>
                  <a:cxn ang="0">
                    <a:pos x="139" y="31"/>
                  </a:cxn>
                  <a:cxn ang="0">
                    <a:pos x="138" y="0"/>
                  </a:cxn>
                </a:cxnLst>
                <a:rect l="0" t="0" r="r" b="b"/>
                <a:pathLst>
                  <a:path w="140" h="84">
                    <a:moveTo>
                      <a:pt x="138" y="0"/>
                    </a:moveTo>
                    <a:lnTo>
                      <a:pt x="130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2" y="77"/>
                    </a:lnTo>
                    <a:lnTo>
                      <a:pt x="4" y="79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3" y="82"/>
                    </a:lnTo>
                    <a:lnTo>
                      <a:pt x="16" y="83"/>
                    </a:lnTo>
                    <a:lnTo>
                      <a:pt x="22" y="83"/>
                    </a:lnTo>
                    <a:lnTo>
                      <a:pt x="28" y="83"/>
                    </a:lnTo>
                    <a:lnTo>
                      <a:pt x="32" y="83"/>
                    </a:lnTo>
                    <a:lnTo>
                      <a:pt x="36" y="83"/>
                    </a:lnTo>
                    <a:lnTo>
                      <a:pt x="40" y="83"/>
                    </a:lnTo>
                    <a:lnTo>
                      <a:pt x="44" y="83"/>
                    </a:lnTo>
                    <a:lnTo>
                      <a:pt x="47" y="83"/>
                    </a:lnTo>
                    <a:lnTo>
                      <a:pt x="52" y="83"/>
                    </a:lnTo>
                    <a:lnTo>
                      <a:pt x="56" y="83"/>
                    </a:lnTo>
                    <a:lnTo>
                      <a:pt x="61" y="83"/>
                    </a:lnTo>
                    <a:lnTo>
                      <a:pt x="68" y="83"/>
                    </a:lnTo>
                    <a:lnTo>
                      <a:pt x="76" y="83"/>
                    </a:lnTo>
                    <a:lnTo>
                      <a:pt x="85" y="83"/>
                    </a:lnTo>
                    <a:lnTo>
                      <a:pt x="95" y="83"/>
                    </a:lnTo>
                    <a:lnTo>
                      <a:pt x="108" y="83"/>
                    </a:lnTo>
                    <a:lnTo>
                      <a:pt x="122" y="83"/>
                    </a:lnTo>
                    <a:lnTo>
                      <a:pt x="125" y="82"/>
                    </a:lnTo>
                    <a:lnTo>
                      <a:pt x="128" y="82"/>
                    </a:lnTo>
                    <a:lnTo>
                      <a:pt x="131" y="81"/>
                    </a:lnTo>
                    <a:lnTo>
                      <a:pt x="134" y="79"/>
                    </a:lnTo>
                    <a:lnTo>
                      <a:pt x="136" y="77"/>
                    </a:lnTo>
                    <a:lnTo>
                      <a:pt x="137" y="75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9" y="57"/>
                    </a:lnTo>
                    <a:lnTo>
                      <a:pt x="139" y="47"/>
                    </a:lnTo>
                    <a:lnTo>
                      <a:pt x="139" y="31"/>
                    </a:lnTo>
                    <a:lnTo>
                      <a:pt x="138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6" name="Freeform 133"/>
              <p:cNvSpPr>
                <a:spLocks/>
              </p:cNvSpPr>
              <p:nvPr/>
            </p:nvSpPr>
            <p:spPr bwMode="auto">
              <a:xfrm>
                <a:off x="3972" y="3027"/>
                <a:ext cx="137" cy="82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28" y="0"/>
                  </a:cxn>
                  <a:cxn ang="0">
                    <a:pos x="121" y="0"/>
                  </a:cxn>
                  <a:cxn ang="0">
                    <a:pos x="115" y="0"/>
                  </a:cxn>
                  <a:cxn ang="0">
                    <a:pos x="110" y="0"/>
                  </a:cxn>
                  <a:cxn ang="0">
                    <a:pos x="105" y="0"/>
                  </a:cxn>
                  <a:cxn ang="0">
                    <a:pos x="100" y="0"/>
                  </a:cxn>
                  <a:cxn ang="0">
                    <a:pos x="96" y="0"/>
                  </a:cxn>
                  <a:cxn ang="0">
                    <a:pos x="90" y="0"/>
                  </a:cxn>
                  <a:cxn ang="0">
                    <a:pos x="84" y="0"/>
                  </a:cxn>
                  <a:cxn ang="0">
                    <a:pos x="77" y="0"/>
                  </a:cxn>
                  <a:cxn ang="0">
                    <a:pos x="69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39"/>
                  </a:cxn>
                  <a:cxn ang="0">
                    <a:pos x="0" y="69"/>
                  </a:cxn>
                  <a:cxn ang="0">
                    <a:pos x="0" y="71"/>
                  </a:cxn>
                  <a:cxn ang="0">
                    <a:pos x="0" y="74"/>
                  </a:cxn>
                  <a:cxn ang="0">
                    <a:pos x="2" y="76"/>
                  </a:cxn>
                  <a:cxn ang="0">
                    <a:pos x="4" y="77"/>
                  </a:cxn>
                  <a:cxn ang="0">
                    <a:pos x="7" y="79"/>
                  </a:cxn>
                  <a:cxn ang="0">
                    <a:pos x="9" y="80"/>
                  </a:cxn>
                  <a:cxn ang="0">
                    <a:pos x="13" y="80"/>
                  </a:cxn>
                  <a:cxn ang="0">
                    <a:pos x="16" y="81"/>
                  </a:cxn>
                  <a:cxn ang="0">
                    <a:pos x="22" y="81"/>
                  </a:cxn>
                  <a:cxn ang="0">
                    <a:pos x="27" y="81"/>
                  </a:cxn>
                  <a:cxn ang="0">
                    <a:pos x="31" y="81"/>
                  </a:cxn>
                  <a:cxn ang="0">
                    <a:pos x="36" y="80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6" y="80"/>
                  </a:cxn>
                  <a:cxn ang="0">
                    <a:pos x="51" y="80"/>
                  </a:cxn>
                  <a:cxn ang="0">
                    <a:pos x="55" y="80"/>
                  </a:cxn>
                  <a:cxn ang="0">
                    <a:pos x="60" y="80"/>
                  </a:cxn>
                  <a:cxn ang="0">
                    <a:pos x="66" y="80"/>
                  </a:cxn>
                  <a:cxn ang="0">
                    <a:pos x="74" y="80"/>
                  </a:cxn>
                  <a:cxn ang="0">
                    <a:pos x="83" y="81"/>
                  </a:cxn>
                  <a:cxn ang="0">
                    <a:pos x="93" y="81"/>
                  </a:cxn>
                  <a:cxn ang="0">
                    <a:pos x="105" y="81"/>
                  </a:cxn>
                  <a:cxn ang="0">
                    <a:pos x="119" y="81"/>
                  </a:cxn>
                  <a:cxn ang="0">
                    <a:pos x="122" y="80"/>
                  </a:cxn>
                  <a:cxn ang="0">
                    <a:pos x="125" y="80"/>
                  </a:cxn>
                  <a:cxn ang="0">
                    <a:pos x="128" y="79"/>
                  </a:cxn>
                  <a:cxn ang="0">
                    <a:pos x="131" y="77"/>
                  </a:cxn>
                  <a:cxn ang="0">
                    <a:pos x="133" y="76"/>
                  </a:cxn>
                  <a:cxn ang="0">
                    <a:pos x="134" y="74"/>
                  </a:cxn>
                  <a:cxn ang="0">
                    <a:pos x="135" y="71"/>
                  </a:cxn>
                  <a:cxn ang="0">
                    <a:pos x="136" y="69"/>
                  </a:cxn>
                  <a:cxn ang="0">
                    <a:pos x="136" y="56"/>
                  </a:cxn>
                  <a:cxn ang="0">
                    <a:pos x="136" y="46"/>
                  </a:cxn>
                  <a:cxn ang="0">
                    <a:pos x="136" y="30"/>
                  </a:cxn>
                  <a:cxn ang="0">
                    <a:pos x="136" y="0"/>
                  </a:cxn>
                </a:cxnLst>
                <a:rect l="0" t="0" r="r" b="b"/>
                <a:pathLst>
                  <a:path w="137" h="82">
                    <a:moveTo>
                      <a:pt x="136" y="0"/>
                    </a:moveTo>
                    <a:lnTo>
                      <a:pt x="128" y="0"/>
                    </a:lnTo>
                    <a:lnTo>
                      <a:pt x="121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39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4" y="77"/>
                    </a:lnTo>
                    <a:lnTo>
                      <a:pt x="7" y="79"/>
                    </a:lnTo>
                    <a:lnTo>
                      <a:pt x="9" y="80"/>
                    </a:lnTo>
                    <a:lnTo>
                      <a:pt x="13" y="80"/>
                    </a:lnTo>
                    <a:lnTo>
                      <a:pt x="16" y="81"/>
                    </a:lnTo>
                    <a:lnTo>
                      <a:pt x="22" y="81"/>
                    </a:lnTo>
                    <a:lnTo>
                      <a:pt x="27" y="81"/>
                    </a:lnTo>
                    <a:lnTo>
                      <a:pt x="31" y="81"/>
                    </a:lnTo>
                    <a:lnTo>
                      <a:pt x="36" y="80"/>
                    </a:lnTo>
                    <a:lnTo>
                      <a:pt x="39" y="80"/>
                    </a:lnTo>
                    <a:lnTo>
                      <a:pt x="43" y="80"/>
                    </a:lnTo>
                    <a:lnTo>
                      <a:pt x="46" y="80"/>
                    </a:lnTo>
                    <a:lnTo>
                      <a:pt x="51" y="80"/>
                    </a:lnTo>
                    <a:lnTo>
                      <a:pt x="55" y="80"/>
                    </a:lnTo>
                    <a:lnTo>
                      <a:pt x="60" y="80"/>
                    </a:lnTo>
                    <a:lnTo>
                      <a:pt x="66" y="80"/>
                    </a:lnTo>
                    <a:lnTo>
                      <a:pt x="74" y="80"/>
                    </a:lnTo>
                    <a:lnTo>
                      <a:pt x="83" y="81"/>
                    </a:lnTo>
                    <a:lnTo>
                      <a:pt x="93" y="81"/>
                    </a:lnTo>
                    <a:lnTo>
                      <a:pt x="105" y="81"/>
                    </a:lnTo>
                    <a:lnTo>
                      <a:pt x="119" y="81"/>
                    </a:lnTo>
                    <a:lnTo>
                      <a:pt x="122" y="80"/>
                    </a:lnTo>
                    <a:lnTo>
                      <a:pt x="125" y="80"/>
                    </a:lnTo>
                    <a:lnTo>
                      <a:pt x="128" y="79"/>
                    </a:lnTo>
                    <a:lnTo>
                      <a:pt x="131" y="77"/>
                    </a:lnTo>
                    <a:lnTo>
                      <a:pt x="133" y="76"/>
                    </a:lnTo>
                    <a:lnTo>
                      <a:pt x="134" y="74"/>
                    </a:lnTo>
                    <a:lnTo>
                      <a:pt x="135" y="71"/>
                    </a:lnTo>
                    <a:lnTo>
                      <a:pt x="136" y="69"/>
                    </a:lnTo>
                    <a:lnTo>
                      <a:pt x="136" y="56"/>
                    </a:lnTo>
                    <a:lnTo>
                      <a:pt x="136" y="46"/>
                    </a:lnTo>
                    <a:lnTo>
                      <a:pt x="136" y="30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6E6E6E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7" name="Freeform 134"/>
              <p:cNvSpPr>
                <a:spLocks/>
              </p:cNvSpPr>
              <p:nvPr/>
            </p:nvSpPr>
            <p:spPr bwMode="auto">
              <a:xfrm>
                <a:off x="3973" y="3027"/>
                <a:ext cx="133" cy="81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24" y="0"/>
                  </a:cxn>
                  <a:cxn ang="0">
                    <a:pos x="117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5" y="0"/>
                  </a:cxn>
                  <a:cxn ang="0">
                    <a:pos x="67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0" y="38"/>
                  </a:cxn>
                  <a:cxn ang="0">
                    <a:pos x="0" y="68"/>
                  </a:cxn>
                  <a:cxn ang="0">
                    <a:pos x="0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6" y="78"/>
                  </a:cxn>
                  <a:cxn ang="0">
                    <a:pos x="9" y="79"/>
                  </a:cxn>
                  <a:cxn ang="0">
                    <a:pos x="12" y="79"/>
                  </a:cxn>
                  <a:cxn ang="0">
                    <a:pos x="16" y="80"/>
                  </a:cxn>
                  <a:cxn ang="0">
                    <a:pos x="22" y="80"/>
                  </a:cxn>
                  <a:cxn ang="0">
                    <a:pos x="26" y="80"/>
                  </a:cxn>
                  <a:cxn ang="0">
                    <a:pos x="31" y="79"/>
                  </a:cxn>
                  <a:cxn ang="0">
                    <a:pos x="35" y="79"/>
                  </a:cxn>
                  <a:cxn ang="0">
                    <a:pos x="38" y="79"/>
                  </a:cxn>
                  <a:cxn ang="0">
                    <a:pos x="42" y="79"/>
                  </a:cxn>
                  <a:cxn ang="0">
                    <a:pos x="45" y="79"/>
                  </a:cxn>
                  <a:cxn ang="0">
                    <a:pos x="49" y="79"/>
                  </a:cxn>
                  <a:cxn ang="0">
                    <a:pos x="54" y="79"/>
                  </a:cxn>
                  <a:cxn ang="0">
                    <a:pos x="59" y="79"/>
                  </a:cxn>
                  <a:cxn ang="0">
                    <a:pos x="65" y="79"/>
                  </a:cxn>
                  <a:cxn ang="0">
                    <a:pos x="72" y="79"/>
                  </a:cxn>
                  <a:cxn ang="0">
                    <a:pos x="81" y="79"/>
                  </a:cxn>
                  <a:cxn ang="0">
                    <a:pos x="90" y="79"/>
                  </a:cxn>
                  <a:cxn ang="0">
                    <a:pos x="102" y="80"/>
                  </a:cxn>
                  <a:cxn ang="0">
                    <a:pos x="116" y="80"/>
                  </a:cxn>
                  <a:cxn ang="0">
                    <a:pos x="119" y="79"/>
                  </a:cxn>
                  <a:cxn ang="0">
                    <a:pos x="122" y="79"/>
                  </a:cxn>
                  <a:cxn ang="0">
                    <a:pos x="125" y="78"/>
                  </a:cxn>
                  <a:cxn ang="0">
                    <a:pos x="127" y="76"/>
                  </a:cxn>
                  <a:cxn ang="0">
                    <a:pos x="129" y="75"/>
                  </a:cxn>
                  <a:cxn ang="0">
                    <a:pos x="130" y="73"/>
                  </a:cxn>
                  <a:cxn ang="0">
                    <a:pos x="131" y="71"/>
                  </a:cxn>
                  <a:cxn ang="0">
                    <a:pos x="132" y="68"/>
                  </a:cxn>
                  <a:cxn ang="0">
                    <a:pos x="132" y="55"/>
                  </a:cxn>
                  <a:cxn ang="0">
                    <a:pos x="132" y="45"/>
                  </a:cxn>
                  <a:cxn ang="0">
                    <a:pos x="132" y="29"/>
                  </a:cxn>
                  <a:cxn ang="0">
                    <a:pos x="132" y="0"/>
                  </a:cxn>
                </a:cxnLst>
                <a:rect l="0" t="0" r="r" b="b"/>
                <a:pathLst>
                  <a:path w="133" h="81">
                    <a:moveTo>
                      <a:pt x="132" y="0"/>
                    </a:moveTo>
                    <a:lnTo>
                      <a:pt x="124" y="0"/>
                    </a:lnTo>
                    <a:lnTo>
                      <a:pt x="117" y="0"/>
                    </a:lnTo>
                    <a:lnTo>
                      <a:pt x="112" y="0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8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6" y="78"/>
                    </a:lnTo>
                    <a:lnTo>
                      <a:pt x="9" y="79"/>
                    </a:lnTo>
                    <a:lnTo>
                      <a:pt x="12" y="79"/>
                    </a:lnTo>
                    <a:lnTo>
                      <a:pt x="16" y="80"/>
                    </a:lnTo>
                    <a:lnTo>
                      <a:pt x="22" y="80"/>
                    </a:lnTo>
                    <a:lnTo>
                      <a:pt x="26" y="80"/>
                    </a:lnTo>
                    <a:lnTo>
                      <a:pt x="31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2" y="79"/>
                    </a:lnTo>
                    <a:lnTo>
                      <a:pt x="45" y="79"/>
                    </a:lnTo>
                    <a:lnTo>
                      <a:pt x="49" y="79"/>
                    </a:lnTo>
                    <a:lnTo>
                      <a:pt x="54" y="79"/>
                    </a:lnTo>
                    <a:lnTo>
                      <a:pt x="59" y="79"/>
                    </a:lnTo>
                    <a:lnTo>
                      <a:pt x="65" y="79"/>
                    </a:lnTo>
                    <a:lnTo>
                      <a:pt x="72" y="79"/>
                    </a:lnTo>
                    <a:lnTo>
                      <a:pt x="81" y="79"/>
                    </a:lnTo>
                    <a:lnTo>
                      <a:pt x="90" y="79"/>
                    </a:lnTo>
                    <a:lnTo>
                      <a:pt x="102" y="80"/>
                    </a:lnTo>
                    <a:lnTo>
                      <a:pt x="116" y="80"/>
                    </a:lnTo>
                    <a:lnTo>
                      <a:pt x="119" y="79"/>
                    </a:lnTo>
                    <a:lnTo>
                      <a:pt x="122" y="79"/>
                    </a:lnTo>
                    <a:lnTo>
                      <a:pt x="125" y="78"/>
                    </a:lnTo>
                    <a:lnTo>
                      <a:pt x="127" y="76"/>
                    </a:lnTo>
                    <a:lnTo>
                      <a:pt x="129" y="75"/>
                    </a:lnTo>
                    <a:lnTo>
                      <a:pt x="130" y="73"/>
                    </a:lnTo>
                    <a:lnTo>
                      <a:pt x="131" y="71"/>
                    </a:lnTo>
                    <a:lnTo>
                      <a:pt x="132" y="68"/>
                    </a:lnTo>
                    <a:lnTo>
                      <a:pt x="132" y="55"/>
                    </a:lnTo>
                    <a:lnTo>
                      <a:pt x="132" y="45"/>
                    </a:lnTo>
                    <a:lnTo>
                      <a:pt x="132" y="29"/>
                    </a:lnTo>
                    <a:lnTo>
                      <a:pt x="132" y="0"/>
                    </a:lnTo>
                  </a:path>
                </a:pathLst>
              </a:custGeom>
              <a:solidFill>
                <a:srgbClr val="787878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8" name="Freeform 135"/>
              <p:cNvSpPr>
                <a:spLocks/>
              </p:cNvSpPr>
              <p:nvPr/>
            </p:nvSpPr>
            <p:spPr bwMode="auto">
              <a:xfrm>
                <a:off x="3976" y="3027"/>
                <a:ext cx="129" cy="8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20" y="0"/>
                  </a:cxn>
                  <a:cxn ang="0">
                    <a:pos x="114" y="0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85" y="0"/>
                  </a:cxn>
                  <a:cxn ang="0">
                    <a:pos x="79" y="0"/>
                  </a:cxn>
                  <a:cxn ang="0">
                    <a:pos x="72" y="0"/>
                  </a:cxn>
                  <a:cxn ang="0">
                    <a:pos x="64" y="0"/>
                  </a:cxn>
                  <a:cxn ang="0">
                    <a:pos x="55" y="0"/>
                  </a:cxn>
                  <a:cxn ang="0">
                    <a:pos x="44" y="0"/>
                  </a:cxn>
                  <a:cxn ang="0">
                    <a:pos x="32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0" y="38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2" y="74"/>
                  </a:cxn>
                  <a:cxn ang="0">
                    <a:pos x="4" y="75"/>
                  </a:cxn>
                  <a:cxn ang="0">
                    <a:pos x="6" y="77"/>
                  </a:cxn>
                  <a:cxn ang="0">
                    <a:pos x="9" y="78"/>
                  </a:cxn>
                  <a:cxn ang="0">
                    <a:pos x="12" y="79"/>
                  </a:cxn>
                  <a:cxn ang="0">
                    <a:pos x="15" y="79"/>
                  </a:cxn>
                  <a:cxn ang="0">
                    <a:pos x="21" y="79"/>
                  </a:cxn>
                  <a:cxn ang="0">
                    <a:pos x="25" y="79"/>
                  </a:cxn>
                  <a:cxn ang="0">
                    <a:pos x="29" y="79"/>
                  </a:cxn>
                  <a:cxn ang="0">
                    <a:pos x="33" y="79"/>
                  </a:cxn>
                  <a:cxn ang="0">
                    <a:pos x="37" y="79"/>
                  </a:cxn>
                  <a:cxn ang="0">
                    <a:pos x="40" y="79"/>
                  </a:cxn>
                  <a:cxn ang="0">
                    <a:pos x="43" y="79"/>
                  </a:cxn>
                  <a:cxn ang="0">
                    <a:pos x="47" y="79"/>
                  </a:cxn>
                  <a:cxn ang="0">
                    <a:pos x="52" y="79"/>
                  </a:cxn>
                  <a:cxn ang="0">
                    <a:pos x="57" y="79"/>
                  </a:cxn>
                  <a:cxn ang="0">
                    <a:pos x="63" y="79"/>
                  </a:cxn>
                  <a:cxn ang="0">
                    <a:pos x="69" y="79"/>
                  </a:cxn>
                  <a:cxn ang="0">
                    <a:pos x="78" y="79"/>
                  </a:cxn>
                  <a:cxn ang="0">
                    <a:pos x="87" y="79"/>
                  </a:cxn>
                  <a:cxn ang="0">
                    <a:pos x="99" y="79"/>
                  </a:cxn>
                  <a:cxn ang="0">
                    <a:pos x="112" y="79"/>
                  </a:cxn>
                  <a:cxn ang="0">
                    <a:pos x="115" y="79"/>
                  </a:cxn>
                  <a:cxn ang="0">
                    <a:pos x="118" y="78"/>
                  </a:cxn>
                  <a:cxn ang="0">
                    <a:pos x="121" y="77"/>
                  </a:cxn>
                  <a:cxn ang="0">
                    <a:pos x="123" y="75"/>
                  </a:cxn>
                  <a:cxn ang="0">
                    <a:pos x="125" y="74"/>
                  </a:cxn>
                  <a:cxn ang="0">
                    <a:pos x="126" y="72"/>
                  </a:cxn>
                  <a:cxn ang="0">
                    <a:pos x="127" y="70"/>
                  </a:cxn>
                  <a:cxn ang="0">
                    <a:pos x="128" y="68"/>
                  </a:cxn>
                  <a:cxn ang="0">
                    <a:pos x="128" y="55"/>
                  </a:cxn>
                  <a:cxn ang="0">
                    <a:pos x="128" y="45"/>
                  </a:cxn>
                  <a:cxn ang="0">
                    <a:pos x="128" y="29"/>
                  </a:cxn>
                  <a:cxn ang="0">
                    <a:pos x="128" y="0"/>
                  </a:cxn>
                </a:cxnLst>
                <a:rect l="0" t="0" r="r" b="b"/>
                <a:pathLst>
                  <a:path w="129" h="80">
                    <a:moveTo>
                      <a:pt x="128" y="0"/>
                    </a:moveTo>
                    <a:lnTo>
                      <a:pt x="120" y="0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5" y="0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5"/>
                    </a:lnTo>
                    <a:lnTo>
                      <a:pt x="6" y="77"/>
                    </a:lnTo>
                    <a:lnTo>
                      <a:pt x="9" y="78"/>
                    </a:lnTo>
                    <a:lnTo>
                      <a:pt x="12" y="79"/>
                    </a:lnTo>
                    <a:lnTo>
                      <a:pt x="15" y="79"/>
                    </a:lnTo>
                    <a:lnTo>
                      <a:pt x="21" y="79"/>
                    </a:lnTo>
                    <a:lnTo>
                      <a:pt x="25" y="79"/>
                    </a:lnTo>
                    <a:lnTo>
                      <a:pt x="29" y="79"/>
                    </a:lnTo>
                    <a:lnTo>
                      <a:pt x="33" y="79"/>
                    </a:lnTo>
                    <a:lnTo>
                      <a:pt x="37" y="79"/>
                    </a:lnTo>
                    <a:lnTo>
                      <a:pt x="40" y="79"/>
                    </a:lnTo>
                    <a:lnTo>
                      <a:pt x="43" y="79"/>
                    </a:lnTo>
                    <a:lnTo>
                      <a:pt x="47" y="79"/>
                    </a:lnTo>
                    <a:lnTo>
                      <a:pt x="52" y="79"/>
                    </a:lnTo>
                    <a:lnTo>
                      <a:pt x="57" y="79"/>
                    </a:lnTo>
                    <a:lnTo>
                      <a:pt x="63" y="79"/>
                    </a:lnTo>
                    <a:lnTo>
                      <a:pt x="69" y="79"/>
                    </a:lnTo>
                    <a:lnTo>
                      <a:pt x="78" y="79"/>
                    </a:lnTo>
                    <a:lnTo>
                      <a:pt x="87" y="79"/>
                    </a:lnTo>
                    <a:lnTo>
                      <a:pt x="99" y="79"/>
                    </a:lnTo>
                    <a:lnTo>
                      <a:pt x="112" y="79"/>
                    </a:lnTo>
                    <a:lnTo>
                      <a:pt x="115" y="79"/>
                    </a:lnTo>
                    <a:lnTo>
                      <a:pt x="118" y="78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25" y="74"/>
                    </a:lnTo>
                    <a:lnTo>
                      <a:pt x="126" y="72"/>
                    </a:lnTo>
                    <a:lnTo>
                      <a:pt x="127" y="70"/>
                    </a:lnTo>
                    <a:lnTo>
                      <a:pt x="128" y="68"/>
                    </a:lnTo>
                    <a:lnTo>
                      <a:pt x="128" y="55"/>
                    </a:lnTo>
                    <a:lnTo>
                      <a:pt x="128" y="45"/>
                    </a:lnTo>
                    <a:lnTo>
                      <a:pt x="128" y="29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9" name="Freeform 136"/>
              <p:cNvSpPr>
                <a:spLocks/>
              </p:cNvSpPr>
              <p:nvPr/>
            </p:nvSpPr>
            <p:spPr bwMode="auto">
              <a:xfrm>
                <a:off x="3977" y="3027"/>
                <a:ext cx="126" cy="78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7" y="0"/>
                  </a:cxn>
                  <a:cxn ang="0">
                    <a:pos x="111" y="0"/>
                  </a:cxn>
                  <a:cxn ang="0">
                    <a:pos x="106" y="0"/>
                  </a:cxn>
                  <a:cxn ang="0">
                    <a:pos x="101" y="0"/>
                  </a:cxn>
                  <a:cxn ang="0">
                    <a:pos x="96" y="0"/>
                  </a:cxn>
                  <a:cxn ang="0">
                    <a:pos x="92" y="0"/>
                  </a:cxn>
                  <a:cxn ang="0">
                    <a:pos x="88" y="0"/>
                  </a:cxn>
                  <a:cxn ang="0">
                    <a:pos x="83" y="0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3" y="0"/>
                  </a:cxn>
                  <a:cxn ang="0">
                    <a:pos x="54" y="0"/>
                  </a:cxn>
                  <a:cxn ang="0">
                    <a:pos x="43" y="0"/>
                  </a:cxn>
                  <a:cxn ang="0">
                    <a:pos x="31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0" y="37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4" y="73"/>
                  </a:cxn>
                  <a:cxn ang="0">
                    <a:pos x="6" y="75"/>
                  </a:cxn>
                  <a:cxn ang="0">
                    <a:pos x="9" y="76"/>
                  </a:cxn>
                  <a:cxn ang="0">
                    <a:pos x="11" y="77"/>
                  </a:cxn>
                  <a:cxn ang="0">
                    <a:pos x="15" y="77"/>
                  </a:cxn>
                  <a:cxn ang="0">
                    <a:pos x="20" y="77"/>
                  </a:cxn>
                  <a:cxn ang="0">
                    <a:pos x="25" y="77"/>
                  </a:cxn>
                  <a:cxn ang="0">
                    <a:pos x="29" y="77"/>
                  </a:cxn>
                  <a:cxn ang="0">
                    <a:pos x="32" y="77"/>
                  </a:cxn>
                  <a:cxn ang="0">
                    <a:pos x="36" y="77"/>
                  </a:cxn>
                  <a:cxn ang="0">
                    <a:pos x="39" y="77"/>
                  </a:cxn>
                  <a:cxn ang="0">
                    <a:pos x="43" y="77"/>
                  </a:cxn>
                  <a:cxn ang="0">
                    <a:pos x="46" y="77"/>
                  </a:cxn>
                  <a:cxn ang="0">
                    <a:pos x="51" y="77"/>
                  </a:cxn>
                  <a:cxn ang="0">
                    <a:pos x="56" y="77"/>
                  </a:cxn>
                  <a:cxn ang="0">
                    <a:pos x="62" y="77"/>
                  </a:cxn>
                  <a:cxn ang="0">
                    <a:pos x="68" y="77"/>
                  </a:cxn>
                  <a:cxn ang="0">
                    <a:pos x="76" y="77"/>
                  </a:cxn>
                  <a:cxn ang="0">
                    <a:pos x="86" y="77"/>
                  </a:cxn>
                  <a:cxn ang="0">
                    <a:pos x="96" y="77"/>
                  </a:cxn>
                  <a:cxn ang="0">
                    <a:pos x="110" y="77"/>
                  </a:cxn>
                  <a:cxn ang="0">
                    <a:pos x="113" y="77"/>
                  </a:cxn>
                  <a:cxn ang="0">
                    <a:pos x="115" y="76"/>
                  </a:cxn>
                  <a:cxn ang="0">
                    <a:pos x="118" y="75"/>
                  </a:cxn>
                  <a:cxn ang="0">
                    <a:pos x="120" y="73"/>
                  </a:cxn>
                  <a:cxn ang="0">
                    <a:pos x="122" y="72"/>
                  </a:cxn>
                  <a:cxn ang="0">
                    <a:pos x="123" y="70"/>
                  </a:cxn>
                  <a:cxn ang="0">
                    <a:pos x="124" y="68"/>
                  </a:cxn>
                  <a:cxn ang="0">
                    <a:pos x="125" y="66"/>
                  </a:cxn>
                  <a:cxn ang="0">
                    <a:pos x="125" y="54"/>
                  </a:cxn>
                  <a:cxn ang="0">
                    <a:pos x="125" y="44"/>
                  </a:cxn>
                  <a:cxn ang="0">
                    <a:pos x="125" y="28"/>
                  </a:cxn>
                  <a:cxn ang="0">
                    <a:pos x="125" y="0"/>
                  </a:cxn>
                </a:cxnLst>
                <a:rect l="0" t="0" r="r" b="b"/>
                <a:pathLst>
                  <a:path w="126" h="78">
                    <a:moveTo>
                      <a:pt x="125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3" y="0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7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4" y="73"/>
                    </a:lnTo>
                    <a:lnTo>
                      <a:pt x="6" y="75"/>
                    </a:lnTo>
                    <a:lnTo>
                      <a:pt x="9" y="76"/>
                    </a:lnTo>
                    <a:lnTo>
                      <a:pt x="11" y="77"/>
                    </a:lnTo>
                    <a:lnTo>
                      <a:pt x="15" y="77"/>
                    </a:lnTo>
                    <a:lnTo>
                      <a:pt x="20" y="77"/>
                    </a:lnTo>
                    <a:lnTo>
                      <a:pt x="25" y="77"/>
                    </a:lnTo>
                    <a:lnTo>
                      <a:pt x="29" y="77"/>
                    </a:lnTo>
                    <a:lnTo>
                      <a:pt x="32" y="77"/>
                    </a:lnTo>
                    <a:lnTo>
                      <a:pt x="36" y="77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6" y="77"/>
                    </a:lnTo>
                    <a:lnTo>
                      <a:pt x="51" y="77"/>
                    </a:lnTo>
                    <a:lnTo>
                      <a:pt x="56" y="77"/>
                    </a:lnTo>
                    <a:lnTo>
                      <a:pt x="62" y="77"/>
                    </a:lnTo>
                    <a:lnTo>
                      <a:pt x="68" y="77"/>
                    </a:lnTo>
                    <a:lnTo>
                      <a:pt x="76" y="77"/>
                    </a:lnTo>
                    <a:lnTo>
                      <a:pt x="86" y="77"/>
                    </a:lnTo>
                    <a:lnTo>
                      <a:pt x="96" y="77"/>
                    </a:lnTo>
                    <a:lnTo>
                      <a:pt x="110" y="77"/>
                    </a:lnTo>
                    <a:lnTo>
                      <a:pt x="113" y="77"/>
                    </a:lnTo>
                    <a:lnTo>
                      <a:pt x="115" y="76"/>
                    </a:lnTo>
                    <a:lnTo>
                      <a:pt x="118" y="75"/>
                    </a:lnTo>
                    <a:lnTo>
                      <a:pt x="120" y="73"/>
                    </a:lnTo>
                    <a:lnTo>
                      <a:pt x="122" y="72"/>
                    </a:lnTo>
                    <a:lnTo>
                      <a:pt x="123" y="70"/>
                    </a:lnTo>
                    <a:lnTo>
                      <a:pt x="124" y="68"/>
                    </a:lnTo>
                    <a:lnTo>
                      <a:pt x="125" y="66"/>
                    </a:lnTo>
                    <a:lnTo>
                      <a:pt x="125" y="54"/>
                    </a:lnTo>
                    <a:lnTo>
                      <a:pt x="125" y="44"/>
                    </a:lnTo>
                    <a:lnTo>
                      <a:pt x="125" y="28"/>
                    </a:lnTo>
                    <a:lnTo>
                      <a:pt x="125" y="0"/>
                    </a:lnTo>
                  </a:path>
                </a:pathLst>
              </a:custGeom>
              <a:solidFill>
                <a:srgbClr val="888888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0" name="Freeform 137"/>
              <p:cNvSpPr>
                <a:spLocks/>
              </p:cNvSpPr>
              <p:nvPr/>
            </p:nvSpPr>
            <p:spPr bwMode="auto">
              <a:xfrm>
                <a:off x="3980" y="3027"/>
                <a:ext cx="121" cy="7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88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60" y="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0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1"/>
                  </a:cxn>
                  <a:cxn ang="0">
                    <a:pos x="4" y="73"/>
                  </a:cxn>
                  <a:cxn ang="0">
                    <a:pos x="6" y="74"/>
                  </a:cxn>
                  <a:cxn ang="0">
                    <a:pos x="8" y="75"/>
                  </a:cxn>
                  <a:cxn ang="0">
                    <a:pos x="11" y="76"/>
                  </a:cxn>
                  <a:cxn ang="0">
                    <a:pos x="14" y="76"/>
                  </a:cxn>
                  <a:cxn ang="0">
                    <a:pos x="19" y="76"/>
                  </a:cxn>
                  <a:cxn ang="0">
                    <a:pos x="24" y="76"/>
                  </a:cxn>
                  <a:cxn ang="0">
                    <a:pos x="28" y="76"/>
                  </a:cxn>
                  <a:cxn ang="0">
                    <a:pos x="31" y="76"/>
                  </a:cxn>
                  <a:cxn ang="0">
                    <a:pos x="35" y="76"/>
                  </a:cxn>
                  <a:cxn ang="0">
                    <a:pos x="38" y="76"/>
                  </a:cxn>
                  <a:cxn ang="0">
                    <a:pos x="41" y="76"/>
                  </a:cxn>
                  <a:cxn ang="0">
                    <a:pos x="44" y="76"/>
                  </a:cxn>
                  <a:cxn ang="0">
                    <a:pos x="49" y="76"/>
                  </a:cxn>
                  <a:cxn ang="0">
                    <a:pos x="53" y="76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73" y="76"/>
                  </a:cxn>
                  <a:cxn ang="0">
                    <a:pos x="82" y="76"/>
                  </a:cxn>
                  <a:cxn ang="0">
                    <a:pos x="93" y="76"/>
                  </a:cxn>
                  <a:cxn ang="0">
                    <a:pos x="105" y="76"/>
                  </a:cxn>
                  <a:cxn ang="0">
                    <a:pos x="108" y="76"/>
                  </a:cxn>
                  <a:cxn ang="0">
                    <a:pos x="111" y="75"/>
                  </a:cxn>
                  <a:cxn ang="0">
                    <a:pos x="113" y="74"/>
                  </a:cxn>
                  <a:cxn ang="0">
                    <a:pos x="115" y="73"/>
                  </a:cxn>
                  <a:cxn ang="0">
                    <a:pos x="117" y="71"/>
                  </a:cxn>
                  <a:cxn ang="0">
                    <a:pos x="118" y="69"/>
                  </a:cxn>
                  <a:cxn ang="0">
                    <a:pos x="119" y="67"/>
                  </a:cxn>
                  <a:cxn ang="0">
                    <a:pos x="119" y="65"/>
                  </a:cxn>
                  <a:cxn ang="0">
                    <a:pos x="120" y="53"/>
                  </a:cxn>
                  <a:cxn ang="0">
                    <a:pos x="120" y="43"/>
                  </a:cxn>
                  <a:cxn ang="0">
                    <a:pos x="120" y="28"/>
                  </a:cxn>
                  <a:cxn ang="0">
                    <a:pos x="119" y="0"/>
                  </a:cxn>
                </a:cxnLst>
                <a:rect l="0" t="0" r="r" b="b"/>
                <a:pathLst>
                  <a:path w="121" h="77">
                    <a:moveTo>
                      <a:pt x="119" y="0"/>
                    </a:moveTo>
                    <a:lnTo>
                      <a:pt x="112" y="0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4" y="73"/>
                    </a:lnTo>
                    <a:lnTo>
                      <a:pt x="6" y="74"/>
                    </a:lnTo>
                    <a:lnTo>
                      <a:pt x="8" y="75"/>
                    </a:lnTo>
                    <a:lnTo>
                      <a:pt x="11" y="76"/>
                    </a:lnTo>
                    <a:lnTo>
                      <a:pt x="14" y="76"/>
                    </a:lnTo>
                    <a:lnTo>
                      <a:pt x="19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1" y="76"/>
                    </a:lnTo>
                    <a:lnTo>
                      <a:pt x="35" y="76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4" y="76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73" y="76"/>
                    </a:lnTo>
                    <a:lnTo>
                      <a:pt x="82" y="76"/>
                    </a:lnTo>
                    <a:lnTo>
                      <a:pt x="93" y="76"/>
                    </a:lnTo>
                    <a:lnTo>
                      <a:pt x="105" y="76"/>
                    </a:lnTo>
                    <a:lnTo>
                      <a:pt x="108" y="76"/>
                    </a:lnTo>
                    <a:lnTo>
                      <a:pt x="111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7" y="71"/>
                    </a:lnTo>
                    <a:lnTo>
                      <a:pt x="118" y="69"/>
                    </a:lnTo>
                    <a:lnTo>
                      <a:pt x="119" y="67"/>
                    </a:lnTo>
                    <a:lnTo>
                      <a:pt x="119" y="65"/>
                    </a:lnTo>
                    <a:lnTo>
                      <a:pt x="120" y="53"/>
                    </a:lnTo>
                    <a:lnTo>
                      <a:pt x="120" y="43"/>
                    </a:lnTo>
                    <a:lnTo>
                      <a:pt x="120" y="28"/>
                    </a:lnTo>
                    <a:lnTo>
                      <a:pt x="119" y="0"/>
                    </a:lnTo>
                  </a:path>
                </a:pathLst>
              </a:custGeom>
              <a:solidFill>
                <a:srgbClr val="92929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1" name="Freeform 138"/>
              <p:cNvSpPr>
                <a:spLocks/>
              </p:cNvSpPr>
              <p:nvPr/>
            </p:nvSpPr>
            <p:spPr bwMode="auto">
              <a:xfrm>
                <a:off x="3981" y="3027"/>
                <a:ext cx="117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4" y="71"/>
                  </a:cxn>
                  <a:cxn ang="0">
                    <a:pos x="6" y="73"/>
                  </a:cxn>
                  <a:cxn ang="0">
                    <a:pos x="8" y="74"/>
                  </a:cxn>
                  <a:cxn ang="0">
                    <a:pos x="11" y="75"/>
                  </a:cxn>
                  <a:cxn ang="0">
                    <a:pos x="14" y="75"/>
                  </a:cxn>
                  <a:cxn ang="0">
                    <a:pos x="102" y="75"/>
                  </a:cxn>
                  <a:cxn ang="0">
                    <a:pos x="105" y="75"/>
                  </a:cxn>
                  <a:cxn ang="0">
                    <a:pos x="107" y="74"/>
                  </a:cxn>
                  <a:cxn ang="0">
                    <a:pos x="110" y="73"/>
                  </a:cxn>
                  <a:cxn ang="0">
                    <a:pos x="112" y="71"/>
                  </a:cxn>
                  <a:cxn ang="0">
                    <a:pos x="113" y="70"/>
                  </a:cxn>
                  <a:cxn ang="0">
                    <a:pos x="115" y="68"/>
                  </a:cxn>
                  <a:cxn ang="0">
                    <a:pos x="116" y="66"/>
                  </a:cxn>
                  <a:cxn ang="0">
                    <a:pos x="116" y="64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7" h="76">
                    <a:moveTo>
                      <a:pt x="0" y="0"/>
                    </a:moveTo>
                    <a:lnTo>
                      <a:pt x="0" y="64"/>
                    </a:lnTo>
                    <a:lnTo>
                      <a:pt x="0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4" y="71"/>
                    </a:lnTo>
                    <a:lnTo>
                      <a:pt x="6" y="73"/>
                    </a:lnTo>
                    <a:lnTo>
                      <a:pt x="8" y="74"/>
                    </a:lnTo>
                    <a:lnTo>
                      <a:pt x="11" y="75"/>
                    </a:lnTo>
                    <a:lnTo>
                      <a:pt x="14" y="75"/>
                    </a:lnTo>
                    <a:lnTo>
                      <a:pt x="102" y="75"/>
                    </a:lnTo>
                    <a:lnTo>
                      <a:pt x="105" y="75"/>
                    </a:lnTo>
                    <a:lnTo>
                      <a:pt x="107" y="74"/>
                    </a:lnTo>
                    <a:lnTo>
                      <a:pt x="110" y="73"/>
                    </a:lnTo>
                    <a:lnTo>
                      <a:pt x="112" y="71"/>
                    </a:lnTo>
                    <a:lnTo>
                      <a:pt x="113" y="70"/>
                    </a:lnTo>
                    <a:lnTo>
                      <a:pt x="115" y="68"/>
                    </a:lnTo>
                    <a:lnTo>
                      <a:pt x="116" y="66"/>
                    </a:lnTo>
                    <a:lnTo>
                      <a:pt x="116" y="64"/>
                    </a:lnTo>
                    <a:lnTo>
                      <a:pt x="1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2" name="Rectangle 139"/>
            <p:cNvSpPr>
              <a:spLocks noChangeArrowheads="1"/>
            </p:cNvSpPr>
            <p:nvPr/>
          </p:nvSpPr>
          <p:spPr bwMode="auto">
            <a:xfrm>
              <a:off x="3842" y="2602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Alarm</a:t>
              </a:r>
            </a:p>
          </p:txBody>
        </p:sp>
      </p:grpSp>
      <p:sp>
        <p:nvSpPr>
          <p:cNvPr id="167" name="AutoShape 140"/>
          <p:cNvSpPr>
            <a:spLocks noChangeArrowheads="1"/>
          </p:cNvSpPr>
          <p:nvPr/>
        </p:nvSpPr>
        <p:spPr bwMode="auto">
          <a:xfrm>
            <a:off x="5010398" y="4751735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Arial" pitchFamily="34" charset="0"/>
              </a:rPr>
              <a:t>Arm / Disarm</a:t>
            </a:r>
          </a:p>
        </p:txBody>
      </p:sp>
      <p:sp>
        <p:nvSpPr>
          <p:cNvPr id="168" name="AutoShape 141"/>
          <p:cNvSpPr>
            <a:spLocks noChangeArrowheads="1"/>
          </p:cNvSpPr>
          <p:nvPr/>
        </p:nvSpPr>
        <p:spPr bwMode="auto">
          <a:xfrm>
            <a:off x="5010398" y="4427885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Arial" pitchFamily="34" charset="0"/>
              </a:rPr>
              <a:t>Intruder</a:t>
            </a:r>
          </a:p>
        </p:txBody>
      </p:sp>
      <p:sp>
        <p:nvSpPr>
          <p:cNvPr id="169" name="AutoShape 44"/>
          <p:cNvSpPr>
            <a:spLocks noChangeArrowheads="1"/>
          </p:cNvSpPr>
          <p:nvPr/>
        </p:nvSpPr>
        <p:spPr bwMode="auto">
          <a:xfrm flipH="1">
            <a:off x="6439148" y="3515072"/>
            <a:ext cx="1282700" cy="215900"/>
          </a:xfrm>
          <a:prstGeom prst="homePlate">
            <a:avLst>
              <a:gd name="adj" fmla="val 198039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Arial" pitchFamily="34" charset="0"/>
              </a:rPr>
              <a:t>0% - 100%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 protokoll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35</a:t>
            </a:fld>
            <a:endParaRPr lang="hu-HU" b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Neuron chipben lévő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XIF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fájl</a:t>
            </a:r>
            <a:r>
              <a:rPr kumimoji="0" lang="hu-H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ábrázolja az eszközt a hálózat felé 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bjektumok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Hálózati változók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Konfigurációs paraméterek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Program azonosító</a:t>
            </a:r>
            <a:r>
              <a:rPr kumimoji="0" lang="hu-H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szám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7522" name="Picture 2" descr="http://www.ferret.com.au/c/Soanar-Electronic-Component-Supply-Chain-Solutions/images/Low-cost-communications-networks-using-Echelon-USB-Interfaces-285254-255x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3789041"/>
            <a:ext cx="2304256" cy="2304256"/>
          </a:xfrm>
          <a:prstGeom prst="rect">
            <a:avLst/>
          </a:prstGeom>
          <a:noFill/>
        </p:spPr>
      </p:pic>
      <p:pic>
        <p:nvPicPr>
          <p:cNvPr id="107524" name="Picture 4" descr="http://www.wago.us/images/IO759-4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2238375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LON protokoll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36</a:t>
            </a:fld>
            <a:endParaRPr lang="hu-HU" b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0" y="1196975"/>
            <a:ext cx="8456613" cy="4824413"/>
          </a:xfrm>
        </p:spPr>
        <p:txBody>
          <a:bodyPr/>
          <a:lstStyle/>
          <a:p>
            <a:r>
              <a:rPr lang="hu-HU" dirty="0" smtClean="0"/>
              <a:t>Minden eszköz tartalmaz egy Neuron chipet</a:t>
            </a:r>
          </a:p>
          <a:p>
            <a:r>
              <a:rPr lang="hu-HU" dirty="0" smtClean="0"/>
              <a:t>Az összerendelést a </a:t>
            </a:r>
            <a:r>
              <a:rPr lang="hu-HU" dirty="0" err="1" smtClean="0"/>
              <a:t>Lonmaker</a:t>
            </a:r>
            <a:r>
              <a:rPr lang="hu-HU" dirty="0" smtClean="0"/>
              <a:t> végzi</a:t>
            </a:r>
          </a:p>
          <a:p>
            <a:endParaRPr lang="hu-HU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932040" y="2348880"/>
          <a:ext cx="3932238" cy="3359150"/>
        </p:xfrm>
        <a:graphic>
          <a:graphicData uri="http://schemas.openxmlformats.org/presentationml/2006/ole">
            <p:oleObj spid="_x0000_s19459" name="VISIO" r:id="rId4" imgW="5577840" imgH="4763880" progId="Visio.Drawing.11">
              <p:embed/>
            </p:oleObj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510338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BACnet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24413"/>
          </a:xfrm>
        </p:spPr>
        <p:txBody>
          <a:bodyPr/>
          <a:lstStyle/>
          <a:p>
            <a:r>
              <a:rPr lang="hu-HU" dirty="0" err="1" smtClean="0"/>
              <a:t>BACnet</a:t>
            </a:r>
            <a:r>
              <a:rPr lang="hu-HU" dirty="0" smtClean="0"/>
              <a:t>: </a:t>
            </a:r>
            <a:r>
              <a:rPr lang="en-US" b="1" dirty="0" smtClean="0"/>
              <a:t>B</a:t>
            </a:r>
            <a:r>
              <a:rPr lang="en-US" dirty="0" smtClean="0"/>
              <a:t>uilding </a:t>
            </a:r>
            <a:r>
              <a:rPr lang="en-US" b="1" dirty="0" smtClean="0"/>
              <a:t>A</a:t>
            </a:r>
            <a:r>
              <a:rPr lang="en-US" dirty="0" smtClean="0"/>
              <a:t>utomation and </a:t>
            </a:r>
            <a:r>
              <a:rPr lang="en-US" b="1" dirty="0" smtClean="0"/>
              <a:t>C</a:t>
            </a:r>
            <a:r>
              <a:rPr lang="en-US" dirty="0" smtClean="0"/>
              <a:t>ontrol </a:t>
            </a:r>
            <a:r>
              <a:rPr lang="hu-HU" b="1" dirty="0" smtClean="0"/>
              <a:t>n</a:t>
            </a:r>
            <a:r>
              <a:rPr lang="en-US" b="1" dirty="0" err="1" smtClean="0"/>
              <a:t>et</a:t>
            </a:r>
            <a:r>
              <a:rPr lang="en-US" dirty="0" err="1" smtClean="0"/>
              <a:t>work</a:t>
            </a:r>
            <a:endParaRPr lang="hu-HU" dirty="0" smtClean="0"/>
          </a:p>
          <a:p>
            <a:r>
              <a:rPr lang="hu-HU" dirty="0" smtClean="0"/>
              <a:t>Először 1995-ben került bemutatásra</a:t>
            </a:r>
          </a:p>
          <a:p>
            <a:r>
              <a:rPr lang="hu-HU" dirty="0" smtClean="0"/>
              <a:t>Kifejezetten épületautomatizálásra kifejlesztett protokoll</a:t>
            </a:r>
          </a:p>
          <a:p>
            <a:r>
              <a:rPr lang="hu-HU" dirty="0" smtClean="0"/>
              <a:t>Gyártó független amerikai gyökerekkel rendelkező protokoll</a:t>
            </a:r>
          </a:p>
          <a:p>
            <a:r>
              <a:rPr lang="hu-HU" dirty="0" smtClean="0"/>
              <a:t>Szigorúan szabályozott eszközök közötti kommunikációt definiáló szabvány</a:t>
            </a:r>
          </a:p>
          <a:p>
            <a:r>
              <a:rPr lang="hu-HU" dirty="0" smtClean="0"/>
              <a:t>Bárki ingyen csatlakozhat</a:t>
            </a:r>
          </a:p>
          <a:p>
            <a:r>
              <a:rPr lang="hu-HU" dirty="0" smtClean="0"/>
              <a:t>Management, és Automatizálási szinten használt protokoll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37</a:t>
            </a:fld>
            <a:endParaRPr lang="hu-HU" b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600" y="5589240"/>
            <a:ext cx="2149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BACnet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Cél: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Különböző gyártó közötti átjárhatóság biztosítása</a:t>
            </a:r>
          </a:p>
          <a:p>
            <a:r>
              <a:rPr lang="hu-HU" sz="2000" dirty="0" smtClean="0"/>
              <a:t>Definiálja:</a:t>
            </a:r>
          </a:p>
          <a:p>
            <a:pPr lvl="1"/>
            <a:r>
              <a:rPr lang="hu-HU" sz="2000" dirty="0" smtClean="0"/>
              <a:t>Az átviteli hálózatot</a:t>
            </a:r>
            <a:br>
              <a:rPr lang="hu-HU" sz="2000" dirty="0" smtClean="0"/>
            </a:br>
            <a:r>
              <a:rPr lang="hu-HU" sz="2000" dirty="0" smtClean="0"/>
              <a:t>(Pl.: </a:t>
            </a:r>
            <a:r>
              <a:rPr lang="hu-HU" sz="2000" dirty="0" err="1" smtClean="0"/>
              <a:t>BACnet</a:t>
            </a:r>
            <a:r>
              <a:rPr lang="hu-HU" sz="2000" dirty="0" smtClean="0"/>
              <a:t>/IP</a:t>
            </a:r>
          </a:p>
          <a:p>
            <a:pPr lvl="1"/>
            <a:r>
              <a:rPr lang="hu-HU" sz="2000" dirty="0" smtClean="0"/>
              <a:t>A hálózati objektumok tulajdonságait</a:t>
            </a:r>
          </a:p>
          <a:p>
            <a:pPr lvl="1">
              <a:buNone/>
            </a:pPr>
            <a:r>
              <a:rPr lang="hu-HU" sz="2000" dirty="0" smtClean="0"/>
              <a:t>	Pl.: Analóg bemenet alsó és felső határértékeivel</a:t>
            </a:r>
          </a:p>
          <a:p>
            <a:pPr lvl="1"/>
            <a:r>
              <a:rPr lang="hu-HU" sz="2000" dirty="0" smtClean="0"/>
              <a:t>A </a:t>
            </a:r>
            <a:r>
              <a:rPr lang="hu-HU" sz="2000" dirty="0" err="1" smtClean="0"/>
              <a:t>BACnet</a:t>
            </a:r>
            <a:r>
              <a:rPr lang="hu-HU" sz="2000" dirty="0" smtClean="0"/>
              <a:t> hálózat szolgáltatásokat</a:t>
            </a:r>
          </a:p>
          <a:p>
            <a:pPr lvl="1">
              <a:buNone/>
            </a:pPr>
            <a:r>
              <a:rPr lang="hu-HU" sz="2000" dirty="0" smtClean="0"/>
              <a:t>	Pl.: olvasás, írás, csatlakozás, felügyelet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38</a:t>
            </a:fld>
            <a:endParaRPr lang="hu-HU" b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820990" y="1235077"/>
          <a:ext cx="5580580" cy="1905892"/>
        </p:xfrm>
        <a:graphic>
          <a:graphicData uri="http://schemas.openxmlformats.org/presentationml/2006/ole">
            <p:oleObj spid="_x0000_s110594" name="CorelPhotoPaint.Image.9" r:id="rId4" imgW="6653968" imgH="2273016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BACnet</a:t>
            </a:r>
            <a:r>
              <a:rPr lang="hu-HU" dirty="0" smtClean="0"/>
              <a:t>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2441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39</a:t>
            </a:fld>
            <a:endParaRPr lang="hu-HU" b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600" y="5589240"/>
            <a:ext cx="2149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59"/>
            <a:ext cx="7488832" cy="42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kommunikációval szemben támasztott követelmények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1" y="1196971"/>
          <a:ext cx="9143999" cy="496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247"/>
                <a:gridCol w="3677752"/>
                <a:gridCol w="3048000"/>
              </a:tblGrid>
              <a:tr h="391672"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Ipar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Iroda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 rowSpan="2"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Rendelkezésre állás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Rendkívül nagy rendelkezésre</a:t>
                      </a:r>
                      <a:r>
                        <a:rPr lang="hu-HU" sz="1600" baseline="0" dirty="0" smtClean="0"/>
                        <a:t> állási idő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Közepes követelmények</a:t>
                      </a:r>
                      <a:endParaRPr lang="hu-HU" sz="1600" dirty="0"/>
                    </a:p>
                  </a:txBody>
                  <a:tcPr anchor="ctr"/>
                </a:tc>
              </a:tr>
              <a:tr h="611652">
                <a:tc vMerge="1">
                  <a:txBody>
                    <a:bodyPr/>
                    <a:lstStyle/>
                    <a:p>
                      <a:pPr algn="just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&lt;500ms-nál</a:t>
                      </a:r>
                      <a:r>
                        <a:rPr lang="hu-HU" sz="1600" baseline="0" dirty="0" smtClean="0"/>
                        <a:t> kevesebb kimaradás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Akár a másodperces</a:t>
                      </a:r>
                      <a:r>
                        <a:rPr lang="hu-HU" sz="1600" baseline="0" dirty="0" smtClean="0"/>
                        <a:t> kimaradási idők is elfogadhatóak</a:t>
                      </a:r>
                      <a:endParaRPr lang="hu-HU" sz="1600" dirty="0"/>
                    </a:p>
                  </a:txBody>
                  <a:tcPr anchor="ctr"/>
                </a:tc>
              </a:tr>
              <a:tr h="611652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Válaszidő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Garantált</a:t>
                      </a:r>
                      <a:r>
                        <a:rPr lang="hu-HU" sz="1600" baseline="0" dirty="0" smtClean="0"/>
                        <a:t> válaszidő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 lehető legjob</a:t>
                      </a:r>
                      <a:r>
                        <a:rPr lang="hu-HU" sz="1600" baseline="0" dirty="0" smtClean="0"/>
                        <a:t>b válaszidő garancia nélkül 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Installáció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Képzett személyzet által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Hálózati specialistákkal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Hálózati</a:t>
                      </a:r>
                      <a:r>
                        <a:rPr lang="hu-HU" sz="1600" baseline="0" dirty="0" smtClean="0"/>
                        <a:t> felügyelet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 gyár felügyeletébe integrált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 hálózati adminisztrátorral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 rowSpan="5">
                  <a:txBody>
                    <a:bodyPr/>
                    <a:lstStyle/>
                    <a:p>
                      <a:r>
                        <a:rPr lang="hu-HU" sz="1600" dirty="0" smtClean="0"/>
                        <a:t>Felhasználás helyén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Terepen elosztószekrényekben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Emeletenkénti</a:t>
                      </a:r>
                      <a:r>
                        <a:rPr lang="hu-HU" sz="1600" baseline="0" dirty="0" smtClean="0"/>
                        <a:t> elosztókban</a:t>
                      </a:r>
                      <a:endParaRPr lang="hu-HU" sz="1600" dirty="0"/>
                    </a:p>
                  </a:txBody>
                  <a:tcPr anchor="ctr"/>
                </a:tc>
              </a:tr>
              <a:tr h="61165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Elosztón</a:t>
                      </a:r>
                      <a:r>
                        <a:rPr lang="hu-HU" sz="1600" baseline="0" dirty="0" smtClean="0"/>
                        <a:t> kívül IP65-os védettséggel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Folyamatos</a:t>
                      </a:r>
                      <a:r>
                        <a:rPr lang="hu-HU" sz="1600" baseline="0" dirty="0" smtClean="0"/>
                        <a:t> hálózat </a:t>
                      </a:r>
                      <a:r>
                        <a:rPr lang="hu-HU" sz="1600" baseline="0" dirty="0" err="1" smtClean="0"/>
                        <a:t>struktúrálás</a:t>
                      </a:r>
                      <a:r>
                        <a:rPr lang="hu-HU" sz="1600" baseline="0" dirty="0" smtClean="0"/>
                        <a:t> és bővítés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24V-os DC</a:t>
                      </a:r>
                      <a:r>
                        <a:rPr lang="hu-HU" sz="1600" baseline="0" dirty="0" smtClean="0"/>
                        <a:t> tápfeszültség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19” </a:t>
                      </a:r>
                      <a:r>
                        <a:rPr lang="hu-HU" sz="1600" dirty="0" err="1" smtClean="0"/>
                        <a:t>Rack-be</a:t>
                      </a:r>
                      <a:r>
                        <a:rPr lang="hu-HU" sz="1600" baseline="0" dirty="0" smtClean="0"/>
                        <a:t> építés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0-60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baseline="0" dirty="0" err="1" smtClean="0"/>
                        <a:t>°C-os</a:t>
                      </a:r>
                      <a:r>
                        <a:rPr lang="hu-HU" sz="1600" baseline="0" dirty="0" smtClean="0"/>
                        <a:t> környezeti hőmérséklet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230V tápfeszültség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Olykor</a:t>
                      </a:r>
                      <a:r>
                        <a:rPr lang="hu-HU" sz="1600" baseline="0" dirty="0" smtClean="0"/>
                        <a:t> vibrációs terheléssel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0-45 </a:t>
                      </a:r>
                      <a:r>
                        <a:rPr lang="hu-HU" sz="1600" baseline="0" dirty="0" err="1" smtClean="0"/>
                        <a:t>°C-os</a:t>
                      </a:r>
                      <a:r>
                        <a:rPr lang="hu-HU" sz="1600" baseline="0" dirty="0" smtClean="0"/>
                        <a:t> környezeti hőmérséklet</a:t>
                      </a:r>
                      <a:endParaRPr lang="hu-H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2. á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3779912" cy="2305745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M-bus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9143999" cy="5112568"/>
          </a:xfrm>
        </p:spPr>
        <p:txBody>
          <a:bodyPr/>
          <a:lstStyle/>
          <a:p>
            <a:pPr algn="just"/>
            <a:r>
              <a:rPr lang="hu-HU" sz="1600" dirty="0" smtClean="0"/>
              <a:t>Víz, gáz, villamos fogyasztásmérők távkiolvasásának szabványos kommunikációs szabványa (</a:t>
            </a:r>
            <a:r>
              <a:rPr lang="nl-NL" sz="1600" dirty="0" smtClean="0"/>
              <a:t>EN 13757 (1434-3) / IEC870- 5</a:t>
            </a:r>
            <a:r>
              <a:rPr lang="hu-HU" sz="1600" dirty="0" smtClean="0"/>
              <a:t>)</a:t>
            </a:r>
          </a:p>
          <a:p>
            <a:r>
              <a:rPr lang="hu-HU" sz="1600" dirty="0" smtClean="0"/>
              <a:t>Soros kommunikációs protokoll</a:t>
            </a:r>
          </a:p>
          <a:p>
            <a:pPr algn="just"/>
            <a:r>
              <a:rPr lang="hu-HU" sz="1600" dirty="0" smtClean="0"/>
              <a:t>Maximum 250 fogyasztásmérő csatlakoztatható egy rendszerre</a:t>
            </a:r>
          </a:p>
          <a:p>
            <a:pPr>
              <a:buNone/>
            </a:pPr>
            <a:endParaRPr lang="hu-HU" sz="1600" dirty="0" smtClean="0"/>
          </a:p>
          <a:p>
            <a:r>
              <a:rPr lang="hu-HU" sz="1600" dirty="0" smtClean="0"/>
              <a:t>Hőmennyiségmérés: Tömegáram, előre-, valamint visszatérő hőmérséklet, </a:t>
            </a:r>
            <a:r>
              <a:rPr lang="el-GR" sz="1600" dirty="0" smtClean="0"/>
              <a:t>Δ</a:t>
            </a:r>
            <a:r>
              <a:rPr lang="hu-HU" sz="1600" dirty="0" smtClean="0"/>
              <a:t>T, riasztások, határértékek.</a:t>
            </a:r>
          </a:p>
          <a:p>
            <a:r>
              <a:rPr lang="hu-HU" sz="1600" dirty="0" smtClean="0"/>
              <a:t>Vízfogyasztásmérés: Vízmennyiség/vízhozam, térfogat, csúcsértékek, visszafolyási mennyiség, csúcshozam.</a:t>
            </a:r>
          </a:p>
          <a:p>
            <a:r>
              <a:rPr lang="hu-HU" sz="1600" dirty="0" smtClean="0"/>
              <a:t>Villamos fogyasztásmérés: hatásos vagy meddőenergia, összesített, fázisonkénti, akár tarifatípus, ill. tömb szerinti bontásban, áram- és feszültségértékek fázisonkénti adatai, hálózati frekvencia és cos</a:t>
            </a:r>
            <a:r>
              <a:rPr lang="el-GR" sz="1600" dirty="0" smtClean="0"/>
              <a:t>ϕ -</a:t>
            </a:r>
            <a:r>
              <a:rPr lang="hu-HU" sz="1600" dirty="0" smtClean="0"/>
              <a:t>értékek, hibaüzenetek.</a:t>
            </a:r>
            <a:endParaRPr lang="hu-HU" sz="1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5D17F-311C-41AF-8771-0D813628C5C8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kommunikációval szemben támasztott követelmények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1" y="1196971"/>
          <a:ext cx="9143999" cy="189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247"/>
                <a:gridCol w="3677752"/>
                <a:gridCol w="3048000"/>
              </a:tblGrid>
              <a:tr h="391672"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Ipar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Iroda</a:t>
                      </a:r>
                      <a:endParaRPr lang="hu-HU" sz="1600" dirty="0"/>
                    </a:p>
                  </a:txBody>
                  <a:tcPr anchor="ctr"/>
                </a:tc>
              </a:tr>
              <a:tr h="391672">
                <a:tc rowSpan="2"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Hálózatbővítés/módosítás</a:t>
                      </a:r>
                      <a:endParaRPr lang="hu-H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Néhány</a:t>
                      </a:r>
                      <a:r>
                        <a:rPr lang="hu-HU" sz="1600" baseline="0" dirty="0" smtClean="0"/>
                        <a:t> eszköz közötti kommunikáció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Rengeteg</a:t>
                      </a:r>
                      <a:r>
                        <a:rPr lang="hu-HU" sz="1600" baseline="0" dirty="0" smtClean="0"/>
                        <a:t> változtatás</a:t>
                      </a:r>
                      <a:endParaRPr lang="hu-HU" sz="1600" dirty="0"/>
                    </a:p>
                  </a:txBody>
                  <a:tcPr anchor="ctr"/>
                </a:tc>
              </a:tr>
              <a:tr h="501662">
                <a:tc vMerge="1">
                  <a:txBody>
                    <a:bodyPr/>
                    <a:lstStyle/>
                    <a:p>
                      <a:pPr algn="just"/>
                      <a:endParaRPr lang="hu-HU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smtClean="0"/>
                        <a:t>Az</a:t>
                      </a:r>
                      <a:r>
                        <a:rPr lang="hu-HU" sz="1600" baseline="0" dirty="0" smtClean="0"/>
                        <a:t> egész céget behálózó struktúra</a:t>
                      </a:r>
                      <a:endParaRPr lang="hu-HU" sz="1600" dirty="0"/>
                    </a:p>
                  </a:txBody>
                  <a:tcPr anchor="ctr"/>
                </a:tc>
              </a:tr>
              <a:tr h="611652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Eszközök száma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Pár </a:t>
                      </a:r>
                      <a:r>
                        <a:rPr lang="hu-HU" sz="1600" dirty="0" err="1" smtClean="0"/>
                        <a:t>switch</a:t>
                      </a:r>
                      <a:r>
                        <a:rPr lang="hu-HU" sz="1600" dirty="0" smtClean="0"/>
                        <a:t>, </a:t>
                      </a:r>
                      <a:r>
                        <a:rPr lang="hu-HU" sz="1600" baseline="0" dirty="0" smtClean="0"/>
                        <a:t> kevés </a:t>
                      </a:r>
                      <a:r>
                        <a:rPr lang="hu-HU" sz="1600" baseline="0" dirty="0" err="1" smtClean="0"/>
                        <a:t>portszámmal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Sok </a:t>
                      </a:r>
                      <a:r>
                        <a:rPr lang="hu-HU" sz="1600" dirty="0" err="1" smtClean="0"/>
                        <a:t>switch</a:t>
                      </a:r>
                      <a:r>
                        <a:rPr lang="hu-HU" sz="1600" dirty="0" smtClean="0"/>
                        <a:t>, </a:t>
                      </a:r>
                      <a:r>
                        <a:rPr lang="hu-HU" sz="1600" dirty="0" err="1" smtClean="0"/>
                        <a:t>sok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porttal</a:t>
                      </a:r>
                      <a:endParaRPr lang="hu-H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9/96/NetworkTopolog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30148"/>
            <a:ext cx="6804248" cy="3335155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824413"/>
          </a:xfrm>
        </p:spPr>
        <p:txBody>
          <a:bodyPr/>
          <a:lstStyle/>
          <a:p>
            <a:r>
              <a:rPr lang="hu-HU" dirty="0" smtClean="0"/>
              <a:t>Topológia típusok:</a:t>
            </a:r>
          </a:p>
          <a:p>
            <a:pPr lvl="1"/>
            <a:r>
              <a:rPr lang="hu-HU" dirty="0" smtClean="0"/>
              <a:t>Csillag</a:t>
            </a:r>
          </a:p>
          <a:p>
            <a:pPr lvl="1"/>
            <a:r>
              <a:rPr lang="hu-HU" dirty="0" smtClean="0"/>
              <a:t>Gyűrű</a:t>
            </a:r>
          </a:p>
          <a:p>
            <a:pPr lvl="1"/>
            <a:r>
              <a:rPr lang="hu-HU" dirty="0" smtClean="0"/>
              <a:t>Fa</a:t>
            </a:r>
          </a:p>
          <a:p>
            <a:pPr lvl="1"/>
            <a:r>
              <a:rPr lang="hu-HU" dirty="0" smtClean="0"/>
              <a:t>Lánc</a:t>
            </a:r>
          </a:p>
          <a:p>
            <a:pPr lvl="1"/>
            <a:r>
              <a:rPr lang="hu-HU" dirty="0" smtClean="0"/>
              <a:t>Busz</a:t>
            </a:r>
          </a:p>
          <a:p>
            <a:pPr lvl="1"/>
            <a:r>
              <a:rPr lang="hu-HU" dirty="0" smtClean="0"/>
              <a:t>Hurkolt (</a:t>
            </a:r>
            <a:r>
              <a:rPr lang="hu-HU" dirty="0" err="1" smtClean="0"/>
              <a:t>Mesh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OSI modell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  <p:pic>
        <p:nvPicPr>
          <p:cNvPr id="78850" name="Picture 2" descr="http://upload.wikimedia.org/wikipedia/hu/7/79/O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448229" cy="4910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Fizikai kialakítás</a:t>
            </a:r>
          </a:p>
          <a:p>
            <a:pPr lvl="1"/>
            <a:r>
              <a:rPr lang="hu-HU" dirty="0" smtClean="0"/>
              <a:t>(Réz)vezetékes (Pl.: Sodrott érpár)</a:t>
            </a:r>
          </a:p>
          <a:p>
            <a:pPr lvl="1"/>
            <a:r>
              <a:rPr lang="hu-HU" dirty="0" smtClean="0"/>
              <a:t>Optikai</a:t>
            </a:r>
          </a:p>
          <a:p>
            <a:pPr lvl="1"/>
            <a:r>
              <a:rPr lang="hu-HU" dirty="0" smtClean="0"/>
              <a:t>Vezeték nélküli</a:t>
            </a:r>
          </a:p>
          <a:p>
            <a:r>
              <a:rPr lang="hu-HU" dirty="0" smtClean="0"/>
              <a:t>Kommunikáció módja szerint:</a:t>
            </a:r>
          </a:p>
          <a:p>
            <a:pPr lvl="1"/>
            <a:r>
              <a:rPr lang="hu-HU" dirty="0" smtClean="0"/>
              <a:t>Soros (RS232, RS422, RS485, LON, KNX, Ethernet, </a:t>
            </a:r>
            <a:r>
              <a:rPr lang="hu-HU" dirty="0" err="1" smtClean="0"/>
              <a:t>Modbus</a:t>
            </a:r>
            <a:r>
              <a:rPr lang="hu-HU" dirty="0" smtClean="0"/>
              <a:t>, USB, CAN, </a:t>
            </a:r>
            <a:r>
              <a:rPr lang="hu-HU" dirty="0" err="1" smtClean="0"/>
              <a:t>Profibus</a:t>
            </a:r>
            <a:r>
              <a:rPr lang="hu-HU" dirty="0" smtClean="0"/>
              <a:t>, </a:t>
            </a:r>
            <a:r>
              <a:rPr lang="hu-HU" dirty="0" err="1" smtClean="0"/>
              <a:t>BACnet</a:t>
            </a:r>
            <a:r>
              <a:rPr lang="hu-HU" dirty="0" smtClean="0"/>
              <a:t>) </a:t>
            </a:r>
          </a:p>
          <a:p>
            <a:pPr lvl="1"/>
            <a:r>
              <a:rPr lang="hu-HU" dirty="0" smtClean="0"/>
              <a:t>Párhuzamos (PCI, SCSI)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kommunikáció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56716-E472-45C5-A419-CC03CF0F99F2}" type="datetime1">
              <a:rPr lang="hu-HU" smtClean="0"/>
              <a:pPr>
                <a:defRPr/>
              </a:pPr>
              <a:t>2011.11.17.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- 8.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  <p:pic>
        <p:nvPicPr>
          <p:cNvPr id="7" name="Picture 4" descr="f10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40000" contrast="-90000"/>
            <a:grayscl/>
            <a:biLevel thresh="50000"/>
          </a:blip>
          <a:srcRect/>
          <a:stretch>
            <a:fillRect/>
          </a:stretch>
        </p:blipFill>
        <p:spPr>
          <a:xfrm>
            <a:off x="1907704" y="1124744"/>
            <a:ext cx="5400600" cy="2254751"/>
          </a:xfrm>
          <a:noFill/>
          <a:ln/>
        </p:spPr>
      </p:pic>
      <p:pic>
        <p:nvPicPr>
          <p:cNvPr id="8" name="Picture 2" descr="f10-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58000" contrast="-94000"/>
          </a:blip>
          <a:srcRect/>
          <a:stretch>
            <a:fillRect/>
          </a:stretch>
        </p:blipFill>
        <p:spPr bwMode="auto">
          <a:xfrm>
            <a:off x="1907703" y="3356992"/>
            <a:ext cx="5396061" cy="278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11570</TotalTime>
  <Words>1541</Words>
  <Application>Microsoft Office PowerPoint</Application>
  <PresentationFormat>Diavetítés a képernyőre (4:3 oldalarány)</PresentationFormat>
  <Paragraphs>487</Paragraphs>
  <Slides>41</Slides>
  <Notes>41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41</vt:i4>
      </vt:variant>
    </vt:vector>
  </HeadingPairs>
  <TitlesOfParts>
    <vt:vector size="45" baseType="lpstr">
      <vt:lpstr>Alapértelmezett terv</vt:lpstr>
      <vt:lpstr>Clip</vt:lpstr>
      <vt:lpstr>VISIO</vt:lpstr>
      <vt:lpstr>CorelPhotoPaint.Image.9</vt:lpstr>
      <vt:lpstr>Épületautomatizálásban használt kommunikációs PROTOKOLLOK</vt:lpstr>
      <vt:lpstr>Ipari kommunikáció feladatai</vt:lpstr>
      <vt:lpstr>Ipari kommunikáció feladatai</vt:lpstr>
      <vt:lpstr>Ipari kommunikációval szemben támasztott követelmények</vt:lpstr>
      <vt:lpstr>Ipari kommunikációval szemben támasztott követelmények</vt:lpstr>
      <vt:lpstr>Ipari kommunikáció</vt:lpstr>
      <vt:lpstr>OSI modell</vt:lpstr>
      <vt:lpstr>Ipari kommunikáció</vt:lpstr>
      <vt:lpstr>Ipari kommunikáció</vt:lpstr>
      <vt:lpstr>Soros kommunikáció</vt:lpstr>
      <vt:lpstr>RS232</vt:lpstr>
      <vt:lpstr>RS422 és RS485</vt:lpstr>
      <vt:lpstr>Vezérlés módja</vt:lpstr>
      <vt:lpstr>Vezérlés módja</vt:lpstr>
      <vt:lpstr>Vezérlés módja</vt:lpstr>
      <vt:lpstr>Kommunikáció módja</vt:lpstr>
      <vt:lpstr>Rendszerek közötti kommunikáció</vt:lpstr>
      <vt:lpstr>Mi a protokoll?</vt:lpstr>
      <vt:lpstr>Protokollok útvesztője</vt:lpstr>
      <vt:lpstr>Protokollok</vt:lpstr>
      <vt:lpstr>Különböző protokollok összekapcsolása</vt:lpstr>
      <vt:lpstr>Épületben legtöbbet használt protokollok</vt:lpstr>
      <vt:lpstr>Modbus Protokoll</vt:lpstr>
      <vt:lpstr>Modbus Protokoll</vt:lpstr>
      <vt:lpstr>Modbus Protokoll</vt:lpstr>
      <vt:lpstr>Modbus Protokoll</vt:lpstr>
      <vt:lpstr>Modbus Protokoll</vt:lpstr>
      <vt:lpstr>Modbus Protokoll funkciókódjai</vt:lpstr>
      <vt:lpstr>Modbus Protokoll</vt:lpstr>
      <vt:lpstr>Modbus Protokoll</vt:lpstr>
      <vt:lpstr>Modbus protokoll programozása</vt:lpstr>
      <vt:lpstr>LON protokoll</vt:lpstr>
      <vt:lpstr>LON protokoll</vt:lpstr>
      <vt:lpstr>LON protokoll</vt:lpstr>
      <vt:lpstr>LON protokoll</vt:lpstr>
      <vt:lpstr>LON protokoll</vt:lpstr>
      <vt:lpstr>BACnet protokoll</vt:lpstr>
      <vt:lpstr>BACnet protokoll</vt:lpstr>
      <vt:lpstr>BACnet protokoll</vt:lpstr>
      <vt:lpstr>M-bus</vt:lpstr>
      <vt:lpstr>41.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Sándorfalvi György</cp:lastModifiedBy>
  <cp:revision>428</cp:revision>
  <dcterms:created xsi:type="dcterms:W3CDTF">2004-01-18T20:51:38Z</dcterms:created>
  <dcterms:modified xsi:type="dcterms:W3CDTF">2011-11-17T08:27:51Z</dcterms:modified>
</cp:coreProperties>
</file>