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81" r:id="rId2"/>
    <p:sldId id="980" r:id="rId3"/>
    <p:sldId id="981" r:id="rId4"/>
    <p:sldId id="1009" r:id="rId5"/>
    <p:sldId id="1018" r:id="rId6"/>
    <p:sldId id="1020" r:id="rId7"/>
    <p:sldId id="1019" r:id="rId8"/>
    <p:sldId id="982" r:id="rId9"/>
    <p:sldId id="984" r:id="rId10"/>
    <p:sldId id="1021" r:id="rId11"/>
    <p:sldId id="985" r:id="rId12"/>
    <p:sldId id="987" r:id="rId13"/>
    <p:sldId id="988" r:id="rId14"/>
    <p:sldId id="989" r:id="rId15"/>
    <p:sldId id="1022" r:id="rId16"/>
    <p:sldId id="1010" r:id="rId17"/>
    <p:sldId id="990" r:id="rId18"/>
    <p:sldId id="991" r:id="rId19"/>
    <p:sldId id="993" r:id="rId20"/>
    <p:sldId id="994" r:id="rId21"/>
    <p:sldId id="996" r:id="rId22"/>
    <p:sldId id="998" r:id="rId23"/>
    <p:sldId id="999" r:id="rId24"/>
    <p:sldId id="1002" r:id="rId25"/>
    <p:sldId id="1004" r:id="rId26"/>
    <p:sldId id="1000" r:id="rId27"/>
    <p:sldId id="1003" r:id="rId28"/>
    <p:sldId id="997" r:id="rId29"/>
    <p:sldId id="1001" r:id="rId30"/>
    <p:sldId id="1005" r:id="rId31"/>
    <p:sldId id="1006" r:id="rId32"/>
    <p:sldId id="1007" r:id="rId33"/>
    <p:sldId id="1008" r:id="rId34"/>
    <p:sldId id="1011" r:id="rId35"/>
    <p:sldId id="1012" r:id="rId36"/>
    <p:sldId id="1013" r:id="rId37"/>
    <p:sldId id="1014" r:id="rId38"/>
    <p:sldId id="1015" r:id="rId39"/>
    <p:sldId id="1016" r:id="rId40"/>
    <p:sldId id="554" r:id="rId41"/>
  </p:sldIdLst>
  <p:sldSz cx="9144000" cy="6858000" type="screen4x3"/>
  <p:notesSz cx="7315200" cy="96012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CCFFCC"/>
    <a:srgbClr val="FF0000"/>
    <a:srgbClr val="00FFFF"/>
    <a:srgbClr val="FFCC99"/>
    <a:srgbClr val="99FF66"/>
    <a:srgbClr val="CCFF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5" autoAdjust="0"/>
    <p:restoredTop sz="94624" autoAdjust="0"/>
  </p:normalViewPr>
  <p:slideViewPr>
    <p:cSldViewPr>
      <p:cViewPr>
        <p:scale>
          <a:sx n="80" d="100"/>
          <a:sy n="80" d="100"/>
        </p:scale>
        <p:origin x="-10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12041EE4-9650-4A14-87F4-8D17E53E3C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FDAAEAB-A7B3-4CB2-A189-4B4A02CD6F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814D-CF45-4E1A-8F9E-56D533BBC144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- 9.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6C4EA-09B3-4AF8-9D0E-E837D4CE072E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ED5AC-86EE-47AA-9CA4-43E2A472180F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- 9.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B79BB-B5A0-46CF-9BAD-B0C8F948541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3513" y="260350"/>
            <a:ext cx="1943100" cy="57610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5676900" cy="57610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BCAA3-8950-4F73-B323-6254D2E002B8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- 9.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8C00-2DB9-47BB-8A5D-C4B2978EA916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4213" y="260350"/>
            <a:ext cx="7772400" cy="57610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6D6CC-7B2A-47A6-AA6C-026F1664A0D0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- 9. előadás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73B3-6811-473A-BC45-C2C0FC0ADCE5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2" descr="oe_cimer_szines_print_r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4450"/>
            <a:ext cx="425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0" descr="VEI logo tele.bm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15888"/>
            <a:ext cx="9271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7272338" y="692150"/>
            <a:ext cx="1871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hu-HU" sz="1000" dirty="0" err="1">
                <a:solidFill>
                  <a:srgbClr val="00B0F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Villamosenergetikai</a:t>
            </a:r>
            <a:r>
              <a:rPr lang="hu-HU" sz="1000" dirty="0">
                <a:solidFill>
                  <a:srgbClr val="00B0F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Intézet</a:t>
            </a:r>
            <a:endParaRPr lang="hu-HU" sz="10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BA1B8-1AEE-4099-98C1-1BCB5F281D54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4433-C8A8-43E9-9675-6ACEF6D6333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C9F44-CE77-4610-A3E0-1528A216BF71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- 9.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CF827-12F9-4BF1-B1B2-B91B5530B46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4213" y="1196975"/>
            <a:ext cx="38100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196975"/>
            <a:ext cx="38100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6ED3F-2CFE-439F-886D-E6D07801FB90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- 9.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1789C-C8CE-41B5-ABEC-D5FC025D06D6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3B26F-33BB-473F-AF07-9A953BA48127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- 9. előadás</a:t>
            </a: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0B059-E938-461C-B5D7-DFB1573F5391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AC8C-C25D-43EF-98C0-B7789D4394E8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- 9. előadás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DA78-1F97-40D6-9936-E5FC64A56994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59787-65BD-44F4-9816-63A3FE290F1F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- 9. előadás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9A49C-8F19-4B1B-9CF8-7C6F930641FF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C61AC-78CD-4471-B5A3-DA729ADD0D30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- 9.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F2818-0BF9-4EA3-8C39-D003D2D7CBD1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9B09-F42E-4DB7-94F5-EF5C2BD15DD1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I. - 9.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1757-6DDF-410A-96EE-FD8A9AD8B10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96975"/>
            <a:ext cx="77724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96730E5D-8BB6-4551-9EAB-E36D32A4BA77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548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r>
              <a:rPr lang="hu-HU" smtClean="0"/>
              <a:t>Energetikai Informatika I. - 9. előadás</a:t>
            </a: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FA7104-9D2B-4804-83AE-CE95CE50B6BF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052513"/>
            <a:ext cx="9144000" cy="7302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0" y="6165850"/>
            <a:ext cx="9144000" cy="71438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5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med">
    <p:fad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413" y="1772816"/>
            <a:ext cx="9793288" cy="1871712"/>
          </a:xfrm>
          <a:noFill/>
        </p:spPr>
        <p:txBody>
          <a:bodyPr lIns="92075" tIns="46038" rIns="92075" bIns="46038"/>
          <a:lstStyle/>
          <a:p>
            <a:r>
              <a:rPr lang="hu-HU" sz="3600" cap="all" smtClean="0"/>
              <a:t>ENERGIAGAZDÁLKODÁS</a:t>
            </a:r>
            <a:endParaRPr lang="en-US" sz="3600" b="1" cap="all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201737"/>
          </a:xfrm>
          <a:noFill/>
        </p:spPr>
        <p:txBody>
          <a:bodyPr lIns="92075" tIns="46038" rIns="92075" bIns="46038" anchor="ctr"/>
          <a:lstStyle/>
          <a:p>
            <a:r>
              <a:rPr lang="hu-HU" sz="2000" dirty="0" smtClean="0"/>
              <a:t>Sándorfalvi György</a:t>
            </a:r>
            <a:endParaRPr lang="en-US" sz="2000" dirty="0" smtClean="0"/>
          </a:p>
          <a:p>
            <a:r>
              <a:rPr lang="en-US" sz="1800" dirty="0" err="1" smtClean="0"/>
              <a:t>Óbuda</a:t>
            </a:r>
            <a:r>
              <a:rPr lang="hu-HU" sz="1800" dirty="0" smtClean="0"/>
              <a:t>i</a:t>
            </a:r>
            <a:r>
              <a:rPr lang="en-US" sz="1800" dirty="0" smtClean="0"/>
              <a:t> </a:t>
            </a:r>
            <a:r>
              <a:rPr lang="hu-HU" sz="1800" dirty="0" smtClean="0"/>
              <a:t>Egyetem, Kandó Kálmán Villamosmérnöki Kar</a:t>
            </a:r>
          </a:p>
          <a:p>
            <a:r>
              <a:rPr lang="hu-HU" sz="1800" dirty="0" err="1" smtClean="0"/>
              <a:t>Villamosenergetikai</a:t>
            </a:r>
            <a:r>
              <a:rPr lang="hu-HU" sz="1800" dirty="0" smtClean="0"/>
              <a:t> Intézet</a:t>
            </a:r>
            <a:endParaRPr lang="en-US" sz="1800" dirty="0" smtClean="0"/>
          </a:p>
          <a:p>
            <a:r>
              <a:rPr lang="en-US" sz="1800" dirty="0" smtClean="0"/>
              <a:t>Budapest</a:t>
            </a:r>
            <a:r>
              <a:rPr lang="hu-HU" sz="1800" dirty="0" smtClean="0"/>
              <a:t>, 1034 </a:t>
            </a:r>
            <a:r>
              <a:rPr lang="en-US" sz="1800" dirty="0" err="1" smtClean="0"/>
              <a:t>Bécsi</a:t>
            </a:r>
            <a:r>
              <a:rPr lang="en-US" sz="1800" dirty="0" smtClean="0"/>
              <a:t> u. 96/b. </a:t>
            </a:r>
          </a:p>
          <a:p>
            <a:r>
              <a:rPr lang="hu-HU" sz="1800" dirty="0" err="1" smtClean="0"/>
              <a:t>sandorfalvi.gyorgy</a:t>
            </a:r>
            <a:r>
              <a:rPr lang="en-US" sz="1800" dirty="0" smtClean="0"/>
              <a:t>@</a:t>
            </a:r>
            <a:r>
              <a:rPr lang="en-US" sz="1800" dirty="0" err="1" smtClean="0"/>
              <a:t>kvk.uni-obuda.hu</a:t>
            </a:r>
            <a:endParaRPr lang="en-US" sz="1800" b="1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Hulladék energiahordozók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4824413"/>
          </a:xfrm>
        </p:spPr>
        <p:txBody>
          <a:bodyPr/>
          <a:lstStyle/>
          <a:p>
            <a:r>
              <a:rPr lang="hu-HU" sz="2800" dirty="0" smtClean="0"/>
              <a:t>Kondenzvíz (gőzfogyasztók esetében)</a:t>
            </a:r>
          </a:p>
          <a:p>
            <a:r>
              <a:rPr lang="hu-HU" sz="2800" dirty="0" smtClean="0"/>
              <a:t>Hűtőgépek kondenzátor oldali hő hasznosítása</a:t>
            </a:r>
          </a:p>
          <a:p>
            <a:r>
              <a:rPr lang="hu-HU" sz="2800" dirty="0" smtClean="0"/>
              <a:t>Kompresszorok hulladék hő hasznosítása</a:t>
            </a:r>
          </a:p>
          <a:p>
            <a:r>
              <a:rPr lang="hu-HU" sz="2800" dirty="0" smtClean="0"/>
              <a:t>Termálvíz hasznosítás</a:t>
            </a:r>
          </a:p>
          <a:p>
            <a:r>
              <a:rPr lang="hu-HU" sz="2800" dirty="0" smtClean="0"/>
              <a:t>Biogáz hasznosítás (állattartó helyek, szemétlerakó helyek)</a:t>
            </a:r>
          </a:p>
          <a:p>
            <a:r>
              <a:rPr lang="hu-HU" sz="2800" dirty="0" smtClean="0"/>
              <a:t>Füstgáz hasznosítás</a:t>
            </a:r>
          </a:p>
          <a:p>
            <a:r>
              <a:rPr lang="hu-HU" sz="2800" dirty="0" smtClean="0"/>
              <a:t>Növénytermesztés és erdőgazdálkodás hulladékainak hasznosítása</a:t>
            </a:r>
            <a:endParaRPr lang="hu-HU" sz="3600" dirty="0" smtClean="0"/>
          </a:p>
          <a:p>
            <a:endParaRPr lang="hu-HU" sz="2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DBA1B8-1AEE-4099-98C1-1BCB5F281D54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10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dirty="0" smtClean="0"/>
              <a:t>Légtechnika</a:t>
            </a:r>
          </a:p>
          <a:p>
            <a:pPr lvl="2"/>
            <a:r>
              <a:rPr lang="hu-HU" dirty="0" err="1" smtClean="0"/>
              <a:t>Hővisszanyerő</a:t>
            </a:r>
            <a:r>
              <a:rPr lang="hu-HU" dirty="0" smtClean="0"/>
              <a:t> beépítése</a:t>
            </a:r>
          </a:p>
          <a:p>
            <a:pPr lvl="2"/>
            <a:r>
              <a:rPr lang="hu-HU" dirty="0" smtClean="0"/>
              <a:t>Levegő visszakeverés</a:t>
            </a:r>
          </a:p>
          <a:p>
            <a:pPr lvl="2"/>
            <a:r>
              <a:rPr lang="hu-HU" dirty="0" smtClean="0"/>
              <a:t>Frekvenciaváltós szabályzás kiépítése</a:t>
            </a:r>
          </a:p>
          <a:p>
            <a:pPr lvl="1"/>
            <a:r>
              <a:rPr lang="hu-HU" dirty="0" smtClean="0"/>
              <a:t>Világítás</a:t>
            </a:r>
          </a:p>
          <a:p>
            <a:pPr lvl="2"/>
            <a:r>
              <a:rPr lang="hu-HU" dirty="0" smtClean="0"/>
              <a:t>A természetes világítás maximális kihasználása</a:t>
            </a:r>
          </a:p>
          <a:p>
            <a:pPr lvl="2"/>
            <a:r>
              <a:rPr lang="hu-HU" dirty="0" smtClean="0"/>
              <a:t>Hatékonyabb fényforrások használata</a:t>
            </a:r>
          </a:p>
          <a:p>
            <a:pPr lvl="3"/>
            <a:r>
              <a:rPr lang="hu-HU" dirty="0" smtClean="0"/>
              <a:t>Fénycső</a:t>
            </a:r>
          </a:p>
          <a:p>
            <a:pPr lvl="3"/>
            <a:r>
              <a:rPr lang="hu-HU" dirty="0" smtClean="0"/>
              <a:t>LED</a:t>
            </a:r>
          </a:p>
          <a:p>
            <a:pPr lvl="2"/>
            <a:r>
              <a:rPr lang="hu-HU" dirty="0" smtClean="0"/>
              <a:t>Hatékonyabb előtét használata</a:t>
            </a:r>
          </a:p>
          <a:p>
            <a:pPr lvl="2">
              <a:buNone/>
            </a:pPr>
            <a:r>
              <a:rPr lang="hu-HU" dirty="0" smtClean="0"/>
              <a:t>	(Pl.: Elektronikus előtét, </a:t>
            </a:r>
            <a:r>
              <a:rPr lang="hu-HU" dirty="0" err="1" smtClean="0"/>
              <a:t>dimmerelhető</a:t>
            </a:r>
            <a:r>
              <a:rPr lang="hu-HU" dirty="0" smtClean="0"/>
              <a:t> </a:t>
            </a:r>
            <a:r>
              <a:rPr lang="hu-HU" dirty="0" err="1" smtClean="0"/>
              <a:t>előtét</a:t>
            </a:r>
            <a:r>
              <a:rPr lang="hu-HU" dirty="0" smtClean="0"/>
              <a:t> használata)</a:t>
            </a:r>
          </a:p>
          <a:p>
            <a:pPr lvl="2"/>
            <a:r>
              <a:rPr lang="hu-HU" dirty="0" smtClean="0"/>
              <a:t>Hatékonyabb armatúra használata (cseréje)</a:t>
            </a:r>
          </a:p>
          <a:p>
            <a:pPr lvl="1"/>
            <a:r>
              <a:rPr lang="hu-HU" dirty="0" smtClean="0"/>
              <a:t>Víz, Csatornázás</a:t>
            </a:r>
          </a:p>
          <a:p>
            <a:pPr lvl="1"/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D74E0D-0235-42FD-8B25-D840345E4133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11</a:t>
            </a:fld>
            <a:endParaRPr lang="hu-HU" b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6858000" cy="533400"/>
          </a:xfrm>
        </p:spPr>
        <p:txBody>
          <a:bodyPr/>
          <a:lstStyle/>
          <a:p>
            <a:r>
              <a:rPr lang="hu-HU" dirty="0" smtClean="0"/>
              <a:t>Az épület energiahatékonyságának növelése</a:t>
            </a:r>
            <a:endParaRPr lang="hu-H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Szabályzás kiépítése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9FD80-A269-4C4B-ABC9-53E183D3D617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12</a:t>
            </a:fld>
            <a:endParaRPr lang="hu-HU" b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6858000" cy="533400"/>
          </a:xfrm>
        </p:spPr>
        <p:txBody>
          <a:bodyPr/>
          <a:lstStyle/>
          <a:p>
            <a:r>
              <a:rPr lang="hu-HU" dirty="0" smtClean="0"/>
              <a:t>Energiahatékonyság növelése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 bwMode="auto">
          <a:xfrm>
            <a:off x="971600" y="2132856"/>
            <a:ext cx="2304256" cy="11521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Érzékelő</a:t>
            </a:r>
          </a:p>
        </p:txBody>
      </p:sp>
      <p:sp>
        <p:nvSpPr>
          <p:cNvPr id="9" name="Téglalap 8"/>
          <p:cNvSpPr/>
          <p:nvPr/>
        </p:nvSpPr>
        <p:spPr bwMode="auto">
          <a:xfrm>
            <a:off x="971600" y="3933056"/>
            <a:ext cx="2304256" cy="11521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Beavatkozó</a:t>
            </a:r>
          </a:p>
        </p:txBody>
      </p:sp>
      <p:sp>
        <p:nvSpPr>
          <p:cNvPr id="10" name="Téglalap 9"/>
          <p:cNvSpPr/>
          <p:nvPr/>
        </p:nvSpPr>
        <p:spPr bwMode="auto">
          <a:xfrm>
            <a:off x="4283968" y="2132856"/>
            <a:ext cx="2448272" cy="30243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Szabályzó</a:t>
            </a:r>
          </a:p>
        </p:txBody>
      </p:sp>
      <p:sp>
        <p:nvSpPr>
          <p:cNvPr id="11" name="Jobbra nyíl 10"/>
          <p:cNvSpPr/>
          <p:nvPr/>
        </p:nvSpPr>
        <p:spPr bwMode="auto">
          <a:xfrm>
            <a:off x="3275856" y="2492896"/>
            <a:ext cx="1008112" cy="5040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Jobbra nyíl 11"/>
          <p:cNvSpPr/>
          <p:nvPr/>
        </p:nvSpPr>
        <p:spPr bwMode="auto">
          <a:xfrm rot="10800000">
            <a:off x="3275856" y="4293096"/>
            <a:ext cx="1008112" cy="5040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Szabályzás kiépítése:</a:t>
            </a:r>
          </a:p>
          <a:p>
            <a:pPr lvl="1"/>
            <a:r>
              <a:rPr lang="hu-HU" dirty="0" err="1" smtClean="0"/>
              <a:t>Hűtés-Fűtés</a:t>
            </a:r>
            <a:endParaRPr lang="hu-HU" dirty="0" smtClean="0"/>
          </a:p>
          <a:p>
            <a:pPr lvl="2"/>
            <a:r>
              <a:rPr lang="hu-HU" dirty="0" smtClean="0"/>
              <a:t>Külső hőmérsékletfüggő előremenő hőmérsékletszabályzás</a:t>
            </a:r>
          </a:p>
          <a:p>
            <a:pPr lvl="2"/>
            <a:r>
              <a:rPr lang="hu-HU" dirty="0" smtClean="0"/>
              <a:t>Hőmérsékletfüggő szivattyú fordulatszám szabályzás</a:t>
            </a:r>
          </a:p>
          <a:p>
            <a:pPr lvl="2"/>
            <a:r>
              <a:rPr lang="hu-HU" dirty="0" smtClean="0"/>
              <a:t>Ablaknyitás érzékelő</a:t>
            </a:r>
          </a:p>
          <a:p>
            <a:pPr lvl="2"/>
            <a:r>
              <a:rPr lang="hu-HU" dirty="0" smtClean="0"/>
              <a:t>Jelenlétfüggő szabályzás</a:t>
            </a:r>
          </a:p>
          <a:p>
            <a:pPr lvl="2"/>
            <a:r>
              <a:rPr lang="hu-HU" dirty="0" smtClean="0"/>
              <a:t>Éjszakai üzemmód</a:t>
            </a:r>
          </a:p>
          <a:p>
            <a:pPr lvl="2"/>
            <a:r>
              <a:rPr lang="hu-HU" dirty="0" smtClean="0"/>
              <a:t>Téli </a:t>
            </a:r>
            <a:r>
              <a:rPr lang="hu-HU" dirty="0" err="1" smtClean="0"/>
              <a:t>hőveszteség</a:t>
            </a:r>
            <a:r>
              <a:rPr lang="hu-HU" dirty="0" smtClean="0"/>
              <a:t> csökkentése árnyékolástechnikával</a:t>
            </a:r>
          </a:p>
          <a:p>
            <a:pPr lvl="2"/>
            <a:r>
              <a:rPr lang="hu-HU" dirty="0" smtClean="0"/>
              <a:t>Nyári </a:t>
            </a:r>
            <a:r>
              <a:rPr lang="hu-HU" dirty="0" err="1" smtClean="0"/>
              <a:t>hőnyereség</a:t>
            </a:r>
            <a:r>
              <a:rPr lang="hu-HU" dirty="0" smtClean="0"/>
              <a:t> csökkentése árnyékolástechnikával</a:t>
            </a:r>
          </a:p>
          <a:p>
            <a:pPr lvl="1"/>
            <a:r>
              <a:rPr lang="hu-HU" dirty="0" smtClean="0"/>
              <a:t>Légtechnika</a:t>
            </a:r>
          </a:p>
          <a:p>
            <a:pPr lvl="2"/>
            <a:r>
              <a:rPr lang="hu-HU" dirty="0" smtClean="0"/>
              <a:t>Levegőminőség-függő szabályzás</a:t>
            </a:r>
          </a:p>
          <a:p>
            <a:pPr lvl="2"/>
            <a:r>
              <a:rPr lang="hu-HU" dirty="0" smtClean="0"/>
              <a:t>Jelenlétfüggő szabályzás</a:t>
            </a:r>
          </a:p>
          <a:p>
            <a:pPr lvl="2"/>
            <a:r>
              <a:rPr lang="hu-HU" dirty="0" smtClean="0"/>
              <a:t>Szabadhűtés maximális kihasználása</a:t>
            </a:r>
          </a:p>
          <a:p>
            <a:pPr lvl="2">
              <a:buNone/>
            </a:pPr>
            <a:endParaRPr lang="hu-HU" dirty="0" smtClean="0"/>
          </a:p>
          <a:p>
            <a:pPr lvl="2"/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D2465-A41E-4203-9579-49B47B29C7B8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13</a:t>
            </a:fld>
            <a:endParaRPr lang="hu-HU" b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6858000" cy="533400"/>
          </a:xfrm>
        </p:spPr>
        <p:txBody>
          <a:bodyPr/>
          <a:lstStyle/>
          <a:p>
            <a:r>
              <a:rPr lang="hu-HU" dirty="0" smtClean="0"/>
              <a:t>Energiahatékonyság növelése</a:t>
            </a:r>
            <a:endParaRPr lang="hu-H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975"/>
            <a:ext cx="8568951" cy="4824413"/>
          </a:xfrm>
        </p:spPr>
        <p:txBody>
          <a:bodyPr/>
          <a:lstStyle/>
          <a:p>
            <a:pPr lvl="1"/>
            <a:r>
              <a:rPr lang="hu-HU" dirty="0" smtClean="0"/>
              <a:t>Világítás</a:t>
            </a:r>
          </a:p>
          <a:p>
            <a:pPr lvl="2"/>
            <a:r>
              <a:rPr lang="hu-HU" dirty="0" smtClean="0"/>
              <a:t>Központi világításvezérlés</a:t>
            </a:r>
          </a:p>
          <a:p>
            <a:pPr lvl="2"/>
            <a:r>
              <a:rPr lang="hu-HU" dirty="0" smtClean="0"/>
              <a:t>Jelenlétfüggő világítás</a:t>
            </a:r>
          </a:p>
          <a:p>
            <a:pPr lvl="2"/>
            <a:r>
              <a:rPr lang="hu-HU" dirty="0" smtClean="0"/>
              <a:t>Külső megvilágítás-függő világítás</a:t>
            </a:r>
          </a:p>
          <a:p>
            <a:pPr lvl="1"/>
            <a:r>
              <a:rPr lang="hu-HU" dirty="0" smtClean="0"/>
              <a:t>Fogyasztó befolyásolás</a:t>
            </a:r>
          </a:p>
          <a:p>
            <a:pPr lvl="2"/>
            <a:r>
              <a:rPr lang="hu-HU" dirty="0" smtClean="0"/>
              <a:t>Felesleges fogyasztók lekapcsolása</a:t>
            </a:r>
          </a:p>
          <a:p>
            <a:pPr lvl="2"/>
            <a:r>
              <a:rPr lang="hu-HU" dirty="0" smtClean="0"/>
              <a:t>Aljzatok feszültségmentesítése</a:t>
            </a:r>
          </a:p>
          <a:p>
            <a:pPr lvl="2"/>
            <a:r>
              <a:rPr lang="hu-HU" dirty="0" err="1" smtClean="0"/>
              <a:t>E-max</a:t>
            </a:r>
            <a:r>
              <a:rPr lang="hu-HU" dirty="0" smtClean="0"/>
              <a:t> program használata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BDB36-9BF4-478A-A1F5-ED66A8F4F4EC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14</a:t>
            </a:fld>
            <a:endParaRPr lang="hu-HU" b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6858000" cy="533400"/>
          </a:xfrm>
        </p:spPr>
        <p:txBody>
          <a:bodyPr/>
          <a:lstStyle/>
          <a:p>
            <a:r>
              <a:rPr lang="hu-HU" dirty="0" smtClean="0"/>
              <a:t>Energiahatékonyság növelése</a:t>
            </a:r>
            <a:endParaRPr lang="hu-H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Megtérülés számítása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975"/>
            <a:ext cx="8820471" cy="4824413"/>
          </a:xfrm>
        </p:spPr>
        <p:txBody>
          <a:bodyPr/>
          <a:lstStyle/>
          <a:p>
            <a:r>
              <a:rPr lang="hu-HU" dirty="0" smtClean="0"/>
              <a:t>Figyelembe kell venni:</a:t>
            </a:r>
          </a:p>
          <a:p>
            <a:pPr lvl="1"/>
            <a:r>
              <a:rPr lang="hu-HU" dirty="0" smtClean="0"/>
              <a:t>Üzemeltetési költségek</a:t>
            </a:r>
          </a:p>
          <a:p>
            <a:pPr lvl="1"/>
            <a:r>
              <a:rPr lang="hu-HU" dirty="0" smtClean="0"/>
              <a:t>Befektetési költségek</a:t>
            </a:r>
          </a:p>
          <a:p>
            <a:pPr lvl="1"/>
            <a:r>
              <a:rPr lang="hu-HU" dirty="0" smtClean="0"/>
              <a:t>A befektetés banki kamata (ha nem lett volna beruházás)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DBA1B8-1AEE-4099-98C1-1BCB5F281D54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15</a:t>
            </a:fld>
            <a:endParaRPr lang="hu-HU" b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24944"/>
            <a:ext cx="5564535" cy="314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E-max</a:t>
            </a:r>
            <a:r>
              <a:rPr lang="hu-HU" dirty="0" smtClean="0"/>
              <a:t> 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4824413"/>
          </a:xfrm>
        </p:spPr>
        <p:txBody>
          <a:bodyPr/>
          <a:lstStyle/>
          <a:p>
            <a:r>
              <a:rPr lang="hu-HU" sz="2000" dirty="0" smtClean="0"/>
              <a:t>Cél: A lekötött villamos energia tartása</a:t>
            </a:r>
          </a:p>
          <a:p>
            <a:r>
              <a:rPr lang="hu-HU" sz="2000" dirty="0" err="1" smtClean="0"/>
              <a:t>P</a:t>
            </a:r>
            <a:r>
              <a:rPr lang="hu-HU" sz="1600" dirty="0" err="1" smtClean="0"/>
              <a:t>lekötött</a:t>
            </a:r>
            <a:r>
              <a:rPr lang="hu-HU" sz="2000" dirty="0" smtClean="0"/>
              <a:t>=</a:t>
            </a:r>
            <a:r>
              <a:rPr lang="hu-HU" sz="2000" dirty="0" err="1" smtClean="0"/>
              <a:t>W</a:t>
            </a:r>
            <a:r>
              <a:rPr lang="hu-HU" sz="1600" dirty="0" err="1" smtClean="0"/>
              <a:t>fogyasztott</a:t>
            </a:r>
            <a:r>
              <a:rPr lang="hu-HU" sz="2000" dirty="0" smtClean="0"/>
              <a:t>/15perc</a:t>
            </a:r>
          </a:p>
          <a:p>
            <a:endParaRPr lang="hu-HU" sz="2000" dirty="0" smtClean="0"/>
          </a:p>
          <a:p>
            <a:r>
              <a:rPr lang="hu-HU" sz="2000" dirty="0" smtClean="0"/>
              <a:t>Szükséges információk:</a:t>
            </a:r>
          </a:p>
          <a:p>
            <a:pPr lvl="1"/>
            <a:r>
              <a:rPr lang="hu-HU" sz="2000" dirty="0" smtClean="0"/>
              <a:t>Lekötött teljesítmény (P/t görbe)</a:t>
            </a:r>
          </a:p>
          <a:p>
            <a:pPr lvl="1"/>
            <a:r>
              <a:rPr lang="hu-HU" sz="2000" dirty="0" smtClean="0"/>
              <a:t>Fogyasztásmérők adatai</a:t>
            </a:r>
          </a:p>
          <a:p>
            <a:pPr lvl="1"/>
            <a:r>
              <a:rPr lang="hu-HU" sz="2000" dirty="0" smtClean="0"/>
              <a:t>Intézkedési szintekhez tartozó fogyasztói teljesítmények, és maximális lekapcsolási időtartam</a:t>
            </a:r>
          </a:p>
          <a:p>
            <a:r>
              <a:rPr lang="hu-HU" sz="2000" dirty="0" smtClean="0"/>
              <a:t>Az automatika a fogyasztásmérőtől kapott szinkronjelet alapul véve folyamatosan prognosztizálja a negyedórás fogyasztást, és ehhez mérten végzi az egyes fokozatok működtetését </a:t>
            </a:r>
          </a:p>
          <a:p>
            <a:r>
              <a:rPr lang="hu-HU" sz="2000" dirty="0" smtClean="0"/>
              <a:t>Kapcsolható fogyasztók: Pl.: Hőtárolós eszközök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47C37-9BB7-406D-8AC7-BFF332D5ED58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16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Épületinformatikai feladatok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9DF7-1B48-4C08-9DED-7CC4BDAA3156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17</a:t>
            </a:fld>
            <a:endParaRPr lang="hu-HU" b="0"/>
          </a:p>
        </p:txBody>
      </p:sp>
      <p:sp>
        <p:nvSpPr>
          <p:cNvPr id="9" name="Téglalap 8"/>
          <p:cNvSpPr/>
          <p:nvPr/>
        </p:nvSpPr>
        <p:spPr bwMode="auto">
          <a:xfrm>
            <a:off x="539552" y="3933056"/>
            <a:ext cx="7128792" cy="43204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67544" y="530120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MSZ-EN 50090			       MSZ-EN15232</a:t>
            </a:r>
            <a:endParaRPr lang="hu-HU" dirty="0"/>
          </a:p>
        </p:txBody>
      </p:sp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11560" y="1268760"/>
            <a:ext cx="77724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Világítás, árnyékolás-technika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HVAC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Hő- és füstelvezetés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Tűzfelügyelet (tűzjelző központ, 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sprinkler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rendszerek)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Vagyonvédelem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Energia gazdálkodás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Villamosenergia-ellátás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Megjelenítés és vezérlés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Villamosenergia</a:t>
            </a:r>
            <a:r>
              <a:rPr lang="hu-HU" dirty="0" smtClean="0"/>
              <a:t> ellátás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Villamos energia elosztás</a:t>
            </a:r>
          </a:p>
          <a:p>
            <a:pPr lvl="1"/>
            <a:r>
              <a:rPr lang="hu-HU" dirty="0" smtClean="0"/>
              <a:t>Megszakító távműködtetés</a:t>
            </a:r>
          </a:p>
          <a:p>
            <a:pPr lvl="1"/>
            <a:r>
              <a:rPr lang="hu-HU" dirty="0" smtClean="0"/>
              <a:t>Mérés adatgyűjtés (P,Q,S, stb.)</a:t>
            </a:r>
          </a:p>
          <a:p>
            <a:pPr lvl="1"/>
            <a:r>
              <a:rPr lang="hu-HU" dirty="0" smtClean="0"/>
              <a:t>Átkapcsoló automatika </a:t>
            </a:r>
          </a:p>
          <a:p>
            <a:pPr lvl="2"/>
            <a:r>
              <a:rPr lang="hu-HU" dirty="0" smtClean="0"/>
              <a:t>Eseményvezérelt átkapcsoló automatika</a:t>
            </a:r>
          </a:p>
          <a:p>
            <a:pPr lvl="2"/>
            <a:r>
              <a:rPr lang="hu-HU" dirty="0" smtClean="0"/>
              <a:t>Állapotvezérelt átkapcsoló automatika</a:t>
            </a:r>
          </a:p>
          <a:p>
            <a:r>
              <a:rPr lang="hu-HU" dirty="0" smtClean="0"/>
              <a:t>Elszámolási mérések</a:t>
            </a:r>
          </a:p>
          <a:p>
            <a:pPr lvl="1"/>
            <a:r>
              <a:rPr lang="hu-HU" dirty="0" smtClean="0"/>
              <a:t>Távkiolvasás</a:t>
            </a:r>
          </a:p>
          <a:p>
            <a:pPr lvl="1"/>
            <a:r>
              <a:rPr lang="hu-HU" dirty="0" smtClean="0"/>
              <a:t>SMART </a:t>
            </a:r>
            <a:r>
              <a:rPr lang="hu-HU" dirty="0" err="1" smtClean="0"/>
              <a:t>metering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B35488-1AC3-49FA-88F8-C5846999951F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18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Villamos energia ellátás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975"/>
            <a:ext cx="9143999" cy="4824413"/>
          </a:xfrm>
        </p:spPr>
        <p:txBody>
          <a:bodyPr/>
          <a:lstStyle/>
          <a:p>
            <a:r>
              <a:rPr lang="hu-HU" sz="2200" dirty="0" smtClean="0"/>
              <a:t>Mérések:</a:t>
            </a:r>
          </a:p>
          <a:p>
            <a:pPr lvl="1"/>
            <a:r>
              <a:rPr lang="hu-HU" sz="2200" dirty="0" smtClean="0"/>
              <a:t>Feszültség</a:t>
            </a:r>
          </a:p>
          <a:p>
            <a:pPr lvl="1"/>
            <a:r>
              <a:rPr lang="hu-HU" sz="2200" dirty="0" smtClean="0"/>
              <a:t>Áram</a:t>
            </a:r>
          </a:p>
          <a:p>
            <a:pPr lvl="1"/>
            <a:r>
              <a:rPr lang="hu-HU" sz="2200" dirty="0" smtClean="0"/>
              <a:t>Hatásos teljesítmény</a:t>
            </a:r>
          </a:p>
          <a:p>
            <a:pPr lvl="1"/>
            <a:r>
              <a:rPr lang="hu-HU" sz="2200" dirty="0" smtClean="0"/>
              <a:t>Meddő teljesítmény</a:t>
            </a:r>
          </a:p>
          <a:p>
            <a:pPr lvl="1"/>
            <a:r>
              <a:rPr lang="hu-HU" sz="2200" dirty="0" smtClean="0"/>
              <a:t>Cos</a:t>
            </a:r>
            <a:r>
              <a:rPr lang="el-GR" sz="2200" dirty="0" smtClean="0"/>
              <a:t>φ</a:t>
            </a:r>
            <a:endParaRPr lang="hu-HU" sz="2200" dirty="0" smtClean="0"/>
          </a:p>
          <a:p>
            <a:pPr lvl="1"/>
            <a:r>
              <a:rPr lang="hu-HU" sz="2200" dirty="0" smtClean="0"/>
              <a:t>Fogyasztásmérés</a:t>
            </a:r>
          </a:p>
          <a:p>
            <a:pPr lvl="1"/>
            <a:endParaRPr lang="hu-HU" sz="2200" dirty="0" smtClean="0"/>
          </a:p>
          <a:p>
            <a:pPr>
              <a:buNone/>
            </a:pPr>
            <a:r>
              <a:rPr lang="hu-HU" sz="2200" dirty="0" smtClean="0"/>
              <a:t>Átkapcsolás:</a:t>
            </a:r>
          </a:p>
          <a:p>
            <a:pPr lvl="1"/>
            <a:r>
              <a:rPr lang="hu-HU" sz="2200" dirty="0" smtClean="0"/>
              <a:t>Világos áttérés =&gt; fogyasztói érintettség nélküli áttérés (tervezett)</a:t>
            </a:r>
          </a:p>
          <a:p>
            <a:pPr lvl="1"/>
            <a:r>
              <a:rPr lang="hu-HU" sz="2200" dirty="0" smtClean="0"/>
              <a:t>Sötét áttérés =&gt; védelmi működés hatására történő áttérés </a:t>
            </a:r>
          </a:p>
          <a:p>
            <a:pPr lvl="1">
              <a:buNone/>
            </a:pPr>
            <a:r>
              <a:rPr lang="hu-HU" sz="2200" dirty="0" smtClean="0"/>
              <a:t>								 (nem tervezett)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A05B0A-8E0C-4EF2-9725-99DF044C0985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19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Épületinformatikai feladatok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CF85A4-F409-4A17-B468-4C05930E2070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</a:t>
            </a:fld>
            <a:endParaRPr lang="hu-HU" b="0"/>
          </a:p>
        </p:txBody>
      </p:sp>
      <p:sp>
        <p:nvSpPr>
          <p:cNvPr id="9" name="Téglalap 8"/>
          <p:cNvSpPr/>
          <p:nvPr/>
        </p:nvSpPr>
        <p:spPr bwMode="auto">
          <a:xfrm>
            <a:off x="539552" y="3501008"/>
            <a:ext cx="7128792" cy="43204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67544" y="530120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MSZ-EN 50090			       MSZ-EN15232</a:t>
            </a:r>
            <a:endParaRPr lang="hu-HU" dirty="0"/>
          </a:p>
        </p:txBody>
      </p:sp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11560" y="1268760"/>
            <a:ext cx="77724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Világítás, árnyékolás-technika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HVAC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Hő- és füstelvezetés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Tűzfelügyelet (tűzjelző központ, 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sprinkler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rendszerek)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Vagyonvédelem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Energia gazdálkodás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Villamosenergia-ellátás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Megjelenítés és vezérlés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Villamos energia ellátás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Eseményvezérelt Átkapcsoló Automatika</a:t>
            </a:r>
          </a:p>
          <a:p>
            <a:pPr lvl="1"/>
            <a:r>
              <a:rPr lang="hu-HU" dirty="0" smtClean="0"/>
              <a:t>Védelmi kioldás működteti</a:t>
            </a:r>
          </a:p>
          <a:p>
            <a:pPr lvl="1"/>
            <a:r>
              <a:rPr lang="hu-HU" dirty="0" smtClean="0"/>
              <a:t>Topológia függő működés</a:t>
            </a:r>
          </a:p>
          <a:p>
            <a:pPr lvl="1"/>
            <a:r>
              <a:rPr lang="hu-HU" dirty="0" smtClean="0"/>
              <a:t>Reteszfeltételek(!)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Állapotvezérelt Átkapcsoló Automatika</a:t>
            </a:r>
          </a:p>
          <a:p>
            <a:pPr lvl="1"/>
            <a:r>
              <a:rPr lang="hu-HU" dirty="0" smtClean="0"/>
              <a:t>Feszültségfüggő működés</a:t>
            </a:r>
          </a:p>
          <a:p>
            <a:pPr lvl="1"/>
            <a:r>
              <a:rPr lang="hu-HU" dirty="0" smtClean="0"/>
              <a:t>Topológia függő működés</a:t>
            </a:r>
          </a:p>
          <a:p>
            <a:pPr lvl="1"/>
            <a:r>
              <a:rPr lang="hu-HU" dirty="0" smtClean="0"/>
              <a:t>Reteszfeltételek(!)</a:t>
            </a:r>
          </a:p>
          <a:p>
            <a:pPr lvl="1"/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B6B915-A68C-452B-9D3F-F2DD4468CF96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20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Fogyasztásmérők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Mért értékek lehetnek</a:t>
            </a:r>
          </a:p>
          <a:p>
            <a:pPr lvl="1"/>
            <a:r>
              <a:rPr lang="hu-HU" dirty="0" smtClean="0"/>
              <a:t>Villamos</a:t>
            </a:r>
          </a:p>
          <a:p>
            <a:pPr lvl="2"/>
            <a:r>
              <a:rPr lang="hu-HU" dirty="0" smtClean="0"/>
              <a:t>1 fázisú, 3 fázisú</a:t>
            </a:r>
          </a:p>
          <a:p>
            <a:pPr lvl="2"/>
            <a:r>
              <a:rPr lang="hu-HU" dirty="0" smtClean="0"/>
              <a:t>Direkt, indirekt mérő</a:t>
            </a:r>
          </a:p>
          <a:p>
            <a:pPr lvl="2"/>
            <a:r>
              <a:rPr lang="hu-HU" dirty="0" smtClean="0"/>
              <a:t>Stb.</a:t>
            </a:r>
          </a:p>
          <a:p>
            <a:pPr lvl="1"/>
            <a:r>
              <a:rPr lang="hu-HU" dirty="0" smtClean="0"/>
              <a:t>Hő</a:t>
            </a:r>
          </a:p>
          <a:p>
            <a:pPr lvl="1"/>
            <a:r>
              <a:rPr lang="hu-HU" dirty="0" smtClean="0"/>
              <a:t>Víz (ivóvíz,csatorna)</a:t>
            </a:r>
          </a:p>
          <a:p>
            <a:pPr lvl="1"/>
            <a:r>
              <a:rPr lang="hu-HU" dirty="0" smtClean="0"/>
              <a:t>Gáz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008DF4-3942-4132-BE9B-43D2CB07F828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21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Fogyasztásmérők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Villamos fogyasztásmérő által mért értékek lehetnek:</a:t>
            </a:r>
          </a:p>
          <a:p>
            <a:pPr lvl="1"/>
            <a:r>
              <a:rPr lang="hu-HU" dirty="0" smtClean="0"/>
              <a:t>Hatásos energia (+,-)</a:t>
            </a:r>
          </a:p>
          <a:p>
            <a:pPr lvl="1"/>
            <a:r>
              <a:rPr lang="hu-HU" dirty="0" smtClean="0"/>
              <a:t>Meddő energia (+,-)</a:t>
            </a:r>
          </a:p>
          <a:p>
            <a:pPr lvl="1"/>
            <a:r>
              <a:rPr lang="hu-HU" dirty="0" smtClean="0"/>
              <a:t>Hatásos, meddő, látszólagos teljesítmény mérése</a:t>
            </a:r>
          </a:p>
          <a:p>
            <a:pPr lvl="1"/>
            <a:r>
              <a:rPr lang="hu-HU" dirty="0" smtClean="0"/>
              <a:t>Szétszerelés elleni védelem</a:t>
            </a:r>
          </a:p>
          <a:p>
            <a:pPr lvl="1">
              <a:buNone/>
            </a:pPr>
            <a:r>
              <a:rPr lang="hu-HU" dirty="0" smtClean="0"/>
              <a:t>	(mágnes, kapocsfedél, ellenirány, stb.)</a:t>
            </a:r>
          </a:p>
          <a:p>
            <a:pPr lvl="1">
              <a:buNone/>
            </a:pPr>
            <a:endParaRPr lang="hu-HU" dirty="0" smtClean="0"/>
          </a:p>
          <a:p>
            <a:pPr lvl="1"/>
            <a:r>
              <a:rPr lang="hu-HU" dirty="0" smtClean="0"/>
              <a:t>Beavatkozás</a:t>
            </a:r>
          </a:p>
          <a:p>
            <a:pPr lvl="1"/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75EF13-FBA0-40BF-A88B-176DED991CEE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22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Fogyasztásmérők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Hőmennyiség mérő</a:t>
            </a:r>
          </a:p>
          <a:p>
            <a:pPr lvl="1"/>
            <a:r>
              <a:rPr lang="hu-HU" dirty="0" smtClean="0"/>
              <a:t>C*m*</a:t>
            </a:r>
            <a:r>
              <a:rPr lang="el-GR" dirty="0" smtClean="0"/>
              <a:t>Δ</a:t>
            </a:r>
            <a:r>
              <a:rPr lang="hu-HU" dirty="0" smtClean="0"/>
              <a:t>T =&gt; </a:t>
            </a:r>
            <a:r>
              <a:rPr lang="hu-HU" dirty="0" err="1" smtClean="0"/>
              <a:t>Tbe</a:t>
            </a:r>
            <a:r>
              <a:rPr lang="hu-HU" dirty="0" smtClean="0"/>
              <a:t>, </a:t>
            </a:r>
            <a:r>
              <a:rPr lang="hu-HU" dirty="0" err="1" smtClean="0"/>
              <a:t>Tki</a:t>
            </a:r>
            <a:r>
              <a:rPr lang="hu-HU" dirty="0" smtClean="0"/>
              <a:t>, átfolyás</a:t>
            </a:r>
          </a:p>
          <a:p>
            <a:pPr lvl="1"/>
            <a:r>
              <a:rPr lang="hu-HU" dirty="0" smtClean="0"/>
              <a:t>Szárnykerekes, ultrahangos átfolyás érzékelő</a:t>
            </a:r>
          </a:p>
          <a:p>
            <a:pPr lvl="1"/>
            <a:r>
              <a:rPr lang="hu-HU" dirty="0" smtClean="0"/>
              <a:t>Mért értékek:</a:t>
            </a:r>
          </a:p>
          <a:p>
            <a:pPr lvl="2"/>
            <a:r>
              <a:rPr lang="hu-HU" dirty="0" smtClean="0"/>
              <a:t>Aktuális tömegáram (m3/h)</a:t>
            </a:r>
          </a:p>
          <a:p>
            <a:pPr lvl="2"/>
            <a:r>
              <a:rPr lang="hu-HU" dirty="0" smtClean="0"/>
              <a:t>Aktuális </a:t>
            </a:r>
            <a:r>
              <a:rPr lang="hu-HU" dirty="0" err="1" smtClean="0"/>
              <a:t>hőteljesítmény</a:t>
            </a:r>
            <a:r>
              <a:rPr lang="hu-HU" dirty="0" smtClean="0"/>
              <a:t> (W)</a:t>
            </a:r>
          </a:p>
          <a:p>
            <a:pPr lvl="2"/>
            <a:r>
              <a:rPr lang="hu-HU" dirty="0" smtClean="0"/>
              <a:t>Aktuális hőmérsékletek</a:t>
            </a:r>
          </a:p>
          <a:p>
            <a:pPr lvl="2"/>
            <a:r>
              <a:rPr lang="hu-HU" dirty="0" smtClean="0"/>
              <a:t>üzemóraszám</a:t>
            </a:r>
          </a:p>
          <a:p>
            <a:r>
              <a:rPr lang="hu-HU" dirty="0" smtClean="0"/>
              <a:t>Vízmérés</a:t>
            </a:r>
          </a:p>
          <a:p>
            <a:pPr lvl="1"/>
            <a:r>
              <a:rPr lang="hu-HU" dirty="0" smtClean="0"/>
              <a:t>Térfogat-árammérő (vízmérő)</a:t>
            </a:r>
          </a:p>
          <a:p>
            <a:pPr lvl="1"/>
            <a:r>
              <a:rPr lang="hu-HU" dirty="0" smtClean="0"/>
              <a:t>Térfogatösszegző mérők (fogyasztásmérő)</a:t>
            </a:r>
          </a:p>
          <a:p>
            <a:pPr lvl="1"/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45640-C993-4A24-9668-021F38021ED4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23</a:t>
            </a:fld>
            <a:endParaRPr lang="hu-HU" b="0"/>
          </a:p>
        </p:txBody>
      </p:sp>
      <p:sp>
        <p:nvSpPr>
          <p:cNvPr id="7" name="Szövegdoboz 6"/>
          <p:cNvSpPr txBox="1"/>
          <p:nvPr/>
        </p:nvSpPr>
        <p:spPr>
          <a:xfrm>
            <a:off x="6047656" y="134076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0" dirty="0" smtClean="0"/>
              <a:t>MSZ EN 1434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047656" y="292494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0" dirty="0" smtClean="0"/>
              <a:t>1kWh = 3600J</a:t>
            </a:r>
            <a:endParaRPr lang="hu-H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Fogyasztásmérők - Gázfogyasztás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5198A-D285-4514-AAC4-A41027E7C100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24</a:t>
            </a:fld>
            <a:endParaRPr lang="hu-HU" b="0"/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865885" y="1124744"/>
          <a:ext cx="7450531" cy="5040560"/>
        </p:xfrm>
        <a:graphic>
          <a:graphicData uri="http://schemas.openxmlformats.org/presentationml/2006/ole">
            <p:oleObj spid="_x0000_s3074" name="Bitkép alakzat" r:id="rId4" imgW="15152381" imgH="10419048" progId="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Fogyasztásmérők - Gázfogyasztás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F67A1-89D3-41C8-987A-2CBCBC75731F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25</a:t>
            </a:fld>
            <a:endParaRPr lang="hu-HU" b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12776"/>
            <a:ext cx="4334856" cy="439169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Fogyasztásmérők - gázfogyasztás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Gázfogyasztásmérők:</a:t>
            </a:r>
          </a:p>
          <a:p>
            <a:pPr lvl="1"/>
            <a:r>
              <a:rPr lang="hu-HU" dirty="0" smtClean="0"/>
              <a:t>Átfolyás mérése lehet:</a:t>
            </a:r>
          </a:p>
          <a:p>
            <a:pPr lvl="2"/>
            <a:r>
              <a:rPr lang="hu-HU" dirty="0" smtClean="0"/>
              <a:t>Membrános</a:t>
            </a:r>
          </a:p>
          <a:p>
            <a:pPr lvl="2"/>
            <a:r>
              <a:rPr lang="hu-HU" dirty="0" smtClean="0"/>
              <a:t>Forgódugattyús</a:t>
            </a:r>
          </a:p>
          <a:p>
            <a:pPr lvl="2"/>
            <a:r>
              <a:rPr lang="hu-HU" dirty="0" smtClean="0"/>
              <a:t>Turbinás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CD8838-6B1A-4702-A67E-8BC30BD882D1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26</a:t>
            </a:fld>
            <a:endParaRPr lang="hu-HU" b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645024"/>
            <a:ext cx="22091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5033417" cy="269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3099" y="1268760"/>
            <a:ext cx="4680901" cy="211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>
            <a:off x="3635896" y="2492896"/>
            <a:ext cx="53285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Nyomáslökésre érzékenyek!</a:t>
            </a:r>
            <a:endParaRPr lang="hu-H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Fogyasztásmérők - gázfogyasztás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dirty="0" smtClean="0"/>
              <a:t>Normálállapot szerinte:</a:t>
            </a:r>
          </a:p>
          <a:p>
            <a:pPr lvl="2"/>
            <a:r>
              <a:rPr lang="hu-HU" dirty="0" smtClean="0"/>
              <a:t>Kompenzált (korrektor)</a:t>
            </a:r>
          </a:p>
          <a:p>
            <a:pPr lvl="2"/>
            <a:r>
              <a:rPr lang="hu-HU" dirty="0" smtClean="0"/>
              <a:t>Kompenzálás nélküli</a:t>
            </a:r>
          </a:p>
          <a:p>
            <a:pPr lvl="1"/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10494-A7AF-4780-9E07-EA8EAC6C1EC3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27</a:t>
            </a:fld>
            <a:endParaRPr lang="hu-HU" b="0"/>
          </a:p>
        </p:txBody>
      </p:sp>
      <p:pic>
        <p:nvPicPr>
          <p:cNvPr id="7" name="Picture 1027" descr="A:\sevc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96752"/>
            <a:ext cx="2123282" cy="1862183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1347642" y="3140968"/>
          <a:ext cx="3435074" cy="1004689"/>
        </p:xfrm>
        <a:graphic>
          <a:graphicData uri="http://schemas.openxmlformats.org/presentationml/2006/ole">
            <p:oleObj spid="_x0000_s5121" name="Equation" r:id="rId5" imgW="1866900" imgH="431800" progId="Equation.3">
              <p:embed/>
            </p:oleObj>
          </a:graphicData>
        </a:graphic>
      </p:graphicFrame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16632" y="486916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ahol 	</a:t>
            </a:r>
            <a:r>
              <a:rPr kumimoji="0" lang="hu-H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hu-HU" sz="12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térfogat normál állapotban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hu-H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hu-HU" sz="12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térfogat üzemi állapotban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hu-H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hu-HU" sz="12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hőmérséklet normál állapotban (288,15 K)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T</a:t>
            </a:r>
            <a:r>
              <a:rPr kumimoji="0" lang="hu-H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	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273,15 K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hu-H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hu-HU" sz="12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hőmérséklet üzemi állapotban (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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C)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hu-H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</a:t>
            </a:r>
            <a:r>
              <a:rPr kumimoji="0" lang="hu-HU" sz="12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n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nyomás normál állapotban (101,325 kPa)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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 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túlnyomás üzemi állapotban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p</a:t>
            </a:r>
            <a:r>
              <a:rPr kumimoji="0" lang="hu-H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hu-H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barometrikus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nyomás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K	kompresszibilitási tényező (</a:t>
            </a:r>
            <a:r>
              <a:rPr kumimoji="0" lang="hu-H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Z</a:t>
            </a:r>
            <a:r>
              <a:rPr kumimoji="0" lang="hu-HU" sz="12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ü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/</a:t>
            </a:r>
            <a:r>
              <a:rPr kumimoji="0" lang="hu-H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Z</a:t>
            </a:r>
            <a:r>
              <a:rPr kumimoji="0" lang="hu-HU" sz="12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n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Fogyasztásmérők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Kommunikációs módok (ált.):</a:t>
            </a:r>
          </a:p>
          <a:p>
            <a:pPr lvl="1"/>
            <a:r>
              <a:rPr lang="hu-HU" dirty="0" smtClean="0"/>
              <a:t>Impulzus (víz, gáz, villany)</a:t>
            </a:r>
          </a:p>
          <a:p>
            <a:pPr lvl="1"/>
            <a:r>
              <a:rPr lang="hu-HU" dirty="0" smtClean="0"/>
              <a:t>RS485</a:t>
            </a:r>
          </a:p>
          <a:p>
            <a:pPr lvl="1"/>
            <a:r>
              <a:rPr lang="hu-HU" dirty="0" err="1" smtClean="0"/>
              <a:t>M-bus</a:t>
            </a:r>
            <a:r>
              <a:rPr lang="hu-HU" dirty="0" smtClean="0"/>
              <a:t> (+ </a:t>
            </a:r>
            <a:r>
              <a:rPr lang="hu-HU" dirty="0" err="1" smtClean="0"/>
              <a:t>wireless</a:t>
            </a:r>
            <a:r>
              <a:rPr lang="hu-HU" dirty="0" smtClean="0"/>
              <a:t> </a:t>
            </a:r>
            <a:r>
              <a:rPr lang="hu-HU" dirty="0" err="1" smtClean="0"/>
              <a:t>M-bus</a:t>
            </a:r>
            <a:r>
              <a:rPr lang="hu-HU" dirty="0" smtClean="0"/>
              <a:t>) (víz, gáz, villany)</a:t>
            </a:r>
          </a:p>
          <a:p>
            <a:pPr lvl="1"/>
            <a:r>
              <a:rPr lang="hu-HU" dirty="0" smtClean="0"/>
              <a:t>PLC (villany)</a:t>
            </a:r>
          </a:p>
          <a:p>
            <a:pPr lvl="1"/>
            <a:r>
              <a:rPr lang="hu-HU" dirty="0" smtClean="0"/>
              <a:t>GSM (gáz, villany)</a:t>
            </a:r>
          </a:p>
          <a:p>
            <a:pPr lvl="1"/>
            <a:endParaRPr lang="hu-HU" dirty="0" smtClean="0"/>
          </a:p>
          <a:p>
            <a:pPr lvl="1"/>
            <a:r>
              <a:rPr lang="hu-HU" dirty="0" err="1" smtClean="0"/>
              <a:t>Topbox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96F684-730D-4F33-8677-B4AA8A27132C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28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SMART </a:t>
            </a:r>
            <a:r>
              <a:rPr lang="hu-HU" dirty="0" err="1" smtClean="0"/>
              <a:t>Metering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Cél: Az épületek fogyasztásának csökkentése a felhasználói szokások befolyásolásával</a:t>
            </a:r>
          </a:p>
          <a:p>
            <a:pPr>
              <a:buNone/>
            </a:pPr>
            <a:r>
              <a:rPr lang="hu-HU" dirty="0" smtClean="0"/>
              <a:t>	(Pl.: Több tarifás rendszerrel)</a:t>
            </a:r>
          </a:p>
          <a:p>
            <a:r>
              <a:rPr lang="hu-HU" dirty="0" smtClean="0"/>
              <a:t>Minden energiahordozóra vonatkozik(!)</a:t>
            </a:r>
          </a:p>
          <a:p>
            <a:r>
              <a:rPr lang="hu-HU" dirty="0" smtClean="0"/>
              <a:t>Mindenki az egyedi komfortigényéhez mérten takaríthat meg energiát</a:t>
            </a:r>
          </a:p>
          <a:p>
            <a:r>
              <a:rPr lang="hu-HU" dirty="0" smtClean="0"/>
              <a:t>Megvalósítás:</a:t>
            </a:r>
          </a:p>
          <a:p>
            <a:pPr lvl="1"/>
            <a:r>
              <a:rPr lang="hu-HU" dirty="0" smtClean="0"/>
              <a:t>Kétirányú kommunikáció(!)</a:t>
            </a:r>
          </a:p>
          <a:p>
            <a:pPr lvl="1"/>
            <a:r>
              <a:rPr lang="hu-HU" dirty="0" smtClean="0"/>
              <a:t>GUI</a:t>
            </a:r>
          </a:p>
          <a:p>
            <a:pPr lvl="1"/>
            <a:r>
              <a:rPr lang="hu-HU" dirty="0" smtClean="0"/>
              <a:t>Intelligens fogyasztói berendezések</a:t>
            </a:r>
          </a:p>
          <a:p>
            <a:pPr lvl="1"/>
            <a:r>
              <a:rPr lang="hu-HU" dirty="0" smtClean="0"/>
              <a:t>Ösztönző tarifák(!)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38D2C-7C78-4032-AC92-359DAED98ED7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29</a:t>
            </a:fld>
            <a:endParaRPr lang="hu-HU" b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933056"/>
            <a:ext cx="1472334" cy="171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Energiagazdálkodás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975"/>
            <a:ext cx="9143999" cy="4824413"/>
          </a:xfrm>
        </p:spPr>
        <p:txBody>
          <a:bodyPr/>
          <a:lstStyle/>
          <a:p>
            <a:pPr algn="just"/>
            <a:r>
              <a:rPr lang="hu-HU" dirty="0" smtClean="0"/>
              <a:t>Célja: Az épület zavartalan működtetése mellett az épület energetikai felhasználásának – végső soron az üzemeltetési költségek - csökkentése.</a:t>
            </a:r>
          </a:p>
          <a:p>
            <a:pPr lvl="1"/>
            <a:r>
              <a:rPr lang="hu-HU" dirty="0" smtClean="0"/>
              <a:t>Gazdasági feladat</a:t>
            </a:r>
          </a:p>
          <a:p>
            <a:pPr lvl="1" algn="just">
              <a:buNone/>
            </a:pPr>
            <a:r>
              <a:rPr lang="hu-HU" dirty="0" smtClean="0"/>
              <a:t>	(szolgáltatói szerződések felülvizsgálata, megtérülés számítás, stb.)</a:t>
            </a:r>
          </a:p>
          <a:p>
            <a:pPr lvl="1" algn="just"/>
            <a:r>
              <a:rPr lang="hu-HU" dirty="0" smtClean="0"/>
              <a:t>Műszaki feladat (műszaki hatékonyság növelése)</a:t>
            </a:r>
          </a:p>
          <a:p>
            <a:pPr algn="just">
              <a:buNone/>
            </a:pPr>
            <a:endParaRPr lang="hu-HU" sz="1600" dirty="0" smtClean="0"/>
          </a:p>
          <a:p>
            <a:pPr algn="just"/>
            <a:r>
              <a:rPr lang="hu-HU" dirty="0" smtClean="0"/>
              <a:t>Feladata: Az energetikai folyamatok során fellépő veszteségek, energiaszükséglet csökkentése, a rendelkezésre álló erőforrásokkal való gazdálkodás.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DDD60-A0F5-4F81-BED6-4F31F9F79C7A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</a:t>
            </a:fld>
            <a:endParaRPr lang="hu-HU" b="0"/>
          </a:p>
        </p:txBody>
      </p:sp>
      <p:pic>
        <p:nvPicPr>
          <p:cNvPr id="7" name="Picture 2" descr="http://t0.gstatic.com/images?q=tbn:ANd9GcR7J4UQ2VwEphn5ncUA2XA3MYP9VliJUW5wMm-Bc_01yAmX67yakA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4755390"/>
            <a:ext cx="1403648" cy="14099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Épületinformatikai feladatok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9C3C5-ACCA-459C-A367-94D95FEB5692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30</a:t>
            </a:fld>
            <a:endParaRPr lang="hu-HU" b="0"/>
          </a:p>
        </p:txBody>
      </p:sp>
      <p:sp>
        <p:nvSpPr>
          <p:cNvPr id="9" name="Téglalap 8"/>
          <p:cNvSpPr/>
          <p:nvPr/>
        </p:nvSpPr>
        <p:spPr bwMode="auto">
          <a:xfrm>
            <a:off x="539552" y="4365104"/>
            <a:ext cx="7128792" cy="43204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67544" y="530120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MSZ-EN 50090			       MSZ-EN15232</a:t>
            </a:r>
            <a:endParaRPr lang="hu-HU" dirty="0"/>
          </a:p>
        </p:txBody>
      </p:sp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11560" y="1268760"/>
            <a:ext cx="77724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Világítás, árnyékolás-technika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HVAC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Hő- és füstelvezetés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Tűzfelügyelet (tűzjelző központ, 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sprinkler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rendszerek)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Vagyonvédelem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Energia gazdálkodás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Villamosenergia-ellátás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Megjelenítés és vezérlés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Ember-gép kapcsolat (HMI) alapjai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975"/>
            <a:ext cx="8568952" cy="4824413"/>
          </a:xfrm>
        </p:spPr>
        <p:txBody>
          <a:bodyPr/>
          <a:lstStyle/>
          <a:p>
            <a:pPr algn="just">
              <a:buNone/>
            </a:pPr>
            <a:r>
              <a:rPr lang="hu-HU" dirty="0" smtClean="0"/>
              <a:t>Célja: A felhasználó és a technológia közötti kapcsolat megvalósítása. A felhasználó megjelenített technológiai információk alapján befolyásolhatja a technológiai folyamatot.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Eszközök lehetnek:</a:t>
            </a:r>
          </a:p>
          <a:p>
            <a:pPr lvl="1"/>
            <a:r>
              <a:rPr lang="hu-HU" dirty="0" smtClean="0"/>
              <a:t>Adatbeviteli eszközök</a:t>
            </a:r>
          </a:p>
          <a:p>
            <a:pPr lvl="1"/>
            <a:r>
              <a:rPr lang="hu-HU" dirty="0" smtClean="0"/>
              <a:t>Megjelenítő eszközök</a:t>
            </a:r>
          </a:p>
          <a:p>
            <a:pPr lvl="1"/>
            <a:r>
              <a:rPr lang="hu-HU" dirty="0" smtClean="0"/>
              <a:t>Kombinált eszközök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EA544D-F040-4136-8734-FF06C1C754D6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31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260350"/>
            <a:ext cx="7001842" cy="533400"/>
          </a:xfrm>
        </p:spPr>
        <p:txBody>
          <a:bodyPr/>
          <a:lstStyle/>
          <a:p>
            <a:r>
              <a:rPr lang="hu-HU" sz="2800" dirty="0" smtClean="0"/>
              <a:t>Ember-gép kapcsolat eszközei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24535"/>
          </a:xfrm>
        </p:spPr>
        <p:txBody>
          <a:bodyPr/>
          <a:lstStyle/>
          <a:p>
            <a:pPr>
              <a:buFontTx/>
              <a:buChar char="-"/>
            </a:pPr>
            <a:r>
              <a:rPr lang="hu-HU" dirty="0" smtClean="0"/>
              <a:t>Fizikai eszközök:</a:t>
            </a:r>
          </a:p>
          <a:p>
            <a:pPr lvl="1">
              <a:buFontTx/>
              <a:buChar char="-"/>
            </a:pPr>
            <a:r>
              <a:rPr lang="hu-HU" dirty="0" smtClean="0"/>
              <a:t>Beviteli eszközök:</a:t>
            </a:r>
          </a:p>
          <a:p>
            <a:pPr lvl="2">
              <a:buFontTx/>
              <a:buChar char="-"/>
            </a:pPr>
            <a:r>
              <a:rPr lang="hu-HU" dirty="0" smtClean="0"/>
              <a:t>Hagyományos: kapcsoló, nyomógomb, stb.</a:t>
            </a:r>
          </a:p>
          <a:p>
            <a:pPr lvl="2">
              <a:buFontTx/>
              <a:buChar char="-"/>
            </a:pPr>
            <a:r>
              <a:rPr lang="hu-HU" dirty="0" smtClean="0"/>
              <a:t>IT:Egér, Billentyűzet, stb.</a:t>
            </a:r>
          </a:p>
          <a:p>
            <a:pPr lvl="1">
              <a:buFontTx/>
              <a:buChar char="-"/>
            </a:pPr>
            <a:r>
              <a:rPr lang="hu-HU" dirty="0" smtClean="0"/>
              <a:t>Megjelenítő eszközök:</a:t>
            </a:r>
          </a:p>
          <a:p>
            <a:pPr lvl="2">
              <a:buFontTx/>
              <a:buChar char="-"/>
            </a:pPr>
            <a:r>
              <a:rPr lang="hu-HU" dirty="0" smtClean="0"/>
              <a:t>Hagyományos: Izzó, LED, stb.</a:t>
            </a:r>
          </a:p>
          <a:p>
            <a:pPr lvl="2">
              <a:buFontTx/>
              <a:buChar char="-"/>
            </a:pPr>
            <a:r>
              <a:rPr lang="hu-HU" dirty="0" smtClean="0"/>
              <a:t>Monitor, Projektor</a:t>
            </a:r>
          </a:p>
          <a:p>
            <a:pPr lvl="1">
              <a:buFontTx/>
              <a:buChar char="-"/>
            </a:pPr>
            <a:r>
              <a:rPr lang="hu-HU" dirty="0" smtClean="0"/>
              <a:t>Kombinált eszközök:</a:t>
            </a:r>
          </a:p>
          <a:p>
            <a:pPr lvl="2">
              <a:buFontTx/>
              <a:buChar char="-"/>
            </a:pPr>
            <a:r>
              <a:rPr lang="hu-HU" dirty="0" smtClean="0"/>
              <a:t>Érintőfelületes monitor, érintőpanel</a:t>
            </a:r>
          </a:p>
          <a:p>
            <a:pPr>
              <a:buFontTx/>
              <a:buChar char="-"/>
            </a:pPr>
            <a:r>
              <a:rPr lang="hu-HU" dirty="0" smtClean="0"/>
              <a:t>Virtuális eszközök (Szoftver funkció függő): </a:t>
            </a:r>
          </a:p>
          <a:p>
            <a:pPr lvl="1">
              <a:buFontTx/>
              <a:buChar char="-"/>
            </a:pPr>
            <a:r>
              <a:rPr lang="hu-HU" dirty="0" smtClean="0"/>
              <a:t>Web vizualizáció, Megjelenítő program, SCADA program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A27B0C-2DB4-4237-BC00-5BE4A31842B2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32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Ember-gép kapcsolat</a:t>
            </a:r>
            <a:br>
              <a:rPr lang="hu-HU" dirty="0" smtClean="0"/>
            </a:br>
            <a:r>
              <a:rPr lang="hu-HU" dirty="0" smtClean="0"/>
              <a:t>hagyományos eszközök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196975"/>
            <a:ext cx="8928991" cy="4824413"/>
          </a:xfrm>
        </p:spPr>
        <p:txBody>
          <a:bodyPr/>
          <a:lstStyle/>
          <a:p>
            <a:r>
              <a:rPr lang="hu-HU" sz="1800" dirty="0" smtClean="0"/>
              <a:t>Előnye:</a:t>
            </a:r>
          </a:p>
          <a:p>
            <a:pPr lvl="1"/>
            <a:r>
              <a:rPr lang="hu-HU" sz="1800" dirty="0" smtClean="0"/>
              <a:t>Könnyen átlátható (egy bizonyos szintig)</a:t>
            </a:r>
          </a:p>
          <a:p>
            <a:pPr lvl="1"/>
            <a:r>
              <a:rPr lang="hu-HU" sz="1800" dirty="0" smtClean="0"/>
              <a:t>Nem szükséges bonyolultabb előképzettség</a:t>
            </a:r>
          </a:p>
          <a:p>
            <a:pPr lvl="1"/>
            <a:r>
              <a:rPr lang="hu-HU" sz="1800" dirty="0" smtClean="0"/>
              <a:t>Megszokott kinézet</a:t>
            </a:r>
          </a:p>
          <a:p>
            <a:pPr lvl="1"/>
            <a:r>
              <a:rPr lang="hu-HU" sz="1800" dirty="0" smtClean="0"/>
              <a:t>Korlátozott körülmények közt könnyebben használható</a:t>
            </a:r>
          </a:p>
          <a:p>
            <a:pPr lvl="1"/>
            <a:r>
              <a:rPr lang="hu-HU" sz="1800" dirty="0" smtClean="0">
                <a:sym typeface="Wingdings" pitchFamily="2" charset="2"/>
              </a:rPr>
              <a:t>Olcsóbb (?)</a:t>
            </a:r>
            <a:endParaRPr lang="hu-HU" sz="1800" dirty="0" smtClean="0"/>
          </a:p>
          <a:p>
            <a:r>
              <a:rPr lang="hu-HU" sz="1800" dirty="0" smtClean="0"/>
              <a:t>Hátránya:</a:t>
            </a:r>
          </a:p>
          <a:p>
            <a:pPr lvl="1"/>
            <a:r>
              <a:rPr lang="hu-HU" sz="1800" dirty="0" smtClean="0"/>
              <a:t>Egy bizonyos bonyolultsági szint felett már nem átlátható</a:t>
            </a:r>
          </a:p>
          <a:p>
            <a:pPr lvl="1"/>
            <a:r>
              <a:rPr lang="hu-HU" sz="1800" dirty="0" smtClean="0"/>
              <a:t>Drágább (?)</a:t>
            </a: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CC5FC-33C1-4F01-9F7C-8828BC08FF3B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33</a:t>
            </a:fld>
            <a:endParaRPr lang="hu-HU" b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1060" y="1268760"/>
            <a:ext cx="2842939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Ember-gép kapcsolat</a:t>
            </a:r>
            <a:br>
              <a:rPr lang="hu-HU" dirty="0" smtClean="0"/>
            </a:br>
            <a:r>
              <a:rPr lang="hu-HU" dirty="0" smtClean="0"/>
              <a:t>virtuális eszközök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196975"/>
            <a:ext cx="8928991" cy="4824413"/>
          </a:xfrm>
        </p:spPr>
        <p:txBody>
          <a:bodyPr/>
          <a:lstStyle/>
          <a:p>
            <a:r>
              <a:rPr lang="hu-HU" sz="1800" dirty="0" smtClean="0"/>
              <a:t>Előnye:</a:t>
            </a:r>
          </a:p>
          <a:p>
            <a:pPr lvl="1"/>
            <a:r>
              <a:rPr lang="hu-HU" sz="1800" dirty="0" smtClean="0"/>
              <a:t>Menüszerkezetes rendszer</a:t>
            </a:r>
          </a:p>
          <a:p>
            <a:pPr lvl="1"/>
            <a:r>
              <a:rPr lang="hu-HU" sz="1800" dirty="0" smtClean="0"/>
              <a:t>Tetszőleges kialakítású felület</a:t>
            </a:r>
          </a:p>
          <a:p>
            <a:pPr lvl="1"/>
            <a:r>
              <a:rPr lang="hu-HU" sz="1800" dirty="0" smtClean="0"/>
              <a:t>Megfelelő tervezéssel bonyolult rendszerek is megjeleníthetőek</a:t>
            </a:r>
          </a:p>
          <a:p>
            <a:pPr lvl="1"/>
            <a:r>
              <a:rPr lang="hu-HU" sz="1800" dirty="0" smtClean="0">
                <a:sym typeface="Wingdings" pitchFamily="2" charset="2"/>
              </a:rPr>
              <a:t>Olcsóbb (?)</a:t>
            </a:r>
            <a:endParaRPr lang="hu-HU" sz="1800" dirty="0" smtClean="0"/>
          </a:p>
          <a:p>
            <a:r>
              <a:rPr lang="hu-HU" sz="1800" dirty="0" smtClean="0"/>
              <a:t>Hátránya:</a:t>
            </a:r>
          </a:p>
          <a:p>
            <a:pPr lvl="1"/>
            <a:r>
              <a:rPr lang="hu-HU" sz="1800" dirty="0" smtClean="0"/>
              <a:t>Képzettebb személyzet szükséges</a:t>
            </a:r>
          </a:p>
          <a:p>
            <a:pPr lvl="1"/>
            <a:r>
              <a:rPr lang="hu-HU" sz="1800" dirty="0" smtClean="0"/>
              <a:t>Drágább (?)</a:t>
            </a: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F88E74-63E8-437E-B752-269BF44DD3EF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34</a:t>
            </a:fld>
            <a:endParaRPr lang="hu-HU" b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60415"/>
            <a:ext cx="4139952" cy="343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http://www.johnsoncontrols.com.au/publish/au/en/products/building_efficiency/building_management.-CenterPar-22270-ImageRef.MC4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861048"/>
            <a:ext cx="2736304" cy="22035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Touch</a:t>
            </a:r>
            <a:r>
              <a:rPr lang="hu-HU" dirty="0" smtClean="0"/>
              <a:t> panelek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4A88E-7988-4AC7-87B4-8DEF998333E8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35</a:t>
            </a:fld>
            <a:endParaRPr lang="hu-HU" b="0"/>
          </a:p>
        </p:txBody>
      </p:sp>
      <p:sp>
        <p:nvSpPr>
          <p:cNvPr id="10" name="Dia számának helye 4"/>
          <p:cNvSpPr txBox="1">
            <a:spLocks/>
          </p:cNvSpPr>
          <p:nvPr/>
        </p:nvSpPr>
        <p:spPr bwMode="auto">
          <a:xfrm>
            <a:off x="8176345" y="6833170"/>
            <a:ext cx="25923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4DE9B8-B2C1-45E0-B336-2D36D5C38A9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1" name="Picture 3" descr="eTOP50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908" y="2538635"/>
            <a:ext cx="2922588" cy="1795463"/>
          </a:xfrm>
          <a:prstGeom prst="rect">
            <a:avLst/>
          </a:prstGeom>
          <a:noFill/>
        </p:spPr>
      </p:pic>
      <p:pic>
        <p:nvPicPr>
          <p:cNvPr id="12" name="Picture 4" descr="eTOP40 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7271" y="3316510"/>
            <a:ext cx="2470150" cy="1543050"/>
          </a:xfrm>
          <a:prstGeom prst="rect">
            <a:avLst/>
          </a:prstGeom>
          <a:noFill/>
        </p:spPr>
      </p:pic>
      <p:pic>
        <p:nvPicPr>
          <p:cNvPr id="13" name="Picture 5" descr="eTOP30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9296" y="3921348"/>
            <a:ext cx="1812925" cy="1117600"/>
          </a:xfrm>
          <a:prstGeom prst="rect">
            <a:avLst/>
          </a:prstGeom>
          <a:noFill/>
        </p:spPr>
      </p:pic>
      <p:pic>
        <p:nvPicPr>
          <p:cNvPr id="14" name="Picture 6" descr="eTOP30 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6996" y="4267423"/>
            <a:ext cx="1449387" cy="895350"/>
          </a:xfrm>
          <a:prstGeom prst="rect">
            <a:avLst/>
          </a:prstGeom>
          <a:noFill/>
        </p:spPr>
      </p:pic>
      <p:pic>
        <p:nvPicPr>
          <p:cNvPr id="15" name="Picture 7" descr="eTOP10 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9471" y="4611910"/>
            <a:ext cx="1347787" cy="819150"/>
          </a:xfrm>
          <a:prstGeom prst="rect">
            <a:avLst/>
          </a:prstGeom>
          <a:noFill/>
        </p:spPr>
      </p:pic>
      <p:pic>
        <p:nvPicPr>
          <p:cNvPr id="16" name="Picture 8" descr="eTOP03 miniatur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3546" y="4957985"/>
            <a:ext cx="1152525" cy="703263"/>
          </a:xfrm>
          <a:prstGeom prst="rect">
            <a:avLst/>
          </a:prstGeom>
          <a:noFill/>
        </p:spPr>
      </p:pic>
      <p:pic>
        <p:nvPicPr>
          <p:cNvPr id="17" name="Picture 9" descr="epad30"/>
          <p:cNvPicPr>
            <a:picLocks noChangeAspect="1" noChangeArrowheads="1"/>
          </p:cNvPicPr>
          <p:nvPr/>
        </p:nvPicPr>
        <p:blipFill>
          <a:blip r:embed="rId9" cstate="print">
            <a:lum bright="-4000" contrast="4000"/>
          </a:blip>
          <a:srcRect/>
          <a:stretch>
            <a:fillRect/>
          </a:stretch>
        </p:blipFill>
        <p:spPr bwMode="auto">
          <a:xfrm>
            <a:off x="3185940" y="1340768"/>
            <a:ext cx="21320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bkdr-46"/>
          <p:cNvPicPr>
            <a:picLocks noChangeAspect="1" noChangeArrowheads="1"/>
          </p:cNvPicPr>
          <p:nvPr/>
        </p:nvPicPr>
        <p:blipFill>
          <a:blip r:embed="rId10" cstate="print">
            <a:lum bright="14000" contrast="-20000"/>
          </a:blip>
          <a:srcRect/>
          <a:stretch>
            <a:fillRect/>
          </a:stretch>
        </p:blipFill>
        <p:spPr bwMode="auto">
          <a:xfrm>
            <a:off x="2665240" y="1772568"/>
            <a:ext cx="1966913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 descr="mkdg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8245" y="2204864"/>
            <a:ext cx="1936750" cy="1196975"/>
          </a:xfrm>
          <a:prstGeom prst="rect">
            <a:avLst/>
          </a:prstGeom>
          <a:noFill/>
        </p:spPr>
      </p:pic>
      <p:pic>
        <p:nvPicPr>
          <p:cNvPr id="31" name="Picture 13" descr="mkdg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96132" y="2636912"/>
            <a:ext cx="1668463" cy="1033462"/>
          </a:xfrm>
          <a:prstGeom prst="rect">
            <a:avLst/>
          </a:prstGeom>
          <a:noFill/>
        </p:spPr>
      </p:pic>
      <p:pic>
        <p:nvPicPr>
          <p:cNvPr id="32" name="Picture 14" descr="cp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86570" y="2982987"/>
            <a:ext cx="1058862" cy="1014412"/>
          </a:xfrm>
          <a:prstGeom prst="rect">
            <a:avLst/>
          </a:prstGeom>
          <a:noFill/>
        </p:spPr>
      </p:pic>
      <p:pic>
        <p:nvPicPr>
          <p:cNvPr id="33" name="Picture 16" descr="ePAD05 miniatur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9045" y="3586237"/>
            <a:ext cx="1165225" cy="703262"/>
          </a:xfrm>
          <a:prstGeom prst="rect">
            <a:avLst/>
          </a:prstGeom>
          <a:noFill/>
        </p:spPr>
      </p:pic>
      <p:pic>
        <p:nvPicPr>
          <p:cNvPr id="34" name="Picture 17" descr="ePAD03 miniatur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3844999"/>
            <a:ext cx="1157287" cy="704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Touch</a:t>
            </a:r>
            <a:r>
              <a:rPr lang="hu-HU" dirty="0" smtClean="0"/>
              <a:t> panelek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Tulajdonságai:</a:t>
            </a:r>
          </a:p>
          <a:p>
            <a:pPr lvl="1"/>
            <a:r>
              <a:rPr lang="hu-HU" dirty="0" smtClean="0"/>
              <a:t>Képátmérő</a:t>
            </a:r>
          </a:p>
          <a:p>
            <a:pPr lvl="1"/>
            <a:r>
              <a:rPr lang="hu-HU" dirty="0" smtClean="0"/>
              <a:t>Felbontás</a:t>
            </a:r>
          </a:p>
          <a:p>
            <a:pPr lvl="1"/>
            <a:r>
              <a:rPr lang="hu-HU" dirty="0" smtClean="0"/>
              <a:t>Színmélység</a:t>
            </a:r>
          </a:p>
          <a:p>
            <a:pPr lvl="1"/>
            <a:r>
              <a:rPr lang="hu-HU" dirty="0" smtClean="0"/>
              <a:t>Memória méret</a:t>
            </a:r>
          </a:p>
          <a:p>
            <a:pPr lvl="1"/>
            <a:r>
              <a:rPr lang="hu-HU" dirty="0" smtClean="0"/>
              <a:t>Kommunikációs protokoll</a:t>
            </a:r>
          </a:p>
          <a:p>
            <a:pPr lvl="1"/>
            <a:r>
              <a:rPr lang="hu-HU" dirty="0" smtClean="0"/>
              <a:t>IP védettség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D36B73-70F4-4F37-BDB3-78E0CEC1AB30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36</a:t>
            </a:fld>
            <a:endParaRPr lang="hu-HU" b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60415"/>
            <a:ext cx="4139952" cy="343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Touch</a:t>
            </a:r>
            <a:r>
              <a:rPr lang="hu-HU" dirty="0" smtClean="0"/>
              <a:t> panelek programozása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Beállítások szerviz menün, vagy programozó kábellel</a:t>
            </a:r>
          </a:p>
          <a:p>
            <a:r>
              <a:rPr lang="hu-HU" dirty="0" smtClean="0"/>
              <a:t>Programozása általában </a:t>
            </a:r>
            <a:r>
              <a:rPr lang="hu-HU" smtClean="0"/>
              <a:t>egyedi szoftverrel történik</a:t>
            </a:r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Grafikus rajzoló terület</a:t>
            </a:r>
          </a:p>
          <a:p>
            <a:r>
              <a:rPr lang="hu-HU" dirty="0" smtClean="0"/>
              <a:t>Objektum paraméterezés</a:t>
            </a:r>
          </a:p>
          <a:p>
            <a:r>
              <a:rPr lang="hu-HU" dirty="0" smtClean="0"/>
              <a:t>Kommunikáció paraméterezés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8761D7-5A6B-4169-B870-6A03444F982C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37</a:t>
            </a:fld>
            <a:endParaRPr lang="hu-HU" b="0"/>
          </a:p>
        </p:txBody>
      </p:sp>
      <p:pic>
        <p:nvPicPr>
          <p:cNvPr id="7" name="Kép 6" descr="touch pane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8552" y="2852936"/>
            <a:ext cx="4235448" cy="316835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SCADA 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4824413"/>
          </a:xfrm>
        </p:spPr>
        <p:txBody>
          <a:bodyPr/>
          <a:lstStyle/>
          <a:p>
            <a:pPr algn="ctr">
              <a:buNone/>
            </a:pPr>
            <a:r>
              <a:rPr lang="hu-HU" b="1" dirty="0" smtClean="0"/>
              <a:t>S</a:t>
            </a:r>
            <a:r>
              <a:rPr lang="en-US" dirty="0" err="1" smtClean="0"/>
              <a:t>upervisory</a:t>
            </a:r>
            <a:r>
              <a:rPr lang="en-US" dirty="0" smtClean="0"/>
              <a:t> </a:t>
            </a:r>
            <a:r>
              <a:rPr lang="hu-HU" b="1" dirty="0" smtClean="0"/>
              <a:t>C</a:t>
            </a:r>
            <a:r>
              <a:rPr lang="en-US" dirty="0" err="1" smtClean="0"/>
              <a:t>ontrol</a:t>
            </a:r>
            <a:r>
              <a:rPr lang="en-US" dirty="0" smtClean="0"/>
              <a:t> </a:t>
            </a:r>
            <a:r>
              <a:rPr lang="hu-HU" b="1" dirty="0" smtClean="0"/>
              <a:t>A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hu-HU" b="1" dirty="0" smtClean="0"/>
              <a:t>D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hu-HU" b="1" dirty="0" smtClean="0"/>
              <a:t>A</a:t>
            </a:r>
            <a:r>
              <a:rPr lang="en-US" dirty="0" err="1" smtClean="0"/>
              <a:t>cquisition</a:t>
            </a:r>
            <a:endParaRPr lang="hu-HU" dirty="0" smtClean="0"/>
          </a:p>
          <a:p>
            <a:pPr algn="ctr">
              <a:buNone/>
            </a:pPr>
            <a:endParaRPr lang="hu-HU" dirty="0" smtClean="0"/>
          </a:p>
          <a:p>
            <a:r>
              <a:rPr lang="hu-HU" dirty="0" smtClean="0"/>
              <a:t>SCADA funkciói:</a:t>
            </a:r>
          </a:p>
          <a:p>
            <a:pPr lvl="1"/>
            <a:r>
              <a:rPr lang="hu-HU" dirty="0" smtClean="0"/>
              <a:t>Ember-gép kapcsolat</a:t>
            </a:r>
          </a:p>
          <a:p>
            <a:pPr lvl="1"/>
            <a:r>
              <a:rPr lang="hu-HU" dirty="0" smtClean="0"/>
              <a:t>Riasztás, trend kezelés, és naplózás</a:t>
            </a:r>
          </a:p>
          <a:p>
            <a:pPr lvl="1"/>
            <a:r>
              <a:rPr lang="hu-HU" dirty="0" smtClean="0"/>
              <a:t>Jogosultságkezelés</a:t>
            </a:r>
          </a:p>
          <a:p>
            <a:pPr lvl="1"/>
            <a:r>
              <a:rPr lang="hu-HU" dirty="0" smtClean="0"/>
              <a:t>Archiválás</a:t>
            </a:r>
          </a:p>
          <a:p>
            <a:pPr lvl="1"/>
            <a:r>
              <a:rPr lang="hu-HU" dirty="0" smtClean="0"/>
              <a:t>Központi automatika </a:t>
            </a:r>
            <a:r>
              <a:rPr lang="hu-HU" dirty="0" err="1" smtClean="0"/>
              <a:t>funkck</a:t>
            </a:r>
            <a:r>
              <a:rPr lang="hu-HU" dirty="0" smtClean="0"/>
              <a:t> leképzése</a:t>
            </a:r>
          </a:p>
          <a:p>
            <a:pPr lvl="1"/>
            <a:r>
              <a:rPr lang="hu-HU" dirty="0" smtClean="0"/>
              <a:t>Külső kommunikációk kezelése</a:t>
            </a: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AE7A4A-52DD-4AE5-BEDB-79BD1511E026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38</a:t>
            </a:fld>
            <a:endParaRPr lang="hu-HU" b="0"/>
          </a:p>
        </p:txBody>
      </p:sp>
      <p:pic>
        <p:nvPicPr>
          <p:cNvPr id="66562" name="Picture 2" descr="http://upload.wikimedia.org/wikipedia/commons/3/3d/Scada_std_ani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4"/>
            <a:ext cx="3635896" cy="23920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SCADA 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975"/>
            <a:ext cx="8456613" cy="4824413"/>
          </a:xfrm>
        </p:spPr>
        <p:txBody>
          <a:bodyPr/>
          <a:lstStyle/>
          <a:p>
            <a:r>
              <a:rPr lang="hu-HU" dirty="0" smtClean="0"/>
              <a:t>Részei:</a:t>
            </a:r>
          </a:p>
          <a:p>
            <a:pPr lvl="1"/>
            <a:r>
              <a:rPr lang="hu-HU" dirty="0" smtClean="0"/>
              <a:t>Központi felügyeleti számítógép</a:t>
            </a:r>
          </a:p>
          <a:p>
            <a:pPr lvl="1"/>
            <a:r>
              <a:rPr lang="hu-HU" dirty="0" smtClean="0"/>
              <a:t>Kommunikációs Szerverek</a:t>
            </a:r>
          </a:p>
          <a:p>
            <a:pPr lvl="1"/>
            <a:r>
              <a:rPr lang="hu-HU" dirty="0" smtClean="0"/>
              <a:t>Kommunikációs hálózat</a:t>
            </a:r>
          </a:p>
          <a:p>
            <a:pPr lvl="1"/>
            <a:r>
              <a:rPr lang="hu-HU" dirty="0" smtClean="0"/>
              <a:t>Terepi eszközök</a:t>
            </a:r>
          </a:p>
          <a:p>
            <a:pPr lvl="1"/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C57A42-BE0D-4F3B-A032-AF3978F090DE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39</a:t>
            </a:fld>
            <a:endParaRPr lang="hu-HU" b="0"/>
          </a:p>
        </p:txBody>
      </p:sp>
      <p:pic>
        <p:nvPicPr>
          <p:cNvPr id="66562" name="Picture 2" descr="http://smartgrid.icsys-inc.com/smartgrid/wp-content/uploads/2010/11/citectscada-functions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73742"/>
            <a:ext cx="5029376" cy="36915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Veszteségek felosztása keletkezési helyük szerint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F47EB-D904-4FB4-8C17-C86FFBFF6339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4</a:t>
            </a:fld>
            <a:endParaRPr lang="hu-HU" b="0"/>
          </a:p>
        </p:txBody>
      </p:sp>
      <p:sp>
        <p:nvSpPr>
          <p:cNvPr id="7" name="Téglalap 6"/>
          <p:cNvSpPr/>
          <p:nvPr/>
        </p:nvSpPr>
        <p:spPr bwMode="auto">
          <a:xfrm>
            <a:off x="179512" y="2132856"/>
            <a:ext cx="2232248" cy="1800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 smtClean="0"/>
              <a:t>Termelés</a:t>
            </a:r>
            <a:endParaRPr kumimoji="0" lang="hu-H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églalap 7"/>
          <p:cNvSpPr/>
          <p:nvPr/>
        </p:nvSpPr>
        <p:spPr bwMode="auto">
          <a:xfrm>
            <a:off x="3491880" y="2132856"/>
            <a:ext cx="2232248" cy="1800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 smtClean="0"/>
              <a:t>Elosztó hálózat</a:t>
            </a:r>
            <a:endParaRPr kumimoji="0" lang="hu-H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églalap 8"/>
          <p:cNvSpPr/>
          <p:nvPr/>
        </p:nvSpPr>
        <p:spPr bwMode="auto">
          <a:xfrm>
            <a:off x="6804248" y="2132856"/>
            <a:ext cx="2232248" cy="1800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 smtClean="0"/>
              <a:t>Fogyasztó</a:t>
            </a:r>
            <a:endParaRPr kumimoji="0" lang="hu-H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Jobbra nyíl 9"/>
          <p:cNvSpPr/>
          <p:nvPr/>
        </p:nvSpPr>
        <p:spPr bwMode="auto">
          <a:xfrm>
            <a:off x="2411760" y="2564904"/>
            <a:ext cx="1080120" cy="9361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Lefelé nyíl 11"/>
          <p:cNvSpPr/>
          <p:nvPr/>
        </p:nvSpPr>
        <p:spPr bwMode="auto">
          <a:xfrm>
            <a:off x="971600" y="3933056"/>
            <a:ext cx="576064" cy="10801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veszteség</a:t>
            </a:r>
          </a:p>
        </p:txBody>
      </p:sp>
      <p:sp>
        <p:nvSpPr>
          <p:cNvPr id="13" name="Jobbra nyíl 12"/>
          <p:cNvSpPr/>
          <p:nvPr/>
        </p:nvSpPr>
        <p:spPr bwMode="auto">
          <a:xfrm>
            <a:off x="5724128" y="2564904"/>
            <a:ext cx="1080120" cy="9361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Lefelé nyíl 15"/>
          <p:cNvSpPr/>
          <p:nvPr/>
        </p:nvSpPr>
        <p:spPr bwMode="auto">
          <a:xfrm>
            <a:off x="4283968" y="3933056"/>
            <a:ext cx="576064" cy="10801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veszteség</a:t>
            </a:r>
          </a:p>
        </p:txBody>
      </p:sp>
      <p:sp>
        <p:nvSpPr>
          <p:cNvPr id="17" name="Lefelé nyíl 16"/>
          <p:cNvSpPr/>
          <p:nvPr/>
        </p:nvSpPr>
        <p:spPr bwMode="auto">
          <a:xfrm>
            <a:off x="7596336" y="3933056"/>
            <a:ext cx="576064" cy="10801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veszteség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133079"/>
            <a:ext cx="7629029" cy="2448049"/>
          </a:xfrm>
        </p:spPr>
        <p:txBody>
          <a:bodyPr/>
          <a:lstStyle/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r>
              <a:rPr lang="hu-HU" sz="3600" b="1" dirty="0" smtClean="0">
                <a:latin typeface="Comic Sans MS" pitchFamily="66" charset="0"/>
              </a:rPr>
              <a:t>Köszönöm megtisztelő figyelmüket!</a:t>
            </a:r>
            <a:endParaRPr lang="en-US" sz="3600" b="1" dirty="0" smtClean="0">
              <a:latin typeface="Comic Sans MS" pitchFamily="66" charset="0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5229200"/>
            <a:ext cx="6400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Sándorfalvi György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sandorfalvi.gyorgy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kvk.uni-obuda.hu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ED5ED8-3821-457E-A181-C24A77EC1D22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40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energiahatékonyság növelésnek lépései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975"/>
            <a:ext cx="9143999" cy="48244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u-HU" dirty="0" smtClean="0"/>
              <a:t>Veszteségek feltárása (Energia Audit):</a:t>
            </a:r>
          </a:p>
          <a:p>
            <a:pPr lvl="1"/>
            <a:r>
              <a:rPr lang="hu-HU" dirty="0" smtClean="0"/>
              <a:t>Technológiai folyamatok és berendezések felmérése</a:t>
            </a:r>
          </a:p>
          <a:p>
            <a:pPr lvl="1"/>
            <a:r>
              <a:rPr lang="hu-HU" dirty="0" smtClean="0"/>
              <a:t>Energetikai és segédberendezések felmérése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A veszteségek megszüntetésére irányuló intézkedések:</a:t>
            </a:r>
          </a:p>
          <a:p>
            <a:pPr lvl="1"/>
            <a:r>
              <a:rPr lang="hu-HU" dirty="0" smtClean="0"/>
              <a:t>Dolgozók magatartásának </a:t>
            </a:r>
            <a:r>
              <a:rPr lang="hu-HU" dirty="0" smtClean="0"/>
              <a:t>befolyásolása </a:t>
            </a:r>
            <a:br>
              <a:rPr lang="hu-HU" dirty="0" smtClean="0"/>
            </a:br>
            <a:r>
              <a:rPr lang="hu-HU" dirty="0" smtClean="0"/>
              <a:t>(kapcsolják le a nem használt gépeket, stb.)</a:t>
            </a:r>
            <a:endParaRPr lang="hu-HU" dirty="0" smtClean="0"/>
          </a:p>
          <a:p>
            <a:pPr lvl="1"/>
            <a:r>
              <a:rPr lang="hu-HU" dirty="0" smtClean="0"/>
              <a:t>Vállalatvezetés által elrendelt szervezeti és üzemviteli </a:t>
            </a:r>
            <a:r>
              <a:rPr lang="hu-HU" dirty="0" smtClean="0"/>
              <a:t>intézkedések (pl. </a:t>
            </a:r>
            <a:r>
              <a:rPr lang="hu-HU" dirty="0" smtClean="0"/>
              <a:t>több karbantartás, alacsonyabb hőm. Tartás, stb.)</a:t>
            </a:r>
            <a:endParaRPr lang="hu-HU" dirty="0" smtClean="0"/>
          </a:p>
          <a:p>
            <a:pPr lvl="1"/>
            <a:r>
              <a:rPr lang="hu-HU" dirty="0" smtClean="0"/>
              <a:t>Berendezések felújítása, cseréje, új technológiák bevezetése</a:t>
            </a:r>
          </a:p>
          <a:p>
            <a:pPr lvl="2"/>
            <a:r>
              <a:rPr lang="hu-HU" dirty="0" smtClean="0"/>
              <a:t>Hatékonyabb eszközök beépítésével</a:t>
            </a:r>
          </a:p>
          <a:p>
            <a:pPr lvl="2"/>
            <a:r>
              <a:rPr lang="hu-HU" dirty="0" smtClean="0"/>
              <a:t>Automatikus szabályzás kialakításával</a:t>
            </a:r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DBA1B8-1AEE-4099-98C1-1BCB5F281D54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5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Veszteségek feltárása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2" y="1196975"/>
            <a:ext cx="8280275" cy="4824413"/>
          </a:xfrm>
        </p:spPr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Kiterjed:</a:t>
            </a:r>
          </a:p>
          <a:p>
            <a:pPr lvl="1"/>
            <a:r>
              <a:rPr lang="hu-HU" dirty="0" smtClean="0"/>
              <a:t>A gyártási folyamatokra, és rendszerekre</a:t>
            </a:r>
          </a:p>
          <a:p>
            <a:pPr lvl="1"/>
            <a:r>
              <a:rPr lang="hu-HU" dirty="0" smtClean="0"/>
              <a:t>Segédüzemi folyamatokra és rendszerekre</a:t>
            </a:r>
          </a:p>
          <a:p>
            <a:pPr lvl="1"/>
            <a:r>
              <a:rPr lang="hu-HU" dirty="0" smtClean="0"/>
              <a:t>Épületekre, csarnokokra</a:t>
            </a:r>
          </a:p>
          <a:p>
            <a:pPr lvl="1"/>
            <a:r>
              <a:rPr lang="hu-HU" dirty="0" smtClean="0"/>
              <a:t>Energiatermelő és felhasználó berendezések vizsgálatára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DBA1B8-1AEE-4099-98C1-1BCB5F281D54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6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Energiaveszteséget előidéző okok lehetnek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DBA1B8-1AEE-4099-98C1-1BCB5F281D54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7</a:t>
            </a:fld>
            <a:endParaRPr lang="hu-HU" b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1412776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Nem kielégítő hőszigetelés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fűtési rendszer korszerűtlensége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Fűtési szabályozók hiánya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Termelési folyamat szakaszossága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kondenzátum eleresztése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Villamos és fűtési hálózati veszteségek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Léghálózati veszteségek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355976" y="1412776"/>
            <a:ext cx="4788024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Hulladékhő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hasznosítás hiánya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Korszerűtlen világítás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Elhasználódott kompresszorok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Mérőműszerek hiánya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Hőtermelő</a:t>
            </a: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berendezések rossz hatásfoka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Túlfűtés, túlhűtés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Hibás </a:t>
            </a:r>
            <a:r>
              <a:rPr kumimoji="0" lang="hu-H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kondenzedények</a:t>
            </a: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Karbantartás hiánya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Elavult gyártási folyamat</a:t>
            </a:r>
            <a:endParaRPr kumimoji="0" lang="hu-H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Épületek energiafelhasználása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12F3A-C19D-4A83-A8A0-36A21C1ECA28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8</a:t>
            </a:fld>
            <a:endParaRPr lang="hu-HU" b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54428"/>
            <a:ext cx="4571999" cy="407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puletek energiafelhasznalasanak megoszla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1321" y="2204864"/>
            <a:ext cx="445718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épület energiahatékonyságának növelése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3" y="1124867"/>
            <a:ext cx="7772400" cy="4824413"/>
          </a:xfrm>
        </p:spPr>
        <p:txBody>
          <a:bodyPr/>
          <a:lstStyle/>
          <a:p>
            <a:r>
              <a:rPr lang="hu-HU" dirty="0" smtClean="0"/>
              <a:t>Hatékonyabb eszközök beépítése</a:t>
            </a:r>
          </a:p>
          <a:p>
            <a:pPr lvl="1"/>
            <a:r>
              <a:rPr lang="hu-HU" dirty="0" err="1" smtClean="0"/>
              <a:t>Hűtés-Fűtés</a:t>
            </a:r>
            <a:endParaRPr lang="hu-HU" dirty="0" smtClean="0"/>
          </a:p>
          <a:p>
            <a:pPr lvl="2"/>
            <a:r>
              <a:rPr lang="hu-HU" dirty="0" smtClean="0"/>
              <a:t>Épület hőszigetelés</a:t>
            </a:r>
          </a:p>
          <a:p>
            <a:pPr lvl="2"/>
            <a:r>
              <a:rPr lang="hu-HU" dirty="0" smtClean="0"/>
              <a:t>Nyílászárók cseréje</a:t>
            </a:r>
          </a:p>
          <a:p>
            <a:pPr lvl="2"/>
            <a:r>
              <a:rPr lang="hu-HU" dirty="0" smtClean="0"/>
              <a:t>Fűtendő légtér csökkentése</a:t>
            </a:r>
          </a:p>
          <a:p>
            <a:pPr lvl="2"/>
            <a:r>
              <a:rPr lang="hu-HU" dirty="0" smtClean="0"/>
              <a:t>Hatékonyabb hőforrás beépítése</a:t>
            </a:r>
            <a:br>
              <a:rPr lang="hu-HU" dirty="0" smtClean="0"/>
            </a:br>
            <a:r>
              <a:rPr lang="hu-HU" dirty="0" smtClean="0"/>
              <a:t>(pl. </a:t>
            </a:r>
            <a:r>
              <a:rPr lang="hu-HU" dirty="0" err="1" smtClean="0"/>
              <a:t>infrafűtés</a:t>
            </a:r>
            <a:r>
              <a:rPr lang="hu-HU" dirty="0" smtClean="0"/>
              <a:t>, modulálható kazán, stb.)</a:t>
            </a:r>
          </a:p>
          <a:p>
            <a:pPr lvl="2"/>
            <a:r>
              <a:rPr lang="hu-HU" dirty="0" smtClean="0"/>
              <a:t>Frekvenciaváltós szivattyúk beépítése</a:t>
            </a:r>
          </a:p>
          <a:p>
            <a:pPr lvl="2"/>
            <a:r>
              <a:rPr lang="hu-HU" dirty="0" smtClean="0"/>
              <a:t>Fűtési rendszer </a:t>
            </a:r>
            <a:r>
              <a:rPr lang="hu-HU" dirty="0" err="1" smtClean="0"/>
              <a:t>beszabályzása</a:t>
            </a:r>
            <a:r>
              <a:rPr lang="hu-HU" dirty="0" smtClean="0"/>
              <a:t> (!)</a:t>
            </a:r>
          </a:p>
          <a:p>
            <a:pPr lvl="2"/>
            <a:r>
              <a:rPr lang="hu-HU" dirty="0" smtClean="0"/>
              <a:t>Hatékonyabb </a:t>
            </a:r>
            <a:r>
              <a:rPr lang="hu-HU" dirty="0" err="1" smtClean="0"/>
              <a:t>hőleadó</a:t>
            </a:r>
            <a:r>
              <a:rPr lang="hu-HU" dirty="0" smtClean="0"/>
              <a:t> eszközök beépítése</a:t>
            </a:r>
          </a:p>
          <a:p>
            <a:pPr lvl="2"/>
            <a:r>
              <a:rPr lang="hu-HU" u="sng" dirty="0" smtClean="0"/>
              <a:t>Hulladékenergia hasznosítása</a:t>
            </a:r>
          </a:p>
          <a:p>
            <a:pPr lvl="2"/>
            <a:r>
              <a:rPr lang="hu-HU" dirty="0" smtClean="0"/>
              <a:t>Megújuló energiaforrások beépítése</a:t>
            </a:r>
          </a:p>
          <a:p>
            <a:pPr lvl="2"/>
            <a:r>
              <a:rPr lang="hu-HU" dirty="0" smtClean="0"/>
              <a:t>Árnyékolástechnika kialakítása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46F2E-0686-4DAE-B85C-DC1940E6B06A}" type="datetime1">
              <a:rPr lang="hu-HU" smtClean="0"/>
              <a:pPr>
                <a:defRPr/>
              </a:pPr>
              <a:t>2011.11.13.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I. - 9.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9</a:t>
            </a:fld>
            <a:endParaRPr lang="hu-HU" b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24744"/>
            <a:ext cx="1901825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B2B2B2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FF99CC"/>
    </a:hlink>
    <a:folHlink>
      <a:srgbClr val="CBCB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10116</TotalTime>
  <Words>1402</Words>
  <Application>Microsoft Office PowerPoint</Application>
  <PresentationFormat>Diavetítés a képernyőre (4:3 oldalarány)</PresentationFormat>
  <Paragraphs>503</Paragraphs>
  <Slides>40</Slides>
  <Notes>40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40</vt:i4>
      </vt:variant>
    </vt:vector>
  </HeadingPairs>
  <TitlesOfParts>
    <vt:vector size="43" baseType="lpstr">
      <vt:lpstr>Alapértelmezett terv</vt:lpstr>
      <vt:lpstr>Bitkép alakzat</vt:lpstr>
      <vt:lpstr>Equation</vt:lpstr>
      <vt:lpstr>ENERGIAGAZDÁLKODÁS</vt:lpstr>
      <vt:lpstr>Épületinformatikai feladatok</vt:lpstr>
      <vt:lpstr>Energiagazdálkodás</vt:lpstr>
      <vt:lpstr>Veszteségek felosztása keletkezési helyük szerint</vt:lpstr>
      <vt:lpstr>Az energiahatékonyság növelésnek lépései</vt:lpstr>
      <vt:lpstr>Veszteségek feltárása</vt:lpstr>
      <vt:lpstr>Energiaveszteséget előidéző okok lehetnek</vt:lpstr>
      <vt:lpstr>Épületek energiafelhasználása</vt:lpstr>
      <vt:lpstr>Az épület energiahatékonyságának növelése</vt:lpstr>
      <vt:lpstr>Hulladék energiahordozók</vt:lpstr>
      <vt:lpstr>Az épület energiahatékonyságának növelése</vt:lpstr>
      <vt:lpstr>Energiahatékonyság növelése</vt:lpstr>
      <vt:lpstr>Energiahatékonyság növelése</vt:lpstr>
      <vt:lpstr>Energiahatékonyság növelése</vt:lpstr>
      <vt:lpstr>Megtérülés számítása</vt:lpstr>
      <vt:lpstr>E-max program</vt:lpstr>
      <vt:lpstr>Épületinformatikai feladatok</vt:lpstr>
      <vt:lpstr>Villamosenergia ellátás</vt:lpstr>
      <vt:lpstr>Villamos energia ellátás</vt:lpstr>
      <vt:lpstr>Villamos energia ellátás</vt:lpstr>
      <vt:lpstr>Fogyasztásmérők</vt:lpstr>
      <vt:lpstr>Fogyasztásmérők</vt:lpstr>
      <vt:lpstr>Fogyasztásmérők</vt:lpstr>
      <vt:lpstr>Fogyasztásmérők - Gázfogyasztás</vt:lpstr>
      <vt:lpstr>Fogyasztásmérők - Gázfogyasztás</vt:lpstr>
      <vt:lpstr>Fogyasztásmérők - gázfogyasztás</vt:lpstr>
      <vt:lpstr>Fogyasztásmérők - gázfogyasztás</vt:lpstr>
      <vt:lpstr>Fogyasztásmérők</vt:lpstr>
      <vt:lpstr>SMART Metering</vt:lpstr>
      <vt:lpstr>Épületinformatikai feladatok</vt:lpstr>
      <vt:lpstr>Ember-gép kapcsolat (HMI) alapjai</vt:lpstr>
      <vt:lpstr>Ember-gép kapcsolat eszközei</vt:lpstr>
      <vt:lpstr>Ember-gép kapcsolat hagyományos eszközök</vt:lpstr>
      <vt:lpstr>Ember-gép kapcsolat virtuális eszközök</vt:lpstr>
      <vt:lpstr>Touch panelek</vt:lpstr>
      <vt:lpstr>Touch panelek</vt:lpstr>
      <vt:lpstr>Touch panelek programozása</vt:lpstr>
      <vt:lpstr>SCADA rendszerek</vt:lpstr>
      <vt:lpstr>SCADA rendszerek</vt:lpstr>
      <vt:lpstr>40. dia</vt:lpstr>
    </vt:vector>
  </TitlesOfParts>
  <Company>Power Consult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VEI</dc:creator>
  <cp:lastModifiedBy>Sándorfalvi György</cp:lastModifiedBy>
  <cp:revision>359</cp:revision>
  <dcterms:created xsi:type="dcterms:W3CDTF">2004-01-18T20:51:38Z</dcterms:created>
  <dcterms:modified xsi:type="dcterms:W3CDTF">2011-11-13T19:24:33Z</dcterms:modified>
</cp:coreProperties>
</file>