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1" r:id="rId2"/>
    <p:sldId id="1017" r:id="rId3"/>
    <p:sldId id="1019" r:id="rId4"/>
    <p:sldId id="1050" r:id="rId5"/>
    <p:sldId id="1049" r:id="rId6"/>
    <p:sldId id="1055" r:id="rId7"/>
    <p:sldId id="1051" r:id="rId8"/>
    <p:sldId id="1058" r:id="rId9"/>
    <p:sldId id="1052" r:id="rId10"/>
    <p:sldId id="1059" r:id="rId11"/>
    <p:sldId id="1060" r:id="rId12"/>
    <p:sldId id="1062" r:id="rId13"/>
    <p:sldId id="1063" r:id="rId14"/>
    <p:sldId id="1064" r:id="rId15"/>
    <p:sldId id="1065" r:id="rId16"/>
    <p:sldId id="1056" r:id="rId17"/>
    <p:sldId id="1053" r:id="rId18"/>
    <p:sldId id="1054" r:id="rId19"/>
    <p:sldId id="1041" r:id="rId20"/>
    <p:sldId id="1042" r:id="rId21"/>
    <p:sldId id="1043" r:id="rId22"/>
    <p:sldId id="1045" r:id="rId23"/>
    <p:sldId id="1044" r:id="rId24"/>
    <p:sldId id="1046" r:id="rId25"/>
    <p:sldId id="1047" r:id="rId26"/>
    <p:sldId id="1048" r:id="rId27"/>
    <p:sldId id="554" r:id="rId28"/>
  </p:sldIdLst>
  <p:sldSz cx="9144000" cy="6858000" type="screen4x3"/>
  <p:notesSz cx="7315200" cy="96012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CCFFCC"/>
    <a:srgbClr val="FF0000"/>
    <a:srgbClr val="00FFFF"/>
    <a:srgbClr val="FFCC99"/>
    <a:srgbClr val="99FF66"/>
    <a:srgbClr val="CCFF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43" autoAdjust="0"/>
    <p:restoredTop sz="94624" autoAdjust="0"/>
  </p:normalViewPr>
  <p:slideViewPr>
    <p:cSldViewPr>
      <p:cViewPr>
        <p:scale>
          <a:sx n="80" d="100"/>
          <a:sy n="80" d="100"/>
        </p:scale>
        <p:origin x="-19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2041EE4-9650-4A14-87F4-8D17E53E3C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FDAAEAB-A7B3-4CB2-A189-4B4A02CD6F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0C181-D943-42A1-97CB-4C1FD5657249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6C4EA-09B3-4AF8-9D0E-E837D4CE072E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73E96-1AFD-4952-B14D-D9B7C3C4CEB6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B79BB-B5A0-46CF-9BAD-B0C8F948541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3513" y="260350"/>
            <a:ext cx="1943100" cy="57610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5676900" cy="57610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B506-1CCD-4A4E-BCCD-CEC2EAA22738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8C00-2DB9-47BB-8A5D-C4B2978EA916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84213" y="260350"/>
            <a:ext cx="7772400" cy="57610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E5A93-1AB3-4BAB-B8E5-7385E7EA8999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73B3-6811-473A-BC45-C2C0FC0ADCE5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2" descr="oe_cimer_szines_print_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4450"/>
            <a:ext cx="4254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0" descr="VEI logo tele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15888"/>
            <a:ext cx="9271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7272338" y="692150"/>
            <a:ext cx="1871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hu-HU" sz="1000" dirty="0" err="1">
                <a:solidFill>
                  <a:srgbClr val="00B0F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Villamosenergetikai</a:t>
            </a:r>
            <a:r>
              <a:rPr lang="hu-HU" sz="1000" dirty="0">
                <a:solidFill>
                  <a:srgbClr val="00B0F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Intézet</a:t>
            </a:r>
            <a:endParaRPr lang="hu-HU" sz="1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AAD5-CDE3-4FD2-92DB-BF93167FCEF4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44433-C8A8-43E9-9675-6ACEF6D6333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FA1D-2571-42AB-9509-3854D572F054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F827-12F9-4BF1-B1B2-B91B5530B46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00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6613" y="1196975"/>
            <a:ext cx="38100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AE8B2-0BD7-4735-88EC-2871F8C83050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1789C-C8CE-41B5-ABEC-D5FC025D06D6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22CB0-F854-4D99-916A-FC5ADA537F55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0B059-E938-461C-B5D7-DFB1573F5391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163BD-0541-4953-8634-8644D5705363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BDA78-1F97-40D6-9936-E5FC64A56994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306CD-36E4-4B9A-A7F9-F5569E1D3F22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9A49C-8F19-4B1B-9CF8-7C6F930641FF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C07E-30E9-45DC-9825-8CF5F6C68A12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F2818-0BF9-4EA3-8C39-D003D2D7CBD1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9C61E-7A88-45C1-B737-2A3949C4EEE7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1757-6DDF-410A-96EE-FD8A9AD8B10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6035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96975"/>
            <a:ext cx="77724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09FA0034-569D-443D-8564-AB15248A0D60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24600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hu-HU" smtClean="0"/>
              <a:t>Energetikai Informatika I. - 8. előadás</a:t>
            </a: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FA7104-9D2B-4804-83AE-CE95CE50B6BF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1052513"/>
            <a:ext cx="9144000" cy="73025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6165850"/>
            <a:ext cx="9144000" cy="71438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5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spd="med">
    <p:fade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413" y="1772816"/>
            <a:ext cx="9793288" cy="1871712"/>
          </a:xfrm>
          <a:noFill/>
        </p:spPr>
        <p:txBody>
          <a:bodyPr lIns="92075" tIns="46038" rIns="92075" bIns="46038"/>
          <a:lstStyle/>
          <a:p>
            <a:r>
              <a:rPr lang="hu-HU" sz="3600" cap="all" dirty="0" smtClean="0"/>
              <a:t>Vagyonvédelem</a:t>
            </a:r>
            <a:endParaRPr lang="en-US" sz="3600" b="1" cap="all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  <a:noFill/>
        </p:spPr>
        <p:txBody>
          <a:bodyPr lIns="92075" tIns="46038" rIns="92075" bIns="46038" anchor="ctr"/>
          <a:lstStyle/>
          <a:p>
            <a:r>
              <a:rPr lang="hu-HU" sz="2000" dirty="0" smtClean="0"/>
              <a:t>Sándorfalvi György</a:t>
            </a:r>
            <a:endParaRPr lang="en-US" sz="2000" dirty="0" smtClean="0"/>
          </a:p>
          <a:p>
            <a:r>
              <a:rPr lang="en-US" sz="1800" dirty="0" err="1" smtClean="0"/>
              <a:t>Óbuda</a:t>
            </a:r>
            <a:r>
              <a:rPr lang="hu-HU" sz="1800" dirty="0" smtClean="0"/>
              <a:t>i</a:t>
            </a:r>
            <a:r>
              <a:rPr lang="en-US" sz="1800" dirty="0" smtClean="0"/>
              <a:t> </a:t>
            </a:r>
            <a:r>
              <a:rPr lang="hu-HU" sz="1800" dirty="0" smtClean="0"/>
              <a:t>Egyetem, Kandó Kálmán Villamosmérnöki Kar</a:t>
            </a:r>
          </a:p>
          <a:p>
            <a:r>
              <a:rPr lang="hu-HU" sz="1800" dirty="0" err="1" smtClean="0"/>
              <a:t>Villamosenergetikai</a:t>
            </a:r>
            <a:r>
              <a:rPr lang="hu-HU" sz="1800" dirty="0" smtClean="0"/>
              <a:t> Intézet</a:t>
            </a:r>
            <a:endParaRPr lang="en-US" sz="1800" dirty="0" smtClean="0"/>
          </a:p>
          <a:p>
            <a:r>
              <a:rPr lang="en-US" sz="1800" dirty="0" smtClean="0"/>
              <a:t>Budapest</a:t>
            </a:r>
            <a:r>
              <a:rPr lang="hu-HU" sz="1800" dirty="0" smtClean="0"/>
              <a:t>, 1034 </a:t>
            </a:r>
            <a:r>
              <a:rPr lang="en-US" sz="1800" dirty="0" err="1" smtClean="0"/>
              <a:t>Bécsi</a:t>
            </a:r>
            <a:r>
              <a:rPr lang="en-US" sz="1800" dirty="0" smtClean="0"/>
              <a:t> u. 96/b. </a:t>
            </a:r>
          </a:p>
          <a:p>
            <a:r>
              <a:rPr lang="hu-HU" sz="1800" dirty="0" err="1" smtClean="0"/>
              <a:t>sandorfalvi.gyorgy</a:t>
            </a:r>
            <a:r>
              <a:rPr lang="en-US" sz="1800" dirty="0" smtClean="0"/>
              <a:t>@</a:t>
            </a:r>
            <a:r>
              <a:rPr lang="en-US" sz="1800" dirty="0" err="1" smtClean="0"/>
              <a:t>kvk.uni-obuda.hu</a:t>
            </a:r>
            <a:endParaRPr lang="en-US" sz="1800" b="1" dirty="0" smtClean="0"/>
          </a:p>
        </p:txBody>
      </p:sp>
      <p:pic>
        <p:nvPicPr>
          <p:cNvPr id="7170" name="Picture 2" descr="http://accsecurity.files.wordpress.com/2011/09/burgl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12567"/>
            <a:ext cx="866372" cy="141277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Központok osztályozása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Csoportosítás:</a:t>
            </a:r>
          </a:p>
          <a:p>
            <a:pPr lvl="1"/>
            <a:r>
              <a:rPr lang="hu-HU" sz="2800" dirty="0" smtClean="0"/>
              <a:t>Érzékelő bemenetek ZÓNÁK száma szerint</a:t>
            </a:r>
          </a:p>
          <a:p>
            <a:pPr lvl="2"/>
            <a:r>
              <a:rPr lang="hu-HU" sz="2400" dirty="0" smtClean="0"/>
              <a:t>4-16 zóna </a:t>
            </a:r>
            <a:r>
              <a:rPr lang="hu-HU" sz="2400" dirty="0" smtClean="0">
                <a:sym typeface="Wingdings" pitchFamily="2" charset="2"/>
              </a:rPr>
              <a:t> kis központ</a:t>
            </a:r>
          </a:p>
          <a:p>
            <a:pPr lvl="2"/>
            <a:r>
              <a:rPr lang="hu-HU" sz="2400" dirty="0" smtClean="0">
                <a:sym typeface="Wingdings" pitchFamily="2" charset="2"/>
              </a:rPr>
              <a:t>16-64 zóna  közepes központ</a:t>
            </a:r>
          </a:p>
          <a:p>
            <a:pPr lvl="2"/>
            <a:r>
              <a:rPr lang="hu-HU" sz="2400" dirty="0" smtClean="0">
                <a:sym typeface="Wingdings" pitchFamily="2" charset="2"/>
              </a:rPr>
              <a:t>64 – zóna  nagy központ</a:t>
            </a:r>
          </a:p>
          <a:p>
            <a:pPr lvl="1"/>
            <a:r>
              <a:rPr lang="hu-HU" sz="2800" dirty="0" smtClean="0"/>
              <a:t>Jelzésátvitel módja szerint</a:t>
            </a:r>
          </a:p>
          <a:p>
            <a:pPr lvl="2"/>
            <a:r>
              <a:rPr lang="hu-HU" sz="2400" dirty="0" smtClean="0"/>
              <a:t>Vezetékes</a:t>
            </a:r>
          </a:p>
          <a:p>
            <a:pPr lvl="2"/>
            <a:r>
              <a:rPr lang="hu-HU" sz="2400" dirty="0" smtClean="0"/>
              <a:t>Rádiós</a:t>
            </a:r>
          </a:p>
          <a:p>
            <a:pPr lvl="2"/>
            <a:r>
              <a:rPr lang="hu-HU" sz="2400" dirty="0" smtClean="0"/>
              <a:t>kombinált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9E9CA-FC2F-4A5A-AFFA-38E6D1326819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10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Központok kommunikációja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u="sng" dirty="0" smtClean="0"/>
              <a:t>Vezetékes:</a:t>
            </a:r>
            <a:r>
              <a:rPr lang="hu-HU" sz="2800" dirty="0" smtClean="0"/>
              <a:t> az érzékelők általában az erre a célra kiépített kábelhálózaton keresztül kommunikálnak a központtal </a:t>
            </a:r>
            <a:r>
              <a:rPr lang="hu-HU" sz="2800" dirty="0" smtClean="0">
                <a:sym typeface="Wingdings" pitchFamily="2" charset="2"/>
              </a:rPr>
              <a:t> zónabemenet, 12V tápfeszültség</a:t>
            </a:r>
          </a:p>
          <a:p>
            <a:r>
              <a:rPr lang="hu-HU" sz="2800" u="sng" dirty="0" smtClean="0"/>
              <a:t>Rádiós:</a:t>
            </a:r>
            <a:r>
              <a:rPr lang="hu-HU" sz="2800" dirty="0" smtClean="0"/>
              <a:t> az érzékelők általában egyirányú rádiófrekvenciás jelátvitellel kommunikálnak a központtal</a:t>
            </a:r>
          </a:p>
          <a:p>
            <a:r>
              <a:rPr lang="hu-HU" sz="2800" u="sng" dirty="0" smtClean="0"/>
              <a:t>Kombinált:</a:t>
            </a:r>
            <a:r>
              <a:rPr lang="hu-HU" sz="2800" dirty="0" smtClean="0"/>
              <a:t> vezetékes és rádiós érzékelő is alkalmazhatóak.</a:t>
            </a:r>
            <a:endParaRPr lang="hu-HU" sz="2800" u="sng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DA7F8C-E9FC-4B4B-8EE2-61D70E2109B5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11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Zónatípusok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Azonnali zóna: </a:t>
            </a:r>
            <a:r>
              <a:rPr lang="hu-HU" dirty="0" smtClean="0"/>
              <a:t>riasztás jelzése a zóna </a:t>
            </a:r>
            <a:r>
              <a:rPr lang="hu-HU" b="1" dirty="0" smtClean="0"/>
              <a:t>élesített</a:t>
            </a:r>
            <a:r>
              <a:rPr lang="hu-HU" dirty="0" smtClean="0"/>
              <a:t> állapotában azonnali riasztást vált ki!</a:t>
            </a:r>
          </a:p>
          <a:p>
            <a:r>
              <a:rPr lang="hu-HU" u="sng" dirty="0" smtClean="0"/>
              <a:t>Késleltetett zóna:</a:t>
            </a:r>
            <a:r>
              <a:rPr lang="hu-HU" dirty="0" smtClean="0"/>
              <a:t> riasztás jelzése a zóna </a:t>
            </a:r>
            <a:r>
              <a:rPr lang="hu-HU" b="1" dirty="0" smtClean="0"/>
              <a:t>élesített</a:t>
            </a:r>
            <a:r>
              <a:rPr lang="hu-HU" dirty="0" smtClean="0"/>
              <a:t> állapotában a beállított </a:t>
            </a:r>
            <a:r>
              <a:rPr lang="hu-HU" i="1" dirty="0" smtClean="0"/>
              <a:t>belépési késleltetési (kilépési késleltetési)</a:t>
            </a:r>
            <a:r>
              <a:rPr lang="hu-HU" dirty="0" smtClean="0"/>
              <a:t> idő letelte után indítja a riasztást.</a:t>
            </a:r>
          </a:p>
          <a:p>
            <a:r>
              <a:rPr lang="hu-HU" u="sng" dirty="0" smtClean="0"/>
              <a:t>Élesítő zóna:</a:t>
            </a:r>
            <a:r>
              <a:rPr lang="hu-HU" dirty="0" smtClean="0"/>
              <a:t> lehetővé teszi, hogy a rákötött kulcsos kapcsolóval, vagy kódkapcsolóval történjen az élesítés és a kikapcsolás</a:t>
            </a:r>
          </a:p>
          <a:p>
            <a:r>
              <a:rPr lang="hu-HU" u="sng" dirty="0" smtClean="0"/>
              <a:t>Pánik zóna (támadásjelző zóna):</a:t>
            </a:r>
            <a:r>
              <a:rPr lang="hu-HU" dirty="0" smtClean="0"/>
              <a:t> olyan 24 órás zóna, amelyik csendes riasztást indít.</a:t>
            </a:r>
          </a:p>
          <a:p>
            <a:r>
              <a:rPr lang="hu-HU" u="sng" dirty="0" smtClean="0"/>
              <a:t>Tűz zóna:</a:t>
            </a:r>
            <a:r>
              <a:rPr lang="hu-HU" dirty="0" smtClean="0"/>
              <a:t> olyan 24 órás zóna, amelyik riasztása esetén a központ a tűzoltóságra küldi az átjelzést!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B7182-7C78-4EB8-8BB8-8572E40E8EE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12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Zóna paraméterezés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Kiiktatás, engedélyezés: (</a:t>
            </a:r>
            <a:r>
              <a:rPr lang="hu-HU" sz="2800" dirty="0" err="1" smtClean="0"/>
              <a:t>bypass</a:t>
            </a:r>
            <a:r>
              <a:rPr lang="hu-HU" sz="2800" dirty="0" smtClean="0"/>
              <a:t> </a:t>
            </a:r>
            <a:r>
              <a:rPr lang="hu-HU" sz="2800" dirty="0" err="1" smtClean="0"/>
              <a:t>enable</a:t>
            </a:r>
            <a:r>
              <a:rPr lang="hu-HU" sz="2800" dirty="0" smtClean="0"/>
              <a:t>) paraméterrel engedélyezzük hogy a zónát a rendszer élesítése előtt kiiktathassuk. A központ a kiiktatott zónáról érkező jelzéseket nem veszi figyelembe!</a:t>
            </a:r>
          </a:p>
          <a:p>
            <a:pPr algn="just"/>
            <a:r>
              <a:rPr lang="hu-HU" sz="2800" dirty="0" smtClean="0"/>
              <a:t>Otthonmaradás/eltávozás: (</a:t>
            </a:r>
            <a:r>
              <a:rPr lang="hu-HU" sz="2800" dirty="0" err="1" smtClean="0"/>
              <a:t>Stay</a:t>
            </a:r>
            <a:r>
              <a:rPr lang="hu-HU" sz="2800" dirty="0" smtClean="0"/>
              <a:t> </a:t>
            </a:r>
            <a:r>
              <a:rPr lang="hu-HU" sz="2800" dirty="0" smtClean="0"/>
              <a:t>Home/</a:t>
            </a:r>
            <a:r>
              <a:rPr lang="hu-HU" sz="2800" dirty="0" err="1" smtClean="0"/>
              <a:t>Away</a:t>
            </a:r>
            <a:r>
              <a:rPr lang="hu-HU" sz="2800" dirty="0" smtClean="0"/>
              <a:t>) paraméterű zóna otthonmaradó üzemmódban nem élesedik.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A9FCD-D65E-4702-9332-ECD89CF0650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13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Kommunikáció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Általában 4+2 vezetéken történik:</a:t>
            </a:r>
          </a:p>
          <a:p>
            <a:pPr lvl="1"/>
            <a:r>
              <a:rPr lang="hu-HU" dirty="0" smtClean="0"/>
              <a:t>Tápfeszültség</a:t>
            </a:r>
          </a:p>
          <a:p>
            <a:pPr lvl="1"/>
            <a:r>
              <a:rPr lang="hu-HU" dirty="0" smtClean="0"/>
              <a:t>Kommunikációs vezeték (jelző vezeték)</a:t>
            </a:r>
          </a:p>
          <a:p>
            <a:pPr lvl="1"/>
            <a:r>
              <a:rPr lang="hu-HU" dirty="0" smtClean="0"/>
              <a:t>Szabotázsvezeték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Több partíciós rendszereknél lehetőség van a kezelők partíciókhoz rendelése </a:t>
            </a:r>
            <a:r>
              <a:rPr lang="hu-HU" dirty="0" smtClean="0">
                <a:sym typeface="Wingdings" pitchFamily="2" charset="2"/>
              </a:rPr>
              <a:t> az adott kezelő csak az adott partíció beállításait és funkcióit kezeli!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CC212-A514-485C-B17C-B1C8C1E0E29E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14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Hozzáférés kódok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Telepítői kód:</a:t>
            </a:r>
            <a:r>
              <a:rPr lang="hu-HU" dirty="0" smtClean="0"/>
              <a:t> a </a:t>
            </a:r>
            <a:r>
              <a:rPr lang="hu-HU" dirty="0" err="1" smtClean="0"/>
              <a:t>behatolásjelző</a:t>
            </a:r>
            <a:r>
              <a:rPr lang="hu-HU" dirty="0" smtClean="0"/>
              <a:t> központ programozás üzemmódjába történő belépést teszi lehetővé (1 központ 1 telepítői kód)</a:t>
            </a:r>
          </a:p>
          <a:p>
            <a:r>
              <a:rPr lang="hu-HU" u="sng" dirty="0" smtClean="0"/>
              <a:t>Mester kód:</a:t>
            </a:r>
            <a:r>
              <a:rPr lang="hu-HU" dirty="0" smtClean="0"/>
              <a:t> lehetővé teszi, az alájuk rendelt felhasználói tulajdonságok módosítását (kód, beállítások, jogosultságok)</a:t>
            </a:r>
          </a:p>
          <a:p>
            <a:r>
              <a:rPr lang="hu-HU" u="sng" dirty="0" smtClean="0"/>
              <a:t>Felhasználói kód:</a:t>
            </a:r>
            <a:r>
              <a:rPr lang="hu-HU" dirty="0" smtClean="0"/>
              <a:t> elsősorban a központ, illetve a partíció élesítésére és kikapcsolására szolgál</a:t>
            </a:r>
          </a:p>
          <a:p>
            <a:r>
              <a:rPr lang="hu-HU" u="sng" dirty="0" smtClean="0"/>
              <a:t>Kényszer kód:</a:t>
            </a:r>
            <a:r>
              <a:rPr lang="hu-HU" dirty="0" smtClean="0"/>
              <a:t> az élesített rendszer kikapcsolására szolgál erőszak kényszerítése esetén. Csendes riasztás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=&gt;Mindegyik naplózásra kerül!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8C512-08A5-4507-AAB9-2B58C569073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15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Behatolásjelző</a:t>
            </a:r>
            <a:r>
              <a:rPr lang="hu-HU" dirty="0" smtClean="0"/>
              <a:t> rendszer érzékelői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 smtClean="0"/>
              <a:t>Kültéri védelem érzékelői</a:t>
            </a:r>
          </a:p>
          <a:p>
            <a:pPr lvl="1"/>
            <a:r>
              <a:rPr lang="hu-HU" sz="1800" dirty="0" smtClean="0"/>
              <a:t>Kerítés védelem (rezgés, fémhang, stb.)</a:t>
            </a:r>
          </a:p>
          <a:p>
            <a:pPr lvl="1"/>
            <a:r>
              <a:rPr lang="hu-HU" sz="1800" dirty="0" err="1" smtClean="0"/>
              <a:t>Infrasorompók</a:t>
            </a:r>
            <a:r>
              <a:rPr lang="hu-HU" sz="1800" dirty="0" smtClean="0"/>
              <a:t>, mikrohullámú sorompók</a:t>
            </a:r>
          </a:p>
          <a:p>
            <a:pPr lvl="1"/>
            <a:r>
              <a:rPr lang="hu-HU" sz="1800" dirty="0" smtClean="0"/>
              <a:t>Kamerák</a:t>
            </a:r>
          </a:p>
          <a:p>
            <a:pPr lvl="1"/>
            <a:r>
              <a:rPr lang="hu-HU" sz="1800" dirty="0" smtClean="0"/>
              <a:t>Lépés érzékelők</a:t>
            </a:r>
          </a:p>
          <a:p>
            <a:pPr lvl="1"/>
            <a:r>
              <a:rPr lang="hu-HU" sz="1800" dirty="0" smtClean="0"/>
              <a:t>Kültéri mozgásérzékelők (PIR, m. hullámú)</a:t>
            </a:r>
          </a:p>
          <a:p>
            <a:pPr lvl="1"/>
            <a:r>
              <a:rPr lang="hu-HU" sz="1800" dirty="0" smtClean="0"/>
              <a:t>Speciális érzékelők (lézer)</a:t>
            </a:r>
          </a:p>
          <a:p>
            <a:pPr lvl="1"/>
            <a:r>
              <a:rPr lang="hu-HU" sz="1800" dirty="0" smtClean="0"/>
              <a:t>Stb.</a:t>
            </a:r>
          </a:p>
          <a:p>
            <a:r>
              <a:rPr lang="hu-HU" sz="1800" dirty="0" smtClean="0"/>
              <a:t>Felület (héj) védelem érzékelői:</a:t>
            </a:r>
          </a:p>
          <a:p>
            <a:pPr lvl="1"/>
            <a:r>
              <a:rPr lang="hu-HU" sz="1800" dirty="0" smtClean="0"/>
              <a:t>Falbontás-, testhang-, fémhang érzékelők</a:t>
            </a:r>
          </a:p>
          <a:p>
            <a:pPr lvl="1"/>
            <a:r>
              <a:rPr lang="hu-HU" sz="1800" dirty="0" smtClean="0"/>
              <a:t>Nyitásérzékelők</a:t>
            </a:r>
          </a:p>
          <a:p>
            <a:pPr lvl="1"/>
            <a:r>
              <a:rPr lang="hu-HU" sz="1800" dirty="0" smtClean="0"/>
              <a:t>Üvegtörés érzékelők</a:t>
            </a:r>
          </a:p>
          <a:p>
            <a:pPr lvl="1"/>
            <a:r>
              <a:rPr lang="hu-HU" sz="1800" dirty="0" smtClean="0"/>
              <a:t>Háló-tapéta</a:t>
            </a:r>
          </a:p>
          <a:p>
            <a:pPr lvl="1"/>
            <a:r>
              <a:rPr lang="hu-HU" sz="1800" dirty="0" smtClean="0"/>
              <a:t>Fémszálas szúnyogháló</a:t>
            </a:r>
          </a:p>
          <a:p>
            <a:pPr lvl="1"/>
            <a:r>
              <a:rPr lang="hu-HU" sz="1800" dirty="0" smtClean="0"/>
              <a:t>Stb.</a:t>
            </a:r>
          </a:p>
          <a:p>
            <a:endParaRPr lang="hu-HU" sz="18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6746AE-E4AC-45AA-B6BB-E88F5628022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16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Behatolásjelző</a:t>
            </a:r>
            <a:r>
              <a:rPr lang="hu-HU" dirty="0" smtClean="0"/>
              <a:t> rendszer érzékelői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Térvédelem eszközei:</a:t>
            </a:r>
          </a:p>
          <a:p>
            <a:pPr lvl="1"/>
            <a:r>
              <a:rPr lang="hu-HU" sz="2000" dirty="0" smtClean="0"/>
              <a:t>Passzív </a:t>
            </a:r>
            <a:r>
              <a:rPr lang="hu-HU" sz="2000" dirty="0" err="1" smtClean="0"/>
              <a:t>infra</a:t>
            </a:r>
            <a:r>
              <a:rPr lang="hu-HU" sz="2000" dirty="0" smtClean="0"/>
              <a:t> mozgásérzékelő</a:t>
            </a:r>
          </a:p>
          <a:p>
            <a:pPr lvl="1"/>
            <a:r>
              <a:rPr lang="hu-HU" sz="2000" dirty="0" smtClean="0"/>
              <a:t>Mikrohullámú mozgásérzékelő</a:t>
            </a:r>
          </a:p>
          <a:p>
            <a:pPr lvl="1"/>
            <a:r>
              <a:rPr lang="hu-HU" sz="2000" dirty="0" smtClean="0"/>
              <a:t>Ultrahangos mozgásérzékelő</a:t>
            </a:r>
          </a:p>
          <a:p>
            <a:pPr lvl="1"/>
            <a:r>
              <a:rPr lang="hu-HU" sz="2000" dirty="0" smtClean="0"/>
              <a:t>Kombinált mozgásérzékelők</a:t>
            </a:r>
          </a:p>
          <a:p>
            <a:r>
              <a:rPr lang="hu-HU" sz="1800" dirty="0" smtClean="0"/>
              <a:t>Tárgyvédelem eszközei</a:t>
            </a:r>
          </a:p>
          <a:p>
            <a:pPr lvl="1">
              <a:lnSpc>
                <a:spcPct val="90000"/>
              </a:lnSpc>
            </a:pPr>
            <a:r>
              <a:rPr lang="hu-HU" sz="1800" dirty="0" smtClean="0"/>
              <a:t>Taposószőnyeg</a:t>
            </a:r>
          </a:p>
          <a:p>
            <a:pPr lvl="1">
              <a:lnSpc>
                <a:spcPct val="90000"/>
              </a:lnSpc>
            </a:pPr>
            <a:r>
              <a:rPr lang="hu-HU" sz="1800" dirty="0" err="1" smtClean="0"/>
              <a:t>Infra</a:t>
            </a:r>
            <a:r>
              <a:rPr lang="hu-HU" sz="1800" dirty="0" smtClean="0"/>
              <a:t> sorompó</a:t>
            </a:r>
          </a:p>
          <a:p>
            <a:pPr lvl="1">
              <a:lnSpc>
                <a:spcPct val="90000"/>
              </a:lnSpc>
            </a:pPr>
            <a:r>
              <a:rPr lang="hu-HU" sz="1800" dirty="0" smtClean="0"/>
              <a:t>Közelítés érzékelők</a:t>
            </a:r>
          </a:p>
          <a:p>
            <a:pPr lvl="1">
              <a:lnSpc>
                <a:spcPct val="90000"/>
              </a:lnSpc>
            </a:pPr>
            <a:r>
              <a:rPr lang="hu-HU" sz="1800" dirty="0" smtClean="0"/>
              <a:t>Képakasztó érzékelők</a:t>
            </a:r>
          </a:p>
          <a:p>
            <a:pPr lvl="1">
              <a:lnSpc>
                <a:spcPct val="90000"/>
              </a:lnSpc>
            </a:pPr>
            <a:r>
              <a:rPr lang="hu-HU" sz="1800" dirty="0" smtClean="0"/>
              <a:t>Bankjegy csapdák</a:t>
            </a:r>
          </a:p>
          <a:p>
            <a:pPr lvl="1">
              <a:lnSpc>
                <a:spcPct val="90000"/>
              </a:lnSpc>
            </a:pPr>
            <a:r>
              <a:rPr lang="hu-HU" sz="1800" dirty="0" smtClean="0"/>
              <a:t>Súlyérzékelők</a:t>
            </a:r>
          </a:p>
          <a:p>
            <a:pPr lvl="1">
              <a:lnSpc>
                <a:spcPct val="90000"/>
              </a:lnSpc>
            </a:pPr>
            <a:r>
              <a:rPr lang="hu-HU" sz="1800" dirty="0" smtClean="0"/>
              <a:t>Ultrahangos „vitrin” érzékelő</a:t>
            </a:r>
          </a:p>
          <a:p>
            <a:pPr lvl="1">
              <a:lnSpc>
                <a:spcPct val="90000"/>
              </a:lnSpc>
            </a:pPr>
            <a:r>
              <a:rPr lang="hu-HU" sz="1800" dirty="0" smtClean="0"/>
              <a:t>Stb.</a:t>
            </a:r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65045-9987-43F9-B88D-86B814C8529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17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Behatolás jelző rendszer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3" y="1124744"/>
            <a:ext cx="7772400" cy="4824413"/>
          </a:xfrm>
        </p:spPr>
        <p:txBody>
          <a:bodyPr/>
          <a:lstStyle/>
          <a:p>
            <a:endParaRPr lang="hu-HU" sz="1800" dirty="0" smtClean="0"/>
          </a:p>
          <a:p>
            <a:r>
              <a:rPr lang="hu-HU" sz="1800" dirty="0" smtClean="0"/>
              <a:t>Személyvédelem eszközei</a:t>
            </a:r>
          </a:p>
          <a:p>
            <a:pPr lvl="1"/>
            <a:r>
              <a:rPr lang="hu-HU" sz="1800" dirty="0" smtClean="0"/>
              <a:t>Támadásjelző gombok, lehúzók</a:t>
            </a:r>
          </a:p>
          <a:p>
            <a:pPr lvl="1"/>
            <a:r>
              <a:rPr lang="hu-HU" sz="1800" dirty="0" smtClean="0"/>
              <a:t>Taposósínek, térdkapcsolók</a:t>
            </a:r>
          </a:p>
          <a:p>
            <a:pPr lvl="1"/>
            <a:r>
              <a:rPr lang="hu-HU" sz="1800" dirty="0" smtClean="0"/>
              <a:t>Rádiós támadásjelzők</a:t>
            </a:r>
          </a:p>
          <a:p>
            <a:pPr lvl="1"/>
            <a:r>
              <a:rPr lang="hu-HU" sz="1800" dirty="0" smtClean="0"/>
              <a:t>Dőlésérzékelők</a:t>
            </a:r>
          </a:p>
          <a:p>
            <a:pPr lvl="1"/>
            <a:r>
              <a:rPr lang="hu-HU" sz="1800" dirty="0" smtClean="0"/>
              <a:t>(On-line járőrkövető rendszerek)</a:t>
            </a:r>
          </a:p>
          <a:p>
            <a:pPr lvl="1"/>
            <a:r>
              <a:rPr lang="hu-HU" sz="1800" dirty="0" smtClean="0"/>
              <a:t>Stb.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41ACA-AA4A-4352-98B0-5ED237F249FC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18</a:t>
            </a:fld>
            <a:endParaRPr lang="hu-HU" b="0"/>
          </a:p>
        </p:txBody>
      </p:sp>
      <p:sp>
        <p:nvSpPr>
          <p:cNvPr id="7" name="Szövegdoboz 6"/>
          <p:cNvSpPr txBox="1"/>
          <p:nvPr/>
        </p:nvSpPr>
        <p:spPr>
          <a:xfrm>
            <a:off x="6588224" y="350100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Videó!</a:t>
            </a:r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Beléptető rendszerek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B5292F-38C0-4AE8-81D2-10F04E58D4FE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19</a:t>
            </a:fld>
            <a:endParaRPr lang="hu-HU" b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Komplex elektromechanikai-informatikai rendszer, amely  telepített ellenőrző pontok segítségével lehetővé teszi objektumokban történő személy- és járműmozgások hely-, idő- és irány szerinti engedélyezését vagy tiltását, az események nyilvántartását, visszakeresését.</a:t>
            </a:r>
          </a:p>
          <a:p>
            <a:r>
              <a:rPr lang="hu-HU" dirty="0" smtClean="0"/>
              <a:t>Feladatai:</a:t>
            </a:r>
          </a:p>
          <a:p>
            <a:pPr lvl="1"/>
            <a:r>
              <a:rPr lang="hu-HU" dirty="0" smtClean="0"/>
              <a:t>Figyeli és kijelzi az ellenőrző pontok állapotát.</a:t>
            </a:r>
          </a:p>
          <a:p>
            <a:pPr lvl="1"/>
            <a:r>
              <a:rPr lang="hu-HU" dirty="0" smtClean="0"/>
              <a:t>Rendkívüli helyzetekre automatikusan reagál (tűz).</a:t>
            </a:r>
          </a:p>
          <a:p>
            <a:pPr lvl="1"/>
            <a:r>
              <a:rPr lang="hu-HU" dirty="0" smtClean="0"/>
              <a:t>Tűzjelző érzékelők jelzésszint állítása</a:t>
            </a:r>
          </a:p>
          <a:p>
            <a:pPr lvl="1"/>
            <a:r>
              <a:rPr lang="hu-HU" dirty="0" smtClean="0"/>
              <a:t>Behatolás-jelzés élesítés/lekapcsolás</a:t>
            </a:r>
          </a:p>
          <a:p>
            <a:pPr lvl="1"/>
            <a:r>
              <a:rPr lang="hu-HU" dirty="0" smtClean="0"/>
              <a:t>Világítás kapcsolása</a:t>
            </a:r>
          </a:p>
          <a:p>
            <a:pPr lvl="1"/>
            <a:r>
              <a:rPr lang="hu-HU" dirty="0" smtClean="0"/>
              <a:t>Klíma komfort fokozat kapcsolása</a:t>
            </a:r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rtalom helye 2"/>
          <p:cNvSpPr txBox="1">
            <a:spLocks/>
          </p:cNvSpPr>
          <p:nvPr/>
        </p:nvSpPr>
        <p:spPr bwMode="auto">
          <a:xfrm>
            <a:off x="611560" y="1268760"/>
            <a:ext cx="77724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Világítás, árnyékolás-technika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HVAC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Hő- és füstelvezetés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Tűzfelügyelet </a:t>
            </a:r>
            <a:r>
              <a:rPr lang="hu-HU" sz="2400" b="0" kern="0" dirty="0" smtClean="0"/>
              <a:t>(automatikus tűzjelző  és tűzoltó rendszerek)</a:t>
            </a:r>
            <a:endParaRPr kumimoji="0" lang="hu-H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Vagyonvédelem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Energia gazdálkodás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Villamosenergia-ellátás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Megjelenítés és vezérlés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hu-H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Épületinformatikai feladatok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1F95D-4A4B-45EF-BEDD-9A09B520BD94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</a:t>
            </a:fld>
            <a:endParaRPr lang="hu-HU" b="0"/>
          </a:p>
        </p:txBody>
      </p:sp>
      <p:sp>
        <p:nvSpPr>
          <p:cNvPr id="9" name="Téglalap 8"/>
          <p:cNvSpPr/>
          <p:nvPr/>
        </p:nvSpPr>
        <p:spPr bwMode="auto">
          <a:xfrm>
            <a:off x="611560" y="3068960"/>
            <a:ext cx="7704856" cy="43204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67544" y="530120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MSZ-EN 50090			       MSZ-EN15232</a:t>
            </a:r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Beléptetés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hu-HU" sz="1600" dirty="0" smtClean="0"/>
              <a:t>Áthaladni szándékozó azonosítása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Belépési jogosultság eldöntése</a:t>
            </a:r>
          </a:p>
          <a:p>
            <a:pPr marL="800100" lvl="1" indent="-342900"/>
            <a:r>
              <a:rPr lang="hu-HU" sz="1600" dirty="0" smtClean="0"/>
              <a:t>Hely, Idő, Irány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APAS vezérlése (áthaladás engedélyezése)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A rendszer folyamatos felügyelete</a:t>
            </a:r>
          </a:p>
          <a:p>
            <a:pPr>
              <a:buFont typeface="+mj-lt"/>
              <a:buAutoNum type="arabicPeriod"/>
            </a:pPr>
            <a:r>
              <a:rPr lang="hu-HU" sz="1600" dirty="0" smtClean="0"/>
              <a:t>Események, rögzítése, tárolása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95E99-0069-4788-AE13-05E113C6C5B6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20</a:t>
            </a:fld>
            <a:endParaRPr lang="hu-HU" b="0"/>
          </a:p>
        </p:txBody>
      </p:sp>
      <p:pic>
        <p:nvPicPr>
          <p:cNvPr id="7" name="Picture 1029" descr="oktata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40968"/>
            <a:ext cx="5947817" cy="2311028"/>
          </a:xfrm>
          <a:prstGeom prst="rect">
            <a:avLst/>
          </a:prstGeom>
          <a:noFill/>
        </p:spPr>
      </p:pic>
      <p:grpSp>
        <p:nvGrpSpPr>
          <p:cNvPr id="8" name="Group 1034"/>
          <p:cNvGrpSpPr>
            <a:grpSpLocks/>
          </p:cNvGrpSpPr>
          <p:nvPr/>
        </p:nvGrpSpPr>
        <p:grpSpPr bwMode="auto">
          <a:xfrm>
            <a:off x="1331640" y="5085184"/>
            <a:ext cx="8293100" cy="1007612"/>
            <a:chOff x="336" y="3216"/>
            <a:chExt cx="5224" cy="775"/>
          </a:xfrm>
        </p:grpSpPr>
        <p:sp>
          <p:nvSpPr>
            <p:cNvPr id="9" name="Text Box 1030"/>
            <p:cNvSpPr txBox="1">
              <a:spLocks noChangeArrowheads="1"/>
            </p:cNvSpPr>
            <p:nvPr/>
          </p:nvSpPr>
          <p:spPr bwMode="auto">
            <a:xfrm>
              <a:off x="472" y="3707"/>
              <a:ext cx="5088" cy="28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800" dirty="0"/>
                <a:t>BPÁÉ = Belépési Pont Áthaladást gátló szerkezetei és Érzékelői</a:t>
              </a:r>
            </a:p>
          </p:txBody>
        </p:sp>
        <p:sp>
          <p:nvSpPr>
            <p:cNvPr id="10" name="Line 1031"/>
            <p:cNvSpPr>
              <a:spLocks noChangeShapeType="1"/>
            </p:cNvSpPr>
            <p:nvPr/>
          </p:nvSpPr>
          <p:spPr bwMode="auto">
            <a:xfrm flipH="1">
              <a:off x="336" y="3216"/>
              <a:ext cx="336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11" name="Line 1032"/>
            <p:cNvSpPr>
              <a:spLocks noChangeShapeType="1"/>
            </p:cNvSpPr>
            <p:nvPr/>
          </p:nvSpPr>
          <p:spPr bwMode="auto">
            <a:xfrm>
              <a:off x="336" y="3936"/>
              <a:ext cx="49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hu-HU"/>
            </a:p>
          </p:txBody>
        </p:sp>
        <p:sp>
          <p:nvSpPr>
            <p:cNvPr id="12" name="Line 1033"/>
            <p:cNvSpPr>
              <a:spLocks noChangeShapeType="1"/>
            </p:cNvSpPr>
            <p:nvPr/>
          </p:nvSpPr>
          <p:spPr bwMode="auto">
            <a:xfrm>
              <a:off x="672" y="3216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hu-HU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Azonosítás folyamata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7EE782-7FD8-48BC-9AEC-29405A87C76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21</a:t>
            </a:fld>
            <a:endParaRPr lang="hu-HU" b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16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Birtokolt ismeret alapján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PIN kód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Birtokolt eszköz alapján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Belépőkártya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Tulajdonság alapján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Biometrikus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Rendszámfelismerő</a:t>
            </a:r>
            <a:endParaRPr kumimoji="0" lang="hu-H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4520" y="2276872"/>
            <a:ext cx="1685925" cy="2133600"/>
          </a:xfrm>
          <a:prstGeom prst="rect">
            <a:avLst/>
          </a:prstGeom>
          <a:noFill/>
        </p:spPr>
      </p:pic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3985320" y="3997796"/>
            <a:ext cx="4724400" cy="2095500"/>
            <a:chOff x="2784" y="3000"/>
            <a:chExt cx="2976" cy="1320"/>
          </a:xfrm>
        </p:grpSpPr>
        <p:pic>
          <p:nvPicPr>
            <p:cNvPr id="10" name="Picture 6" descr="nwage820_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000"/>
              <a:ext cx="945" cy="1320"/>
            </a:xfrm>
            <a:prstGeom prst="rect">
              <a:avLst/>
            </a:prstGeom>
            <a:noFill/>
          </p:spPr>
        </p:pic>
        <p:pic>
          <p:nvPicPr>
            <p:cNvPr id="11" name="Picture 10" descr="Rendszam_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EF9B9F"/>
                </a:clrFrom>
                <a:clrTo>
                  <a:srgbClr val="EF9B9F">
                    <a:alpha val="0"/>
                  </a:srgbClr>
                </a:clrTo>
              </a:clrChange>
            </a:blip>
            <a:srcRect l="4716" t="14912" r="4716" b="11403"/>
            <a:stretch>
              <a:fillRect/>
            </a:stretch>
          </p:blipFill>
          <p:spPr bwMode="auto">
            <a:xfrm>
              <a:off x="3792" y="3264"/>
              <a:ext cx="1968" cy="738"/>
            </a:xfrm>
            <a:prstGeom prst="rect">
              <a:avLst/>
            </a:prstGeom>
            <a:noFill/>
          </p:spPr>
        </p:pic>
      </p:grpSp>
      <p:pic>
        <p:nvPicPr>
          <p:cNvPr id="12" name="Picture 11" descr="keypad_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F9B9F"/>
              </a:clrFrom>
              <a:clrTo>
                <a:srgbClr val="EF9B9F">
                  <a:alpha val="0"/>
                </a:srgbClr>
              </a:clrTo>
            </a:clrChange>
          </a:blip>
          <a:srcRect l="4066" t="5405" r="4066" b="5406"/>
          <a:stretch>
            <a:fillRect/>
          </a:stretch>
        </p:blipFill>
        <p:spPr bwMode="auto">
          <a:xfrm>
            <a:off x="6444208" y="1196752"/>
            <a:ext cx="24384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Kulcs típusok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8CDEE1-E06D-4E3D-857B-20A2C7A9A34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22</a:t>
            </a:fld>
            <a:endParaRPr lang="hu-HU" b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3568" y="1618456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Optikai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hu-HU" sz="2400" b="0" kern="0" dirty="0" smtClean="0"/>
              <a:t>Egy dimenziós vonalkód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hu-HU" sz="2400" b="0" kern="0" dirty="0" smtClean="0"/>
              <a:t>Több dimenziós vonalkód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Lyukkártya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Mágneses (induktív)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Mágneskártya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Wiegand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kártya</a:t>
            </a:r>
            <a:endParaRPr kumimoji="0" lang="hu-H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69768" y="16288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u-HU" sz="2800" dirty="0"/>
              <a:t>Kontaktusos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hu-HU" sz="2400" b="0" dirty="0"/>
              <a:t>Kontakt chipkártyák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hu-HU" sz="2400" b="0" dirty="0"/>
              <a:t>„I” </a:t>
            </a:r>
            <a:r>
              <a:rPr lang="hu-HU" sz="2400" b="0" dirty="0" err="1"/>
              <a:t>button</a:t>
            </a:r>
            <a:endParaRPr lang="hu-HU" sz="2400" b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u-HU" sz="2800" dirty="0"/>
              <a:t>RF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hu-HU" sz="2400" b="0" dirty="0" err="1"/>
              <a:t>Proximity</a:t>
            </a:r>
            <a:r>
              <a:rPr lang="hu-HU" sz="2400" b="0" dirty="0"/>
              <a:t> kártyák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hu-HU" sz="2400" b="0" dirty="0"/>
              <a:t>Aktív jeladók (kapunyitó)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hu-H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Jogosultság eldöntése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központi egységben tárolt információk alapján</a:t>
            </a:r>
          </a:p>
          <a:p>
            <a:r>
              <a:rPr lang="hu-HU" dirty="0" smtClean="0"/>
              <a:t>A központi egység, és a jelkulcs információi alapján</a:t>
            </a:r>
          </a:p>
          <a:p>
            <a:r>
              <a:rPr lang="hu-HU" dirty="0" smtClean="0"/>
              <a:t>Csak a jelkulcson tárolt információk alapján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1E0F4-000F-43DB-86A3-DF99D1562E93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23</a:t>
            </a:fld>
            <a:endParaRPr lang="hu-HU" b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12067"/>
            <a:ext cx="4968552" cy="358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Jogosultság meghatározása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E6375-E6D6-4580-AF1D-EB751273A861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24</a:t>
            </a:fld>
            <a:endParaRPr lang="hu-HU" b="0"/>
          </a:p>
        </p:txBody>
      </p:sp>
      <p:pic>
        <p:nvPicPr>
          <p:cNvPr id="7" name="Picture 3" descr="Seakey1_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3944101" cy="3816424"/>
          </a:xfrm>
          <a:prstGeom prst="rect">
            <a:avLst/>
          </a:prstGeom>
          <a:noFill/>
        </p:spPr>
      </p:pic>
      <p:pic>
        <p:nvPicPr>
          <p:cNvPr id="8" name="Picture 3" descr="Seasec1_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204863"/>
            <a:ext cx="5148064" cy="3525733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107504" y="134076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dirty="0" smtClean="0"/>
              <a:t>Direkt</a:t>
            </a:r>
            <a:endParaRPr lang="hu-HU" b="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995936" y="1340768"/>
            <a:ext cx="5148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dirty="0" smtClean="0"/>
              <a:t>Indirekt</a:t>
            </a:r>
            <a:endParaRPr lang="hu-HU" b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858000" cy="533400"/>
          </a:xfrm>
        </p:spPr>
        <p:txBody>
          <a:bodyPr/>
          <a:lstStyle/>
          <a:p>
            <a:r>
              <a:rPr lang="hu-HU" dirty="0" smtClean="0"/>
              <a:t>Leggyakoribb Belépési pont kialakítások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1E58A-3FC8-4162-84D5-E08F02C08CA6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25</a:t>
            </a:fld>
            <a:endParaRPr lang="hu-HU" b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484784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Mágneszár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Síktapadó mágnesek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Elektromos (bevéső) zárak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Motoros ajtók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Forgóvilla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Forgókereszt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Zsilipkapu</a:t>
            </a:r>
            <a:endParaRPr kumimoji="0" lang="hu-H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0" y="1556792"/>
            <a:ext cx="457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hu-HU" sz="2400" b="0" dirty="0"/>
              <a:t>Sorompó (működési idő,</a:t>
            </a:r>
            <a:br>
              <a:rPr lang="hu-HU" sz="2400" b="0" dirty="0"/>
            </a:br>
            <a:r>
              <a:rPr lang="hu-HU" sz="2400" b="0" dirty="0"/>
              <a:t>karhossz, ciklusszám)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hu-HU" sz="2400" b="0" dirty="0"/>
              <a:t>Emelőkaros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hu-HU" sz="2400" b="0" dirty="0"/>
              <a:t>Lengőkaros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hu-HU" sz="2400" b="0" dirty="0"/>
              <a:t>„Szakállas”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hu-HU" sz="2400" b="0" dirty="0"/>
              <a:t>Útblokkoló</a:t>
            </a:r>
            <a:br>
              <a:rPr lang="hu-HU" sz="2400" b="0" dirty="0"/>
            </a:br>
            <a:r>
              <a:rPr lang="hu-HU" sz="2400" b="0" dirty="0"/>
              <a:t>(</a:t>
            </a:r>
            <a:r>
              <a:rPr lang="en-GB" sz="2400" b="0" dirty="0"/>
              <a:t>Road blocker</a:t>
            </a:r>
            <a:r>
              <a:rPr lang="hu-HU" sz="2400" b="0" dirty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hu-HU" sz="2400" b="0" dirty="0"/>
              <a:t>Süllyedő oszlop</a:t>
            </a:r>
            <a:br>
              <a:rPr lang="hu-HU" sz="2400" b="0" dirty="0"/>
            </a:br>
            <a:r>
              <a:rPr lang="hu-HU" sz="2400" b="0" dirty="0"/>
              <a:t>(</a:t>
            </a:r>
            <a:r>
              <a:rPr lang="en-GB" sz="2400" b="0" dirty="0"/>
              <a:t>Rising bollard</a:t>
            </a:r>
            <a:r>
              <a:rPr lang="hu-HU" sz="2400" b="0" dirty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hu-HU" sz="2400" b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858000" cy="533400"/>
          </a:xfrm>
        </p:spPr>
        <p:txBody>
          <a:bodyPr/>
          <a:lstStyle/>
          <a:p>
            <a:r>
              <a:rPr lang="hu-HU" sz="2800" dirty="0" smtClean="0"/>
              <a:t>A beléptető rendszerek kommunikációja</a:t>
            </a:r>
            <a:br>
              <a:rPr lang="hu-HU" sz="2800" dirty="0" smtClean="0"/>
            </a:br>
            <a:r>
              <a:rPr lang="hu-HU" sz="2800" dirty="0" smtClean="0"/>
              <a:t>más rendszerekkel</a:t>
            </a: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587EE-CAE0-4B94-B9C3-A051A9F3EABF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26</a:t>
            </a:fld>
            <a:endParaRPr lang="hu-HU" b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3568" y="16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Tűzjelző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Menekülési útvonalak automatikus nyitása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Videó megfigyelő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Felvétel indítása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Riasztó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Partíció automatikus hatástalanítása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Partíció automatikus élesítése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Belépés megtagadása éles zónába</a:t>
            </a:r>
            <a:endParaRPr kumimoji="0" lang="hu-H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133079"/>
            <a:ext cx="7629029" cy="2448049"/>
          </a:xfrm>
        </p:spPr>
        <p:txBody>
          <a:bodyPr/>
          <a:lstStyle/>
          <a:p>
            <a:pPr algn="ctr">
              <a:buFontTx/>
              <a:buNone/>
            </a:pPr>
            <a:endParaRPr lang="en-US" i="1" dirty="0" smtClean="0"/>
          </a:p>
          <a:p>
            <a:pPr algn="ctr">
              <a:buFontTx/>
              <a:buNone/>
            </a:pPr>
            <a:r>
              <a:rPr lang="hu-HU" sz="3600" b="1" dirty="0" smtClean="0">
                <a:latin typeface="Comic Sans MS" pitchFamily="66" charset="0"/>
              </a:rPr>
              <a:t>Köszönöm megtisztelő figyelmüket!</a:t>
            </a:r>
            <a:endParaRPr lang="en-US" sz="3600" b="1" dirty="0" smtClean="0">
              <a:latin typeface="Comic Sans MS" pitchFamily="66" charset="0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5229200"/>
            <a:ext cx="64008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Sándorfalvi György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u-H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sandorfalvi.gyorgy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kvk.uni-obuda.hu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7FD29B-AC31-4F82-A59A-2F2AF345DE85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27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Vagyonvédelem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72817"/>
            <a:ext cx="7772400" cy="23762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 smtClean="0"/>
              <a:t>Megelőző intézkedések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Mechanikai védelem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Elektronikus jelzőrendszer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Élőerős védelem</a:t>
            </a:r>
          </a:p>
          <a:p>
            <a:pPr>
              <a:lnSpc>
                <a:spcPct val="90000"/>
              </a:lnSpc>
            </a:pPr>
            <a:r>
              <a:rPr lang="hu-HU" sz="2800" dirty="0" smtClean="0"/>
              <a:t>Biztosítás</a:t>
            </a:r>
          </a:p>
          <a:p>
            <a:pPr>
              <a:lnSpc>
                <a:spcPct val="90000"/>
              </a:lnSpc>
              <a:buNone/>
            </a:pPr>
            <a:endParaRPr lang="hu-HU" sz="28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E35942-FBBD-41F6-9C77-5808219B4739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3</a:t>
            </a:fld>
            <a:endParaRPr lang="hu-HU" b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04048" y="1772816"/>
          <a:ext cx="4139952" cy="2736304"/>
        </p:xfrm>
        <a:graphic>
          <a:graphicData uri="http://schemas.openxmlformats.org/presentationml/2006/ole">
            <p:oleObj spid="_x0000_s3074" name="Visio" r:id="rId4" imgW="4919132" imgH="2219124" progId="Visio.Drawing.11">
              <p:embed/>
            </p:oleObj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755576" y="472514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/>
              <a:t> Védelmi koncepció!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Védelmi körök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975"/>
            <a:ext cx="8892479" cy="4824413"/>
          </a:xfrm>
        </p:spPr>
        <p:txBody>
          <a:bodyPr/>
          <a:lstStyle/>
          <a:p>
            <a:pPr lvl="1"/>
            <a:r>
              <a:rPr lang="hu-HU" dirty="0" smtClean="0"/>
              <a:t>Kültéri védelem</a:t>
            </a:r>
          </a:p>
          <a:p>
            <a:pPr lvl="1">
              <a:buNone/>
            </a:pPr>
            <a:r>
              <a:rPr lang="hu-HU" dirty="0" smtClean="0"/>
              <a:t>	(Kerítések, kapuk, árkok, sáncok, és egyéb az áthaladást gátló elemek)</a:t>
            </a:r>
          </a:p>
          <a:p>
            <a:pPr lvl="1"/>
            <a:r>
              <a:rPr lang="hu-HU" dirty="0" smtClean="0"/>
              <a:t>Felület (héj) védelem</a:t>
            </a:r>
          </a:p>
          <a:p>
            <a:pPr lvl="1">
              <a:buNone/>
            </a:pPr>
            <a:r>
              <a:rPr lang="hu-HU" dirty="0" smtClean="0"/>
              <a:t>	(Épület falazata, tetőzet, födém, nyílászárók, rácsok, rögzítések)</a:t>
            </a:r>
          </a:p>
          <a:p>
            <a:pPr lvl="1"/>
            <a:r>
              <a:rPr lang="hu-HU" dirty="0" smtClean="0"/>
              <a:t>Tárgyvédelem</a:t>
            </a:r>
          </a:p>
          <a:p>
            <a:pPr lvl="1">
              <a:buNone/>
            </a:pPr>
            <a:r>
              <a:rPr lang="hu-HU" dirty="0" smtClean="0"/>
              <a:t>	(Zárható bútorok, széfek, páncélszekrények, trezorok, tárgyrögzítő megoldások)</a:t>
            </a:r>
          </a:p>
          <a:p>
            <a:pPr lvl="1"/>
            <a:r>
              <a:rPr lang="hu-HU" dirty="0" smtClean="0"/>
              <a:t>Térvédelem (Pl.: mozgásérzékelő)</a:t>
            </a:r>
          </a:p>
          <a:p>
            <a:pPr lvl="1"/>
            <a:r>
              <a:rPr lang="hu-HU" dirty="0" smtClean="0"/>
              <a:t>Személyvédelem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BF69A-AA2F-424A-B831-DFBF834F0E71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4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Elektronikus Vagyonvédelemi rendszerek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3200" dirty="0" smtClean="0"/>
              <a:t>Behatolás-jelző rendszerek</a:t>
            </a:r>
          </a:p>
          <a:p>
            <a:pPr>
              <a:lnSpc>
                <a:spcPct val="90000"/>
              </a:lnSpc>
            </a:pPr>
            <a:r>
              <a:rPr lang="hu-HU" sz="3200" dirty="0" smtClean="0"/>
              <a:t>Beléptető rendszerek (személy/jármű)</a:t>
            </a:r>
          </a:p>
          <a:p>
            <a:pPr>
              <a:lnSpc>
                <a:spcPct val="90000"/>
              </a:lnSpc>
            </a:pPr>
            <a:r>
              <a:rPr lang="hu-HU" sz="3200" dirty="0" smtClean="0"/>
              <a:t>Személy, gépjármű, tárgy követő rendszer</a:t>
            </a:r>
          </a:p>
          <a:p>
            <a:pPr>
              <a:lnSpc>
                <a:spcPct val="90000"/>
              </a:lnSpc>
            </a:pPr>
            <a:r>
              <a:rPr lang="hu-HU" sz="3200" dirty="0" smtClean="0"/>
              <a:t>Zártláncú TV (CCTV), videó felügyelet</a:t>
            </a:r>
          </a:p>
          <a:p>
            <a:pPr>
              <a:lnSpc>
                <a:spcPct val="90000"/>
              </a:lnSpc>
            </a:pPr>
            <a:r>
              <a:rPr lang="hu-HU" sz="3200" dirty="0" smtClean="0"/>
              <a:t>Áruvédelmi rendszerek</a:t>
            </a:r>
          </a:p>
          <a:p>
            <a:pPr>
              <a:lnSpc>
                <a:spcPct val="90000"/>
              </a:lnSpc>
            </a:pPr>
            <a:r>
              <a:rPr lang="hu-HU" sz="3200" dirty="0" smtClean="0"/>
              <a:t>Őrjárat ellenőrző rendszerek</a:t>
            </a:r>
          </a:p>
          <a:p>
            <a:pPr>
              <a:lnSpc>
                <a:spcPct val="90000"/>
              </a:lnSpc>
            </a:pPr>
            <a:r>
              <a:rPr lang="hu-HU" sz="3200" dirty="0" smtClean="0"/>
              <a:t>Távfelügyelet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E4476-BF15-4011-BDFB-92CC6CDC4A93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5</a:t>
            </a:fld>
            <a:endParaRPr lang="hu-HU" b="0"/>
          </a:p>
        </p:txBody>
      </p:sp>
      <p:pic>
        <p:nvPicPr>
          <p:cNvPr id="8" name="Picture 5" descr="biztonsagi kame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437112"/>
            <a:ext cx="2699792" cy="16849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/>
              <a:t>Az elektronikus vagyonvédelmi rendszerrel szemben támasztott követelmények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200" u="sng" dirty="0" smtClean="0"/>
              <a:t>Szuverenitás:</a:t>
            </a:r>
          </a:p>
          <a:p>
            <a:pPr algn="just">
              <a:lnSpc>
                <a:spcPct val="90000"/>
              </a:lnSpc>
              <a:buNone/>
            </a:pPr>
            <a:r>
              <a:rPr lang="hu-HU" sz="2200" dirty="0" smtClean="0"/>
              <a:t>	A kapcsolódó rendszerektől függetlenül üzemképes, rendelkezzen olyan áthidaló megoldásokkal, amelyek az idegen rendszer kiesése esetén biztosítják az alapvető védelmi funkciók ellátását!</a:t>
            </a:r>
          </a:p>
          <a:p>
            <a:pPr>
              <a:lnSpc>
                <a:spcPct val="90000"/>
              </a:lnSpc>
            </a:pPr>
            <a:r>
              <a:rPr lang="hu-HU" sz="2200" u="sng" dirty="0" smtClean="0"/>
              <a:t>Modularitás:</a:t>
            </a:r>
          </a:p>
          <a:p>
            <a:pPr algn="just">
              <a:lnSpc>
                <a:spcPct val="90000"/>
              </a:lnSpc>
              <a:buNone/>
            </a:pPr>
            <a:r>
              <a:rPr lang="hu-HU" sz="2200" dirty="0" smtClean="0"/>
              <a:t>	Az egyes alrendszerek modulok akkor is biztosítják a védelmi funkciók működését, ha a központi felügyeleti eszköz meghibásodik!</a:t>
            </a:r>
            <a:endParaRPr lang="hu-HU" sz="2200" u="sng" dirty="0" smtClean="0"/>
          </a:p>
          <a:p>
            <a:pPr>
              <a:lnSpc>
                <a:spcPct val="90000"/>
              </a:lnSpc>
            </a:pPr>
            <a:r>
              <a:rPr lang="hu-HU" sz="2200" u="sng" dirty="0" smtClean="0"/>
              <a:t>Szabotázsvédelem:</a:t>
            </a:r>
          </a:p>
          <a:p>
            <a:pPr algn="just">
              <a:lnSpc>
                <a:spcPct val="90000"/>
              </a:lnSpc>
              <a:buNone/>
            </a:pPr>
            <a:r>
              <a:rPr lang="hu-HU" sz="2200" dirty="0" smtClean="0"/>
              <a:t>	A rendszer önvédelme, amely biztosítja, hogy </a:t>
            </a:r>
            <a:r>
              <a:rPr lang="hu-HU" sz="2200" u="sng" dirty="0" smtClean="0"/>
              <a:t>illetéktelenek</a:t>
            </a:r>
            <a:r>
              <a:rPr lang="hu-HU" sz="2200" dirty="0" smtClean="0"/>
              <a:t> ne változtathassák meg észrevétlenül az elektronikai védelem minőségi paramétereit se éles, se hatástalanított állapotban!</a:t>
            </a:r>
          </a:p>
          <a:p>
            <a:pPr>
              <a:lnSpc>
                <a:spcPct val="90000"/>
              </a:lnSpc>
              <a:buNone/>
            </a:pPr>
            <a:endParaRPr lang="hu-HU" sz="2200" dirty="0" smtClean="0"/>
          </a:p>
          <a:p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C9A752-F2A7-4FBE-A66A-8CC9C5CFD1BE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6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MASCO SATEL INTSCRBL RIASZTÓKÖZPONTOK, TELEFONHÍVÓK - SATEL INTEGRA KÖZPO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5" y="1814514"/>
            <a:ext cx="1475656" cy="4305226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Behatolás jelző 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b="1" dirty="0" smtClean="0"/>
              <a:t>A </a:t>
            </a:r>
            <a:r>
              <a:rPr lang="hu-HU" sz="2200" b="1" dirty="0" err="1" smtClean="0"/>
              <a:t>Behatolásjelző</a:t>
            </a:r>
            <a:r>
              <a:rPr lang="hu-HU" sz="2200" b="1" dirty="0" smtClean="0"/>
              <a:t> rendszernek korai (elő)jelzést kell biztosítania, hogy a beépített mechanikus védelem kitartson az élőerős védelem </a:t>
            </a:r>
            <a:r>
              <a:rPr lang="hu-HU" sz="2200" b="1" dirty="0" smtClean="0"/>
              <a:t>megérkezéséig.</a:t>
            </a:r>
            <a:endParaRPr lang="hu-HU" sz="2200" b="1" dirty="0" smtClean="0"/>
          </a:p>
          <a:p>
            <a:pPr algn="just">
              <a:buNone/>
            </a:pPr>
            <a:endParaRPr lang="hu-HU" sz="2200" dirty="0" smtClean="0"/>
          </a:p>
          <a:p>
            <a:pPr algn="just"/>
            <a:r>
              <a:rPr lang="hu-HU" sz="2200" dirty="0" smtClean="0"/>
              <a:t>A </a:t>
            </a:r>
            <a:r>
              <a:rPr lang="hu-HU" sz="2200" dirty="0" err="1" smtClean="0"/>
              <a:t>Behatolásjelző</a:t>
            </a:r>
            <a:r>
              <a:rPr lang="hu-HU" sz="2200" dirty="0" smtClean="0"/>
              <a:t> rendszer a behatolást:</a:t>
            </a:r>
          </a:p>
          <a:p>
            <a:pPr lvl="1" algn="just"/>
            <a:r>
              <a:rPr lang="hu-HU" sz="2200" dirty="0" smtClean="0"/>
              <a:t>Érzékeli</a:t>
            </a:r>
          </a:p>
          <a:p>
            <a:pPr lvl="1" algn="just"/>
            <a:r>
              <a:rPr lang="hu-HU" sz="2200" dirty="0" smtClean="0"/>
              <a:t>Naplózza</a:t>
            </a:r>
          </a:p>
          <a:p>
            <a:pPr lvl="1" algn="just"/>
            <a:r>
              <a:rPr lang="hu-HU" sz="2200" dirty="0" smtClean="0"/>
              <a:t>Jelzést küld</a:t>
            </a:r>
          </a:p>
          <a:p>
            <a:pPr algn="just">
              <a:buNone/>
            </a:pPr>
            <a:endParaRPr lang="hu-HU" sz="2200" dirty="0" smtClean="0"/>
          </a:p>
          <a:p>
            <a:pPr algn="just"/>
            <a:endParaRPr lang="hu-HU" sz="2200" dirty="0" smtClean="0"/>
          </a:p>
          <a:p>
            <a:endParaRPr lang="hu-HU" sz="2200" dirty="0" smtClean="0"/>
          </a:p>
          <a:p>
            <a:pPr>
              <a:buNone/>
            </a:pPr>
            <a:endParaRPr lang="hu-HU" sz="2200" dirty="0" smtClean="0"/>
          </a:p>
          <a:p>
            <a:pPr lvl="1"/>
            <a:endParaRPr lang="hu-HU" sz="22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89771-BDA9-4B8F-8D1D-12FC85A8F987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7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Behatolásjelző</a:t>
            </a:r>
            <a:r>
              <a:rPr lang="hu-HU" dirty="0" smtClean="0"/>
              <a:t> rendszer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Behatolásjelző</a:t>
            </a:r>
            <a:r>
              <a:rPr lang="hu-HU" dirty="0" smtClean="0"/>
              <a:t> rendszerek részei:</a:t>
            </a:r>
          </a:p>
          <a:p>
            <a:pPr lvl="1"/>
            <a:r>
              <a:rPr lang="hu-HU" dirty="0" smtClean="0"/>
              <a:t>Érzékelők</a:t>
            </a:r>
          </a:p>
          <a:p>
            <a:pPr lvl="1"/>
            <a:r>
              <a:rPr lang="hu-HU" dirty="0" smtClean="0"/>
              <a:t>Központ(ok)</a:t>
            </a:r>
          </a:p>
          <a:p>
            <a:pPr lvl="1"/>
            <a:r>
              <a:rPr lang="hu-HU" dirty="0" smtClean="0"/>
              <a:t>Kezelők</a:t>
            </a:r>
          </a:p>
          <a:p>
            <a:pPr lvl="1"/>
            <a:r>
              <a:rPr lang="hu-HU" dirty="0" smtClean="0"/>
              <a:t>Jelzőeszközök</a:t>
            </a:r>
          </a:p>
          <a:p>
            <a:pPr lvl="1"/>
            <a:r>
              <a:rPr lang="hu-HU" dirty="0" smtClean="0"/>
              <a:t>Kiegészítő eszközök (Pl.: CO érzékelő, </a:t>
            </a:r>
            <a:r>
              <a:rPr lang="hu-HU" dirty="0" err="1" smtClean="0"/>
              <a:t>vízbetörésérz</a:t>
            </a:r>
            <a:r>
              <a:rPr lang="hu-HU" smtClean="0"/>
              <a:t>.)</a:t>
            </a: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Az egyes eszközöket a helyi kommunikációs hálózat köti össze</a:t>
            </a:r>
          </a:p>
          <a:p>
            <a:r>
              <a:rPr lang="hu-HU" dirty="0" smtClean="0"/>
              <a:t>A központ a távfelügyelethez kommunikációs hálózaton keresztül csatlakozik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265C1-D7EC-45C7-85CE-5FAFC70B94C8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8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Behatolás jelző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Behatolás esetén a rendszer:</a:t>
            </a:r>
          </a:p>
          <a:p>
            <a:pPr lvl="1"/>
            <a:r>
              <a:rPr lang="hu-HU" sz="2800" dirty="0" smtClean="0"/>
              <a:t>Hang és fényjelzők indítása</a:t>
            </a:r>
          </a:p>
          <a:p>
            <a:pPr lvl="1"/>
            <a:r>
              <a:rPr lang="hu-HU" sz="2800" dirty="0" smtClean="0"/>
              <a:t>Távfelügyeleti központba átjelzés</a:t>
            </a:r>
            <a:br>
              <a:rPr lang="hu-HU" sz="2800" dirty="0" smtClean="0"/>
            </a:br>
            <a:r>
              <a:rPr lang="hu-HU" sz="2800" dirty="0" smtClean="0"/>
              <a:t>(rádiós, vagy vezetékes)</a:t>
            </a:r>
          </a:p>
          <a:p>
            <a:pPr lvl="1"/>
            <a:r>
              <a:rPr lang="hu-HU" sz="2800" dirty="0" smtClean="0"/>
              <a:t>Egyéb:</a:t>
            </a:r>
          </a:p>
          <a:p>
            <a:pPr lvl="2"/>
            <a:r>
              <a:rPr lang="hu-HU" dirty="0" smtClean="0"/>
              <a:t>CCTV kamera felvétel indítása</a:t>
            </a:r>
          </a:p>
          <a:p>
            <a:pPr lvl="2"/>
            <a:r>
              <a:rPr lang="hu-HU" dirty="0" smtClean="0"/>
              <a:t>Liftblokkolása</a:t>
            </a:r>
          </a:p>
          <a:p>
            <a:pPr lvl="2"/>
            <a:r>
              <a:rPr lang="hu-HU" dirty="0" smtClean="0"/>
              <a:t>Világítás felkapcsolása</a:t>
            </a:r>
          </a:p>
          <a:p>
            <a:pPr lvl="2"/>
            <a:r>
              <a:rPr lang="hu-HU" dirty="0" smtClean="0"/>
              <a:t>Biztonsági redőny zárása</a:t>
            </a:r>
          </a:p>
          <a:p>
            <a:pPr lvl="2"/>
            <a:r>
              <a:rPr lang="hu-HU" dirty="0" smtClean="0"/>
              <a:t>Stb.</a:t>
            </a:r>
          </a:p>
          <a:p>
            <a:pPr lvl="1"/>
            <a:endParaRPr lang="hu-HU" sz="2000" dirty="0" smtClean="0"/>
          </a:p>
          <a:p>
            <a:pPr lvl="1">
              <a:buNone/>
            </a:pPr>
            <a:endParaRPr lang="hu-HU" sz="2000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8A08F-B433-43C7-91DE-65F645B2BE7B}" type="datetime1">
              <a:rPr lang="hu-HU" smtClean="0"/>
              <a:pPr>
                <a:defRPr/>
              </a:pPr>
              <a:t>2011.11.02.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- 8.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9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B2B2B2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FF99CC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14012</TotalTime>
  <Words>1151</Words>
  <Application>Microsoft Office PowerPoint</Application>
  <PresentationFormat>Diavetítés a képernyőre (4:3 oldalarány)</PresentationFormat>
  <Paragraphs>337</Paragraphs>
  <Slides>27</Slides>
  <Notes>27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9" baseType="lpstr">
      <vt:lpstr>Alapértelmezett terv</vt:lpstr>
      <vt:lpstr>Microsoft Office Visio Drawing</vt:lpstr>
      <vt:lpstr>Vagyonvédelem</vt:lpstr>
      <vt:lpstr>Épületinformatikai feladatok</vt:lpstr>
      <vt:lpstr>Vagyonvédelem részei</vt:lpstr>
      <vt:lpstr>Védelmi körök</vt:lpstr>
      <vt:lpstr>Elektronikus Vagyonvédelemi rendszerek részei</vt:lpstr>
      <vt:lpstr>Az elektronikus vagyonvédelmi rendszerrel szemben támasztott követelmények</vt:lpstr>
      <vt:lpstr>Behatolás jelző rendszerek</vt:lpstr>
      <vt:lpstr>A Behatolásjelző rendszer részei</vt:lpstr>
      <vt:lpstr>Behatolás jelző rendszer</vt:lpstr>
      <vt:lpstr>Központok osztályozása</vt:lpstr>
      <vt:lpstr>Központok kommunikációja</vt:lpstr>
      <vt:lpstr>Zónatípusok</vt:lpstr>
      <vt:lpstr>Zóna paraméterezés</vt:lpstr>
      <vt:lpstr>Kommunikáció</vt:lpstr>
      <vt:lpstr>Hozzáférés kódok típusai</vt:lpstr>
      <vt:lpstr>Behatolásjelző rendszer érzékelői</vt:lpstr>
      <vt:lpstr>Behatolásjelző rendszer érzékelői</vt:lpstr>
      <vt:lpstr>Behatolás jelző rendszer részei</vt:lpstr>
      <vt:lpstr>Beléptető rendszerek</vt:lpstr>
      <vt:lpstr>Beléptetés folyamata</vt:lpstr>
      <vt:lpstr>Azonosítás folyamata</vt:lpstr>
      <vt:lpstr>Kulcs típusok</vt:lpstr>
      <vt:lpstr>Jogosultság eldöntése</vt:lpstr>
      <vt:lpstr>Jogosultság meghatározása</vt:lpstr>
      <vt:lpstr>Leggyakoribb Belépési pont kialakítások</vt:lpstr>
      <vt:lpstr>A beléptető rendszerek kommunikációja más rendszerekkel</vt:lpstr>
      <vt:lpstr>27. dia</vt:lpstr>
    </vt:vector>
  </TitlesOfParts>
  <Company>Power Consult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VEI</dc:creator>
  <cp:lastModifiedBy>Judit</cp:lastModifiedBy>
  <cp:revision>502</cp:revision>
  <dcterms:created xsi:type="dcterms:W3CDTF">2004-01-18T20:51:38Z</dcterms:created>
  <dcterms:modified xsi:type="dcterms:W3CDTF">2011-11-02T22:10:16Z</dcterms:modified>
</cp:coreProperties>
</file>