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1" r:id="rId2"/>
    <p:sldId id="1004" r:id="rId3"/>
    <p:sldId id="996" r:id="rId4"/>
    <p:sldId id="1010" r:id="rId5"/>
    <p:sldId id="1009" r:id="rId6"/>
    <p:sldId id="980" r:id="rId7"/>
    <p:sldId id="997" r:id="rId8"/>
    <p:sldId id="998" r:id="rId9"/>
    <p:sldId id="999" r:id="rId10"/>
    <p:sldId id="1000" r:id="rId11"/>
    <p:sldId id="1001" r:id="rId12"/>
    <p:sldId id="1002" r:id="rId13"/>
    <p:sldId id="1003" r:id="rId14"/>
    <p:sldId id="981" r:id="rId15"/>
    <p:sldId id="982" r:id="rId16"/>
    <p:sldId id="984" r:id="rId17"/>
    <p:sldId id="986" r:id="rId18"/>
    <p:sldId id="985" r:id="rId19"/>
    <p:sldId id="983" r:id="rId20"/>
    <p:sldId id="993" r:id="rId21"/>
    <p:sldId id="994" r:id="rId22"/>
    <p:sldId id="987" r:id="rId23"/>
    <p:sldId id="992" r:id="rId24"/>
    <p:sldId id="990" r:id="rId25"/>
    <p:sldId id="1005" r:id="rId26"/>
    <p:sldId id="1006" r:id="rId27"/>
    <p:sldId id="1007" r:id="rId28"/>
    <p:sldId id="1008" r:id="rId29"/>
    <p:sldId id="988" r:id="rId30"/>
    <p:sldId id="1011" r:id="rId31"/>
    <p:sldId id="989" r:id="rId32"/>
    <p:sldId id="978" r:id="rId33"/>
    <p:sldId id="554" r:id="rId34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FFCC"/>
    <a:srgbClr val="FF0000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43" autoAdjust="0"/>
    <p:restoredTop sz="94624" autoAdjust="0"/>
  </p:normalViewPr>
  <p:slideViewPr>
    <p:cSldViewPr>
      <p:cViewPr>
        <p:scale>
          <a:sx n="80" d="100"/>
          <a:sy n="80" d="100"/>
        </p:scale>
        <p:origin x="-84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CB93-8A16-47E3-872E-CA83C47DC0C9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64C8-6606-4F1E-814E-F9775E11D3C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44B8-623F-4C80-9EA7-F90D3BDB4BF9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2A4A-7BB4-4145-86D5-220ABCA91D1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BF17-B63E-447F-A461-099C107E3EB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9440-E4E2-4D03-B0A2-B52E78F6CCDA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672E-B45A-4DC1-836C-5058D339F2DF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ED37-9EAB-40FD-9790-16D8D465FEFA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56D4-9316-4804-8729-4CEF493F0C48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A32E-C575-4CEA-8EDC-A9933B1D1CE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BAF4-7A0D-4408-9B85-744083AB6ACF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4AA09838-E627-4A73-A06C-B979AD7B943A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- 5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Épületek hő- és füstelvezetési rendszere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i="1" dirty="0" smtClean="0"/>
              <a:t>Beépített tűzjelző berendezés: </a:t>
            </a:r>
            <a:r>
              <a:rPr lang="hu-HU" sz="2000" dirty="0" smtClean="0"/>
              <a:t>az építményben, szabadtéren elhelyezett, helyhez kötött, a tűz kifejlődésének korai szakaszában észlelést, jelzést és megfelelő tűzvédelmi intézkedést (többek között a tűzoltóság értesítése, tűzszakasz határon elhelyezett ajtók csukása, oltóberendezések indítása) önműködően végző berendezés.</a:t>
            </a:r>
          </a:p>
          <a:p>
            <a:pPr algn="just"/>
            <a:r>
              <a:rPr lang="hu-HU" sz="2000" i="1" dirty="0" smtClean="0"/>
              <a:t>Beépített tűzoltó berendezés: </a:t>
            </a:r>
            <a:r>
              <a:rPr lang="hu-HU" sz="2000" dirty="0" smtClean="0"/>
              <a:t>az építményekben, szabadtéren elhelyezett, helyhez kötött, a tűz oltására, a beavatkozás könnyítésére, a tűz terjedésének megakadályozására, a tűzkár csökkentésére alkalmazott önműködő berendezés.</a:t>
            </a:r>
          </a:p>
          <a:p>
            <a:pPr algn="just"/>
            <a:r>
              <a:rPr lang="hu-HU" sz="2000" i="1" dirty="0" smtClean="0"/>
              <a:t>Beépített tűzvédelmi berendezés: </a:t>
            </a:r>
            <a:r>
              <a:rPr lang="hu-HU" sz="2000" dirty="0" smtClean="0"/>
              <a:t>a tűz észlelésére, jelzésére, oltására, valamint a tűzeset során keletkező hőnek, füstnek és égésgázoknak az elvezetésére kialakított, helyhez kötött berendezés.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CA116-ACE0-4D33-AEC1-2923679F9D9D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i="1" dirty="0" smtClean="0"/>
              <a:t>Hő- és füstelvezetés: </a:t>
            </a:r>
            <a:r>
              <a:rPr lang="hu-HU" sz="2000" dirty="0" smtClean="0"/>
              <a:t>olyan műszaki megoldás, amely tűz esetén alkalmas a helyiségben vagy tűzszakaszban keletkezett, vagy oda behatolt hőnek, füstnek és égésgázoknak szabadba való elvezetésére.</a:t>
            </a:r>
          </a:p>
          <a:p>
            <a:pPr algn="just"/>
            <a:r>
              <a:rPr lang="hu-HU" sz="2000" i="1" dirty="0" smtClean="0"/>
              <a:t>Füstcsappantyú: </a:t>
            </a:r>
            <a:r>
              <a:rPr lang="hu-HU" sz="2000" dirty="0" smtClean="0"/>
              <a:t>szellőzővezetékbe építhető, automatikusan (hőre, füstre, vagy egyéb indítójelre) működésbe hozható zárószerkezet, amely a füst vagy a forró égésgázok továbbterjedését nyitott helyzetben előírt ideig biztosítja,</a:t>
            </a:r>
          </a:p>
          <a:p>
            <a:pPr algn="just"/>
            <a:r>
              <a:rPr lang="hu-HU" sz="2000" i="1" dirty="0" err="1" smtClean="0"/>
              <a:t>Tűzgátló</a:t>
            </a:r>
            <a:r>
              <a:rPr lang="hu-HU" sz="2000" i="1" dirty="0" smtClean="0"/>
              <a:t> csappantyú: </a:t>
            </a:r>
            <a:r>
              <a:rPr lang="hu-HU" sz="2000" dirty="0" smtClean="0"/>
              <a:t>Szellőzővezetékbe építhető hőre, füstre, vagy egyéb indítójelre és/vagy kézzel működésbe hozható zárószerkezet, amely a füst vagy forró égésgázok továbbterjedését zárt állapotban előírt ideig megakadályozza. zárt állapotban előírt ideig megakadályozza.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EB00B-27E5-4142-8775-FE846217D277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5"/>
            <a:ext cx="40580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960440" cy="343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i="1" dirty="0" err="1" smtClean="0"/>
              <a:t>Füstgátló</a:t>
            </a:r>
            <a:r>
              <a:rPr lang="hu-HU" sz="2000" i="1" dirty="0" smtClean="0"/>
              <a:t> nyílászáró (ajtó, kapu, nyílóablak, függöny, redőny, </a:t>
            </a:r>
            <a:r>
              <a:rPr lang="hu-HU" sz="2000" i="1" dirty="0" err="1" smtClean="0"/>
              <a:t>konvejor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záróelem</a:t>
            </a:r>
            <a:r>
              <a:rPr lang="hu-HU" sz="2000" i="1" dirty="0" smtClean="0"/>
              <a:t>): </a:t>
            </a:r>
            <a:r>
              <a:rPr lang="hu-HU" sz="2000" dirty="0" smtClean="0"/>
              <a:t>szerkezet, amely beépítve, csukott állapotban füstnek és a tűz esetén képződő toxikus gázoknak az általa elválasztott térrész egyik oldaláról a másik oldalára való átterjedését meghatározott mértékben korlátozza.</a:t>
            </a:r>
          </a:p>
          <a:p>
            <a:pPr algn="just"/>
            <a:r>
              <a:rPr lang="hu-HU" sz="2000" i="1" dirty="0" smtClean="0"/>
              <a:t>Füstmentes lépcsőház: </a:t>
            </a:r>
            <a:r>
              <a:rPr lang="hu-HU" sz="2000" dirty="0" smtClean="0"/>
              <a:t>a nyitott vagy az olyan zárt lépcsőház, amelybe az épülettűz alkalmával képződött füst és mérgező égésgázok bejutásának lehetősége oly mértékben van korlátozva, hogy a lépcsőház az épület biztonságos kiürítésére és mentésre meghatározott ideig alkalmas marad.</a:t>
            </a:r>
          </a:p>
          <a:p>
            <a:pPr algn="just"/>
            <a:r>
              <a:rPr lang="hu-HU" sz="2000" i="1" dirty="0" err="1" smtClean="0"/>
              <a:t>Tűzgátló</a:t>
            </a:r>
            <a:r>
              <a:rPr lang="hu-HU" sz="2000" i="1" dirty="0" smtClean="0"/>
              <a:t> előtér: </a:t>
            </a:r>
            <a:r>
              <a:rPr lang="hu-HU" sz="2000" dirty="0" err="1" smtClean="0"/>
              <a:t>tűzgátló</a:t>
            </a:r>
            <a:r>
              <a:rPr lang="hu-HU" sz="2000" dirty="0" smtClean="0"/>
              <a:t> szerkezetekkel határolt előtér, amely önálló szellőztetéssel rendelkezik, ajtószerkezeteinek mérete biztosítja a gyors menekülés lehetőségét és ajtószerkezetei önműködő </a:t>
            </a:r>
            <a:r>
              <a:rPr lang="hu-HU" sz="2000" dirty="0" err="1" smtClean="0"/>
              <a:t>csukószerkezettel</a:t>
            </a:r>
            <a:r>
              <a:rPr lang="hu-HU" sz="2000" dirty="0" smtClean="0"/>
              <a:t> ellátottak.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2B1CE-9BB7-41B6-8FFB-AF3148F246E2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i="1" dirty="0" smtClean="0"/>
              <a:t>Homlokzati tűzterjedési gát: </a:t>
            </a:r>
            <a:r>
              <a:rPr lang="hu-HU" sz="1500" dirty="0" smtClean="0"/>
              <a:t>meghatározott tűzterjedési határértékű, A1 vagy A2 tűzvédelmi osztályú olyan homlokzati szerkezet, amely megakadályozza az épület homlokzata mentén a vízszintes vagy a függőleges tűzátterjedést.</a:t>
            </a:r>
          </a:p>
          <a:p>
            <a:r>
              <a:rPr lang="hu-HU" sz="1500" i="1" dirty="0" smtClean="0"/>
              <a:t>Tűzálló kábelrendszer: </a:t>
            </a:r>
            <a:r>
              <a:rPr lang="hu-HU" sz="1500" dirty="0" smtClean="0"/>
              <a:t>Villamos energia- és/vagy adatátviteli vezetékek, kábelek, tokozott sínek, a hozzájuk tartozó csatornák, bevonatok és burkolatok, hordozó- és tartószerkezetek, valamint elosztók és kötődobozok olyan együttese, amely meghatározott időtartamig tűzterhelésnek kitéve is képes működőképességét megtartani anélkül, hogy benne zárlat keletkezne, vagy megszakadna a villamos áram.</a:t>
            </a:r>
          </a:p>
          <a:p>
            <a:r>
              <a:rPr lang="hu-HU" sz="1500" i="1" dirty="0" err="1" smtClean="0"/>
              <a:t>Tűzgátló</a:t>
            </a:r>
            <a:r>
              <a:rPr lang="hu-HU" sz="1500" i="1" dirty="0" smtClean="0"/>
              <a:t> fal: </a:t>
            </a:r>
            <a:r>
              <a:rPr lang="hu-HU" sz="1500" dirty="0" smtClean="0"/>
              <a:t>a vonatkozó műszaki követelménynek megfelelő tűzállósági határértékű, A1 tűzvédelmi osztályú térelhatároló (vagy teherhordó és térelhatároló) falszerkezet, amely a tűz az épület más tűzszakaszára (esetenként az épület más funkcionális egységére) való átterjedését megakadályozza.</a:t>
            </a:r>
          </a:p>
          <a:p>
            <a:r>
              <a:rPr lang="hu-HU" sz="1500" i="1" dirty="0" err="1" smtClean="0"/>
              <a:t>Tűzgátló</a:t>
            </a:r>
            <a:r>
              <a:rPr lang="hu-HU" sz="1500" i="1" dirty="0" smtClean="0"/>
              <a:t> födém: </a:t>
            </a:r>
            <a:r>
              <a:rPr lang="hu-HU" sz="1500" dirty="0" smtClean="0"/>
              <a:t>a vonatkozó műszaki követelménynek megfelelő tűzállósági határértékű, A1 tűzvédelmi osztályú födémszerkezet, amely a tűz az épület más tűzszakaszára (esetenként az épület más funkcionális egységére) való átterjedését előírt időtartamig megakadályozza.</a:t>
            </a:r>
          </a:p>
          <a:p>
            <a:r>
              <a:rPr lang="hu-HU" sz="1500" i="1" dirty="0" err="1" smtClean="0"/>
              <a:t>Tűzgátló</a:t>
            </a:r>
            <a:r>
              <a:rPr lang="hu-HU" sz="1500" i="1" dirty="0" smtClean="0"/>
              <a:t> nyílászáró (ajtó, kapu, nyílóablak, függöny, redőny, </a:t>
            </a:r>
            <a:r>
              <a:rPr lang="hu-HU" sz="1500" i="1" dirty="0" err="1" smtClean="0"/>
              <a:t>konvejor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záróelem</a:t>
            </a:r>
            <a:r>
              <a:rPr lang="hu-HU" sz="1500" i="1" dirty="0" smtClean="0"/>
              <a:t>): </a:t>
            </a:r>
            <a:r>
              <a:rPr lang="hu-HU" sz="1500" dirty="0" smtClean="0"/>
              <a:t>szerkezet, amely beépítve, csukott állapotban a tűznek az általa elválasztott térrész egyik oldaláról a másik oldalára való átterjedését meghatározott mértékben gátolja (előírt időtartamig megakadályozza).</a:t>
            </a:r>
          </a:p>
          <a:p>
            <a:endParaRPr lang="hu-HU" sz="15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1919D-7092-4934-BE9E-71D7854954F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 érzékelése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8" name="Kép 7" descr="0_1_1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360" y="1268760"/>
            <a:ext cx="2149640" cy="1157047"/>
          </a:xfrm>
          <a:prstGeom prst="rect">
            <a:avLst/>
          </a:prstGeom>
        </p:spPr>
      </p:pic>
      <p:pic>
        <p:nvPicPr>
          <p:cNvPr id="9" name="Kép 8" descr="0_1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5" y="2607183"/>
            <a:ext cx="2195735" cy="1181857"/>
          </a:xfrm>
          <a:prstGeom prst="rect">
            <a:avLst/>
          </a:prstGeom>
        </p:spPr>
      </p:pic>
      <p:pic>
        <p:nvPicPr>
          <p:cNvPr id="10" name="Kép 9" descr="5_1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268760"/>
            <a:ext cx="2476500" cy="2514600"/>
          </a:xfrm>
          <a:prstGeom prst="rect">
            <a:avLst/>
          </a:prstGeom>
        </p:spPr>
      </p:pic>
      <p:pic>
        <p:nvPicPr>
          <p:cNvPr id="11" name="Kép 10" descr="sprinkl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365104"/>
            <a:ext cx="1805224" cy="1584176"/>
          </a:xfrm>
          <a:prstGeom prst="rect">
            <a:avLst/>
          </a:prstGeom>
        </p:spPr>
      </p:pic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611560" y="1268760"/>
            <a:ext cx="7772400" cy="4824413"/>
          </a:xfrm>
        </p:spPr>
        <p:txBody>
          <a:bodyPr/>
          <a:lstStyle/>
          <a:p>
            <a:r>
              <a:rPr lang="hu-HU" dirty="0" smtClean="0"/>
              <a:t>Tűzjelző központ</a:t>
            </a:r>
          </a:p>
          <a:p>
            <a:pPr lvl="1"/>
            <a:r>
              <a:rPr lang="hu-HU" dirty="0" smtClean="0"/>
              <a:t>Automata jelzőkészülék</a:t>
            </a:r>
          </a:p>
          <a:p>
            <a:pPr lvl="1"/>
            <a:r>
              <a:rPr lang="hu-HU" dirty="0" smtClean="0"/>
              <a:t>Kézi jelzőkészülék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r>
              <a:rPr lang="hu-HU" dirty="0" err="1" smtClean="0"/>
              <a:t>Sprinkler</a:t>
            </a:r>
            <a:r>
              <a:rPr lang="hu-HU" dirty="0" smtClean="0"/>
              <a:t> rendszer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3" name="Kép 12" descr="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1551" y="3861048"/>
            <a:ext cx="2610729" cy="2204616"/>
          </a:xfrm>
          <a:prstGeom prst="rect">
            <a:avLst/>
          </a:prstGeom>
        </p:spPr>
      </p:pic>
      <p:sp>
        <p:nvSpPr>
          <p:cNvPr id="1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285DE-07DF-44FD-B7AA-B6B60EE47AF9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 tűz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975"/>
            <a:ext cx="7772400" cy="4824413"/>
          </a:xfrm>
        </p:spPr>
        <p:txBody>
          <a:bodyPr/>
          <a:lstStyle/>
          <a:p>
            <a:r>
              <a:rPr lang="hu-HU" dirty="0" smtClean="0"/>
              <a:t>Tűzoltóság riasztása        tűzoltó rádió</a:t>
            </a:r>
          </a:p>
          <a:p>
            <a:endParaRPr lang="hu-HU" dirty="0" smtClean="0"/>
          </a:p>
          <a:p>
            <a:r>
              <a:rPr lang="hu-HU" dirty="0" smtClean="0"/>
              <a:t>Menekülő út biztosítása</a:t>
            </a:r>
          </a:p>
          <a:p>
            <a:pPr lvl="1"/>
            <a:r>
              <a:rPr lang="hu-HU" dirty="0" smtClean="0"/>
              <a:t>Beléptető rendszerek tűzeseti vezérlése</a:t>
            </a:r>
          </a:p>
          <a:p>
            <a:pPr lvl="1"/>
            <a:r>
              <a:rPr lang="hu-HU" dirty="0" smtClean="0"/>
              <a:t>Szükségvilágítás</a:t>
            </a:r>
          </a:p>
          <a:p>
            <a:endParaRPr lang="hu-HU" dirty="0" smtClean="0"/>
          </a:p>
          <a:p>
            <a:r>
              <a:rPr lang="hu-HU" dirty="0" smtClean="0"/>
              <a:t>Tűz tovább terjedésének megakadályozása</a:t>
            </a:r>
          </a:p>
          <a:p>
            <a:pPr lvl="1"/>
            <a:r>
              <a:rPr lang="hu-HU" dirty="0" smtClean="0"/>
              <a:t>Ajtótartó mágnesek elengedése</a:t>
            </a:r>
          </a:p>
          <a:p>
            <a:pPr lvl="1"/>
            <a:r>
              <a:rPr lang="hu-HU" dirty="0" smtClean="0"/>
              <a:t>Normál üzemi légtechnikai berendezések leállítása</a:t>
            </a:r>
          </a:p>
          <a:p>
            <a:pPr lvl="1"/>
            <a:r>
              <a:rPr lang="hu-HU" dirty="0" smtClean="0"/>
              <a:t>Tűzcsappantyúk zárása</a:t>
            </a:r>
          </a:p>
          <a:p>
            <a:pPr lvl="1"/>
            <a:r>
              <a:rPr lang="hu-HU" dirty="0" smtClean="0"/>
              <a:t>Liftek leállítása</a:t>
            </a:r>
          </a:p>
          <a:p>
            <a:pPr lvl="1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8" name="Kép 7" descr="1340AI_120x120_100K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9752" y="2852936"/>
            <a:ext cx="1374736" cy="996684"/>
          </a:xfrm>
          <a:prstGeom prst="rect">
            <a:avLst/>
          </a:prstGeom>
        </p:spPr>
      </p:pic>
      <p:pic>
        <p:nvPicPr>
          <p:cNvPr id="9" name="Kép 8" descr="ip_gs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196752"/>
            <a:ext cx="1101522" cy="1296367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 bwMode="auto">
          <a:xfrm>
            <a:off x="3059832" y="1268760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Kép 10" descr="47d77cdde56ef32101020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293096"/>
            <a:ext cx="1835696" cy="1468557"/>
          </a:xfrm>
          <a:prstGeom prst="rect">
            <a:avLst/>
          </a:prstGeom>
        </p:spPr>
      </p:pic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7512C-5F15-4DD8-94EE-EC9C111A50DA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 tűz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999"/>
            <a:ext cx="7772400" cy="2808089"/>
          </a:xfrm>
        </p:spPr>
        <p:txBody>
          <a:bodyPr/>
          <a:lstStyle/>
          <a:p>
            <a:r>
              <a:rPr lang="hu-HU" dirty="0" smtClean="0"/>
              <a:t>Hő- és füstelvezetés a megfelelő tűzszakaszokon</a:t>
            </a:r>
          </a:p>
          <a:p>
            <a:pPr lvl="1"/>
            <a:r>
              <a:rPr lang="hu-HU" dirty="0" smtClean="0"/>
              <a:t>Füstcsappantyúk nyitása</a:t>
            </a:r>
          </a:p>
          <a:p>
            <a:pPr lvl="1"/>
            <a:r>
              <a:rPr lang="hu-HU" dirty="0" smtClean="0"/>
              <a:t>Tűzeseti ventilátorok indítása</a:t>
            </a:r>
          </a:p>
          <a:p>
            <a:pPr lvl="1"/>
            <a:r>
              <a:rPr lang="hu-HU" dirty="0" smtClean="0"/>
              <a:t>Légpótló ablakok nyitása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E9836-56A2-4383-B11E-61DB5C2FA77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  <p:pic>
        <p:nvPicPr>
          <p:cNvPr id="8" name="Picture 4" descr="DSC0015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60495"/>
            <a:ext cx="2808312" cy="25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klappy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77330"/>
            <a:ext cx="2880319" cy="25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Blaha Center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7" name="Kép 6" descr="Europeum-kívül-e1302150612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604" y="1196752"/>
            <a:ext cx="7285992" cy="4857328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9A2BA-A4AC-4193-9A37-080243EE294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Rendszerek közti kommunikáció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 bwMode="auto">
          <a:xfrm rot="5400000">
            <a:off x="2483768" y="2780928"/>
            <a:ext cx="648072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 bwMode="auto">
          <a:xfrm>
            <a:off x="2195736" y="3284984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Tűzjelző-központ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355976" y="256490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CPU modul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26" name="Balra-jobbra nyíl 25"/>
          <p:cNvSpPr/>
          <p:nvPr/>
        </p:nvSpPr>
        <p:spPr bwMode="auto">
          <a:xfrm>
            <a:off x="5292080" y="3573016"/>
            <a:ext cx="648072" cy="31665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églalap 30"/>
          <p:cNvSpPr/>
          <p:nvPr/>
        </p:nvSpPr>
        <p:spPr bwMode="auto">
          <a:xfrm>
            <a:off x="2195736" y="1772816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Sprinkler-központ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églalap 31"/>
          <p:cNvSpPr/>
          <p:nvPr/>
        </p:nvSpPr>
        <p:spPr bwMode="auto">
          <a:xfrm>
            <a:off x="2195736" y="4797152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Tűzoltó rádió</a:t>
            </a:r>
          </a:p>
        </p:txBody>
      </p:sp>
      <p:sp>
        <p:nvSpPr>
          <p:cNvPr id="33" name="Téglalap 32"/>
          <p:cNvSpPr/>
          <p:nvPr/>
        </p:nvSpPr>
        <p:spPr bwMode="auto">
          <a:xfrm>
            <a:off x="4067944" y="3284984"/>
            <a:ext cx="1188640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solidFill>
                  <a:schemeClr val="bg1"/>
                </a:solidFill>
              </a:rPr>
              <a:t>Hő- és füstelvezetés központ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églalap 33"/>
          <p:cNvSpPr/>
          <p:nvPr/>
        </p:nvSpPr>
        <p:spPr bwMode="auto">
          <a:xfrm>
            <a:off x="4067944" y="4797152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Megjelenítés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églalap 34"/>
          <p:cNvSpPr/>
          <p:nvPr/>
        </p:nvSpPr>
        <p:spPr bwMode="auto">
          <a:xfrm>
            <a:off x="4067944" y="1772816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Tűztabló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églalap 35"/>
          <p:cNvSpPr/>
          <p:nvPr/>
        </p:nvSpPr>
        <p:spPr bwMode="auto">
          <a:xfrm>
            <a:off x="5975648" y="3284984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Épület felügyelet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Jobbra nyíl 36"/>
          <p:cNvSpPr/>
          <p:nvPr/>
        </p:nvSpPr>
        <p:spPr bwMode="auto">
          <a:xfrm rot="5400000">
            <a:off x="2483768" y="4293096"/>
            <a:ext cx="648072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Jobbra nyíl 37"/>
          <p:cNvSpPr/>
          <p:nvPr/>
        </p:nvSpPr>
        <p:spPr bwMode="auto">
          <a:xfrm>
            <a:off x="3419872" y="3501008"/>
            <a:ext cx="648072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Balra-jobbra nyíl 38"/>
          <p:cNvSpPr/>
          <p:nvPr/>
        </p:nvSpPr>
        <p:spPr bwMode="auto">
          <a:xfrm rot="5400000">
            <a:off x="4334283" y="2802621"/>
            <a:ext cx="648072" cy="31665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Balra-jobbra nyíl 39"/>
          <p:cNvSpPr/>
          <p:nvPr/>
        </p:nvSpPr>
        <p:spPr bwMode="auto">
          <a:xfrm rot="5400000">
            <a:off x="4334283" y="4314789"/>
            <a:ext cx="648072" cy="31665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Dátum hely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F0DF1-B6A1-4EC9-BB73-B0EA544186E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  <p:sp>
        <p:nvSpPr>
          <p:cNvPr id="21" name="Téglalap 20"/>
          <p:cNvSpPr/>
          <p:nvPr/>
        </p:nvSpPr>
        <p:spPr bwMode="auto">
          <a:xfrm>
            <a:off x="611560" y="4797152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Felvonók</a:t>
            </a:r>
          </a:p>
        </p:txBody>
      </p:sp>
      <p:sp>
        <p:nvSpPr>
          <p:cNvPr id="22" name="Jobbra nyíl 21"/>
          <p:cNvSpPr/>
          <p:nvPr/>
        </p:nvSpPr>
        <p:spPr bwMode="auto">
          <a:xfrm rot="8797766">
            <a:off x="1099009" y="4317598"/>
            <a:ext cx="1244295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200" dirty="0" smtClean="0"/>
              <a:t>Tűz esetén hő- és füstelvezetés a tűztabló vezérlés függvényében (</a:t>
            </a:r>
            <a:r>
              <a:rPr lang="hu-HU" sz="2200" dirty="0" err="1" smtClean="0"/>
              <a:t>Kézi-Ki-Aut</a:t>
            </a:r>
            <a:r>
              <a:rPr lang="hu-HU" sz="2200" dirty="0" smtClean="0"/>
              <a:t>)</a:t>
            </a:r>
            <a:br>
              <a:rPr lang="hu-HU" sz="2200" dirty="0" smtClean="0"/>
            </a:br>
            <a:endParaRPr lang="hu-HU" sz="2200" dirty="0" smtClean="0"/>
          </a:p>
          <a:p>
            <a:r>
              <a:rPr lang="hu-HU" sz="2200" dirty="0" smtClean="0"/>
              <a:t>Légkezelő tiltás (</a:t>
            </a:r>
            <a:r>
              <a:rPr lang="hu-HU" sz="2200" dirty="0" err="1" smtClean="0"/>
              <a:t>Tiltva-Aut</a:t>
            </a:r>
            <a:r>
              <a:rPr lang="hu-HU" sz="2200" dirty="0" smtClean="0"/>
              <a:t>)</a:t>
            </a:r>
            <a:br>
              <a:rPr lang="hu-HU" sz="2200" dirty="0" smtClean="0"/>
            </a:br>
            <a:endParaRPr lang="hu-HU" sz="2200" dirty="0" smtClean="0"/>
          </a:p>
          <a:p>
            <a:r>
              <a:rPr lang="hu-HU" sz="2200" dirty="0" smtClean="0"/>
              <a:t>Tűzcsappantyú vezérlés</a:t>
            </a:r>
            <a:br>
              <a:rPr lang="hu-HU" sz="2200" dirty="0" smtClean="0"/>
            </a:br>
            <a:endParaRPr lang="hu-HU" sz="2200" dirty="0" smtClean="0"/>
          </a:p>
          <a:p>
            <a:r>
              <a:rPr lang="hu-HU" sz="2200" dirty="0" smtClean="0"/>
              <a:t>Gázmágnes-szelep zárás</a:t>
            </a:r>
            <a:br>
              <a:rPr lang="hu-HU" sz="2200" dirty="0" smtClean="0"/>
            </a:br>
            <a:endParaRPr lang="hu-HU" sz="2200" dirty="0" smtClean="0"/>
          </a:p>
          <a:p>
            <a:r>
              <a:rPr lang="hu-HU" sz="2200" dirty="0" smtClean="0"/>
              <a:t>Állapot megjelenítés a tűztablón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72E3A-0F3F-4652-86D7-E5EDEF255F2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37C17-CD26-4449-9CC3-27E98051B83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2132856"/>
            <a:ext cx="6840760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Két, egymásba épített épület</a:t>
            </a:r>
          </a:p>
          <a:p>
            <a:pPr lvl="1"/>
            <a:r>
              <a:rPr lang="hu-HU" dirty="0" smtClean="0"/>
              <a:t>Mindkét épület látszólag külön tűzeseti vezérléssel, de a valóságban egy közös rendszerbe integrálva</a:t>
            </a:r>
          </a:p>
          <a:p>
            <a:pPr lvl="1"/>
            <a:r>
              <a:rPr lang="hu-HU" dirty="0" smtClean="0"/>
              <a:t>Közös energiaellátása a két területnek, de külön-külön leválaszthatónak kell lennie</a:t>
            </a:r>
          </a:p>
          <a:p>
            <a:pPr lvl="1"/>
            <a:r>
              <a:rPr lang="hu-HU" dirty="0" smtClean="0"/>
              <a:t>Diesel Generátor a </a:t>
            </a:r>
            <a:r>
              <a:rPr lang="hu-HU" dirty="0" err="1" smtClean="0"/>
              <a:t>Mariott</a:t>
            </a:r>
            <a:r>
              <a:rPr lang="hu-HU" dirty="0" smtClean="0"/>
              <a:t> szálló tetején</a:t>
            </a:r>
          </a:p>
          <a:p>
            <a:pPr lvl="1"/>
            <a:r>
              <a:rPr lang="hu-HU" dirty="0" smtClean="0"/>
              <a:t>Tűz esetén a tűztablón a teljes épületet látni kell tudni</a:t>
            </a:r>
          </a:p>
          <a:p>
            <a:r>
              <a:rPr lang="hu-HU" dirty="0" smtClean="0"/>
              <a:t>Folyamatosan változó igények (új bérlők) </a:t>
            </a:r>
          </a:p>
          <a:p>
            <a:pPr lvl="1">
              <a:buFont typeface="Symbol"/>
              <a:buChar char="Þ"/>
            </a:pPr>
            <a:r>
              <a:rPr lang="hu-HU" dirty="0" smtClean="0"/>
              <a:t>Flexibilis felépítésűnek kell lennie a rendszernek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CDE0E-BDBF-4DD6-B113-846C3D94FBF2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Kiegészítő funkciók:</a:t>
            </a:r>
          </a:p>
          <a:p>
            <a:pPr lvl="1"/>
            <a:r>
              <a:rPr lang="hu-HU" dirty="0" smtClean="0"/>
              <a:t>CO elszívás</a:t>
            </a:r>
          </a:p>
          <a:p>
            <a:pPr lvl="1"/>
            <a:r>
              <a:rPr lang="hu-HU" dirty="0" smtClean="0"/>
              <a:t>Komfort ventilátor indítás</a:t>
            </a:r>
          </a:p>
          <a:p>
            <a:pPr lvl="1"/>
            <a:r>
              <a:rPr lang="hu-HU" dirty="0" smtClean="0"/>
              <a:t>Világítás vezérlés (</a:t>
            </a:r>
            <a:r>
              <a:rPr lang="hu-HU" dirty="0" err="1" smtClean="0"/>
              <a:t>energiamegtakarítás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Átrium ablak nyitás (</a:t>
            </a:r>
            <a:r>
              <a:rPr lang="hu-HU" dirty="0" err="1" smtClean="0"/>
              <a:t>energiamegtakarítás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Transzformátor mesterséges hűtésének vezérlése</a:t>
            </a:r>
          </a:p>
          <a:p>
            <a:pPr lvl="1"/>
            <a:r>
              <a:rPr lang="hu-HU" dirty="0" smtClean="0"/>
              <a:t>Épületfelügyeleti állapot megjelenés (LON)</a:t>
            </a:r>
          </a:p>
          <a:p>
            <a:r>
              <a:rPr lang="hu-HU" dirty="0" smtClean="0"/>
              <a:t>Építőiparban tapasztalható körülmények</a:t>
            </a:r>
          </a:p>
          <a:p>
            <a:pPr lvl="1"/>
            <a:r>
              <a:rPr lang="hu-HU" dirty="0" smtClean="0"/>
              <a:t>„takarékos” megoldások</a:t>
            </a:r>
          </a:p>
          <a:p>
            <a:pPr lvl="1"/>
            <a:r>
              <a:rPr lang="hu-HU" dirty="0" err="1" smtClean="0"/>
              <a:t>Last</a:t>
            </a:r>
            <a:r>
              <a:rPr lang="hu-HU" dirty="0" smtClean="0"/>
              <a:t> Minute Kivitelezés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DB2F1-D5B9-4332-A3C6-581B4ADDA84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Kommunikációs topológia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 bwMode="auto">
          <a:xfrm>
            <a:off x="2627785" y="1556792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EA08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7596337" y="1556792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EA10</a:t>
            </a:r>
          </a:p>
        </p:txBody>
      </p:sp>
      <p:sp>
        <p:nvSpPr>
          <p:cNvPr id="13" name="Téglalap 12"/>
          <p:cNvSpPr/>
          <p:nvPr/>
        </p:nvSpPr>
        <p:spPr bwMode="auto">
          <a:xfrm>
            <a:off x="4283969" y="242088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EA41</a:t>
            </a:r>
          </a:p>
        </p:txBody>
      </p:sp>
      <p:sp>
        <p:nvSpPr>
          <p:cNvPr id="14" name="Téglalap 13"/>
          <p:cNvSpPr/>
          <p:nvPr/>
        </p:nvSpPr>
        <p:spPr bwMode="auto">
          <a:xfrm>
            <a:off x="5940153" y="242088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EA43</a:t>
            </a:r>
          </a:p>
        </p:txBody>
      </p:sp>
      <p:sp>
        <p:nvSpPr>
          <p:cNvPr id="17" name="Téglalap 16"/>
          <p:cNvSpPr/>
          <p:nvPr/>
        </p:nvSpPr>
        <p:spPr bwMode="auto">
          <a:xfrm>
            <a:off x="4283969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EA31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églalap 17"/>
          <p:cNvSpPr/>
          <p:nvPr/>
        </p:nvSpPr>
        <p:spPr bwMode="auto">
          <a:xfrm>
            <a:off x="2699793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EA3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églalap 22"/>
          <p:cNvSpPr/>
          <p:nvPr/>
        </p:nvSpPr>
        <p:spPr bwMode="auto">
          <a:xfrm>
            <a:off x="7596337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LON PLC</a:t>
            </a:r>
          </a:p>
        </p:txBody>
      </p:sp>
      <p:sp>
        <p:nvSpPr>
          <p:cNvPr id="24" name="Téglalap 23"/>
          <p:cNvSpPr/>
          <p:nvPr/>
        </p:nvSpPr>
        <p:spPr bwMode="auto">
          <a:xfrm>
            <a:off x="1043609" y="4725144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LON PLC</a:t>
            </a:r>
          </a:p>
        </p:txBody>
      </p:sp>
      <p:cxnSp>
        <p:nvCxnSpPr>
          <p:cNvPr id="26" name="Egyenes összekötő 25"/>
          <p:cNvCxnSpPr>
            <a:stCxn id="8" idx="2"/>
            <a:endCxn id="18" idx="0"/>
          </p:cNvCxnSpPr>
          <p:nvPr/>
        </p:nvCxnSpPr>
        <p:spPr bwMode="auto">
          <a:xfrm rot="16200000" flipH="1">
            <a:off x="1691681" y="3392996"/>
            <a:ext cx="3024336" cy="720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églalap 11"/>
          <p:cNvSpPr/>
          <p:nvPr/>
        </p:nvSpPr>
        <p:spPr bwMode="auto">
          <a:xfrm>
            <a:off x="2627785" y="242088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EA42</a:t>
            </a:r>
          </a:p>
        </p:txBody>
      </p:sp>
      <p:sp>
        <p:nvSpPr>
          <p:cNvPr id="20" name="Téglalap 19"/>
          <p:cNvSpPr/>
          <p:nvPr/>
        </p:nvSpPr>
        <p:spPr bwMode="auto">
          <a:xfrm>
            <a:off x="2699793" y="386104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 smtClean="0"/>
              <a:t>Switch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Egyenes összekötő 28"/>
          <p:cNvCxnSpPr/>
          <p:nvPr/>
        </p:nvCxnSpPr>
        <p:spPr bwMode="auto">
          <a:xfrm rot="5400000" flipH="1" flipV="1">
            <a:off x="3023829" y="1448780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églalap 8"/>
          <p:cNvSpPr/>
          <p:nvPr/>
        </p:nvSpPr>
        <p:spPr bwMode="auto">
          <a:xfrm>
            <a:off x="4283969" y="1556792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EA05</a:t>
            </a:r>
          </a:p>
        </p:txBody>
      </p:sp>
      <p:cxnSp>
        <p:nvCxnSpPr>
          <p:cNvPr id="35" name="Egyenes összekötő 34"/>
          <p:cNvCxnSpPr/>
          <p:nvPr/>
        </p:nvCxnSpPr>
        <p:spPr bwMode="auto">
          <a:xfrm rot="5400000" flipH="1" flipV="1">
            <a:off x="7992381" y="1448780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Egyenes összekötő 35"/>
          <p:cNvCxnSpPr/>
          <p:nvPr/>
        </p:nvCxnSpPr>
        <p:spPr bwMode="auto">
          <a:xfrm>
            <a:off x="3131841" y="1340768"/>
            <a:ext cx="49685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Egyenes összekötő 40"/>
          <p:cNvCxnSpPr>
            <a:stCxn id="9" idx="3"/>
            <a:endCxn id="11" idx="1"/>
          </p:cNvCxnSpPr>
          <p:nvPr/>
        </p:nvCxnSpPr>
        <p:spPr bwMode="auto">
          <a:xfrm>
            <a:off x="5364089" y="1736812"/>
            <a:ext cx="22322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églalap 9"/>
          <p:cNvSpPr/>
          <p:nvPr/>
        </p:nvSpPr>
        <p:spPr bwMode="auto">
          <a:xfrm>
            <a:off x="5940153" y="1556792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EA09</a:t>
            </a:r>
          </a:p>
        </p:txBody>
      </p:sp>
      <p:cxnSp>
        <p:nvCxnSpPr>
          <p:cNvPr id="44" name="Egyenes összekötő 43"/>
          <p:cNvCxnSpPr>
            <a:stCxn id="9" idx="2"/>
            <a:endCxn id="13" idx="0"/>
          </p:cNvCxnSpPr>
          <p:nvPr/>
        </p:nvCxnSpPr>
        <p:spPr bwMode="auto">
          <a:xfrm rot="5400000">
            <a:off x="4572001" y="2168860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Egyenes összekötő 47"/>
          <p:cNvCxnSpPr>
            <a:stCxn id="13" idx="3"/>
            <a:endCxn id="14" idx="1"/>
          </p:cNvCxnSpPr>
          <p:nvPr/>
        </p:nvCxnSpPr>
        <p:spPr bwMode="auto">
          <a:xfrm>
            <a:off x="5364089" y="2600908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Egyenes összekötő 50"/>
          <p:cNvCxnSpPr>
            <a:endCxn id="14" idx="2"/>
          </p:cNvCxnSpPr>
          <p:nvPr/>
        </p:nvCxnSpPr>
        <p:spPr bwMode="auto">
          <a:xfrm rot="16200000" flipV="1">
            <a:off x="5346087" y="3915054"/>
            <a:ext cx="2304256" cy="360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églalap 14"/>
          <p:cNvSpPr/>
          <p:nvPr/>
        </p:nvSpPr>
        <p:spPr bwMode="auto">
          <a:xfrm>
            <a:off x="5940153" y="3284984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EA4</a:t>
            </a:r>
          </a:p>
        </p:txBody>
      </p:sp>
      <p:cxnSp>
        <p:nvCxnSpPr>
          <p:cNvPr id="54" name="Egyenes összekötő 53"/>
          <p:cNvCxnSpPr>
            <a:stCxn id="17" idx="1"/>
            <a:endCxn id="18" idx="3"/>
          </p:cNvCxnSpPr>
          <p:nvPr/>
        </p:nvCxnSpPr>
        <p:spPr bwMode="auto">
          <a:xfrm rot="10800000">
            <a:off x="3779913" y="5121188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gyenes összekötő 56"/>
          <p:cNvCxnSpPr/>
          <p:nvPr/>
        </p:nvCxnSpPr>
        <p:spPr bwMode="auto">
          <a:xfrm rot="10800000">
            <a:off x="5364090" y="5085184"/>
            <a:ext cx="115212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églalap 15"/>
          <p:cNvSpPr/>
          <p:nvPr/>
        </p:nvSpPr>
        <p:spPr bwMode="auto">
          <a:xfrm>
            <a:off x="5940153" y="4149080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 smtClean="0"/>
              <a:t>Switch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Egyenes összekötő 65"/>
          <p:cNvCxnSpPr>
            <a:stCxn id="20" idx="1"/>
            <a:endCxn id="21" idx="3"/>
          </p:cNvCxnSpPr>
          <p:nvPr/>
        </p:nvCxnSpPr>
        <p:spPr bwMode="auto">
          <a:xfrm rot="10800000">
            <a:off x="2195737" y="3753036"/>
            <a:ext cx="504056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Egyenes összekötő 68"/>
          <p:cNvCxnSpPr>
            <a:stCxn id="20" idx="1"/>
            <a:endCxn id="19" idx="3"/>
          </p:cNvCxnSpPr>
          <p:nvPr/>
        </p:nvCxnSpPr>
        <p:spPr bwMode="auto">
          <a:xfrm rot="10800000" flipV="1">
            <a:off x="2123729" y="4041068"/>
            <a:ext cx="576064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Egyenes összekötő 71"/>
          <p:cNvCxnSpPr>
            <a:stCxn id="19" idx="2"/>
            <a:endCxn id="24" idx="0"/>
          </p:cNvCxnSpPr>
          <p:nvPr/>
        </p:nvCxnSpPr>
        <p:spPr bwMode="auto">
          <a:xfrm rot="5400000">
            <a:off x="1475657" y="4617132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Egyenes összekötő 74"/>
          <p:cNvCxnSpPr>
            <a:stCxn id="22" idx="1"/>
            <a:endCxn id="16" idx="3"/>
          </p:cNvCxnSpPr>
          <p:nvPr/>
        </p:nvCxnSpPr>
        <p:spPr bwMode="auto">
          <a:xfrm rot="10800000" flipV="1">
            <a:off x="7020273" y="3969060"/>
            <a:ext cx="504056" cy="3600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Egyenes összekötő 77"/>
          <p:cNvCxnSpPr>
            <a:stCxn id="23" idx="0"/>
            <a:endCxn id="82" idx="2"/>
          </p:cNvCxnSpPr>
          <p:nvPr/>
        </p:nvCxnSpPr>
        <p:spPr bwMode="auto">
          <a:xfrm rot="5400000" flipH="1" flipV="1">
            <a:off x="8028385" y="4833156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églalap 81"/>
          <p:cNvSpPr/>
          <p:nvPr/>
        </p:nvSpPr>
        <p:spPr bwMode="auto">
          <a:xfrm>
            <a:off x="7596337" y="4365104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FTA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Egyenes összekötő 82"/>
          <p:cNvCxnSpPr>
            <a:endCxn id="16" idx="3"/>
          </p:cNvCxnSpPr>
          <p:nvPr/>
        </p:nvCxnSpPr>
        <p:spPr bwMode="auto">
          <a:xfrm rot="10800000">
            <a:off x="7020273" y="4329100"/>
            <a:ext cx="576064" cy="2520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églalap 18"/>
          <p:cNvSpPr/>
          <p:nvPr/>
        </p:nvSpPr>
        <p:spPr bwMode="auto">
          <a:xfrm>
            <a:off x="1043609" y="4149080"/>
            <a:ext cx="1080120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solidFill>
                  <a:schemeClr val="bg1"/>
                </a:solidFill>
              </a:rPr>
              <a:t>FTH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églalap 20"/>
          <p:cNvSpPr/>
          <p:nvPr/>
        </p:nvSpPr>
        <p:spPr bwMode="auto">
          <a:xfrm>
            <a:off x="971601" y="3573016"/>
            <a:ext cx="1224136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 smtClean="0"/>
              <a:t>Touch</a:t>
            </a:r>
            <a:r>
              <a:rPr lang="hu-HU" sz="1400" dirty="0" smtClean="0"/>
              <a:t> Panel</a:t>
            </a:r>
          </a:p>
        </p:txBody>
      </p:sp>
      <p:sp>
        <p:nvSpPr>
          <p:cNvPr id="22" name="Téglalap 21"/>
          <p:cNvSpPr/>
          <p:nvPr/>
        </p:nvSpPr>
        <p:spPr bwMode="auto">
          <a:xfrm>
            <a:off x="7524329" y="3789040"/>
            <a:ext cx="1224136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 smtClean="0"/>
              <a:t>Touch</a:t>
            </a:r>
            <a:r>
              <a:rPr lang="hu-HU" sz="1400" dirty="0" smtClean="0"/>
              <a:t> Panel</a:t>
            </a:r>
          </a:p>
        </p:txBody>
      </p:sp>
      <p:cxnSp>
        <p:nvCxnSpPr>
          <p:cNvPr id="95" name="Egyenes összekötő 94"/>
          <p:cNvCxnSpPr/>
          <p:nvPr/>
        </p:nvCxnSpPr>
        <p:spPr bwMode="auto">
          <a:xfrm rot="10800000">
            <a:off x="107504" y="5589240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gyenes összekötő 95"/>
          <p:cNvCxnSpPr/>
          <p:nvPr/>
        </p:nvCxnSpPr>
        <p:spPr bwMode="auto">
          <a:xfrm rot="10800000">
            <a:off x="107504" y="5949280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Szövegdoboz 96"/>
          <p:cNvSpPr txBox="1"/>
          <p:nvPr/>
        </p:nvSpPr>
        <p:spPr>
          <a:xfrm>
            <a:off x="539552" y="5517232"/>
            <a:ext cx="1944216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Ethernet, </a:t>
            </a:r>
            <a:r>
              <a:rPr lang="hu-HU" sz="1000" dirty="0" err="1" smtClean="0"/>
              <a:t>Modbus</a:t>
            </a:r>
            <a:r>
              <a:rPr lang="hu-HU" sz="1000" dirty="0" smtClean="0"/>
              <a:t> TCP, UDP</a:t>
            </a:r>
          </a:p>
          <a:p>
            <a:endParaRPr lang="hu-HU" sz="1000" dirty="0" smtClean="0"/>
          </a:p>
          <a:p>
            <a:r>
              <a:rPr lang="hu-HU" sz="1000" dirty="0" smtClean="0"/>
              <a:t>RS232, </a:t>
            </a:r>
            <a:r>
              <a:rPr lang="hu-HU" sz="1000" dirty="0" err="1" smtClean="0"/>
              <a:t>Modbus</a:t>
            </a:r>
            <a:endParaRPr lang="hu-HU" sz="1000" dirty="0"/>
          </a:p>
        </p:txBody>
      </p:sp>
      <p:sp>
        <p:nvSpPr>
          <p:cNvPr id="98" name="Szövegdoboz 97"/>
          <p:cNvSpPr txBox="1"/>
          <p:nvPr/>
        </p:nvSpPr>
        <p:spPr>
          <a:xfrm>
            <a:off x="3923929" y="55892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</a:t>
            </a:r>
            <a:r>
              <a:rPr lang="hu-HU" sz="1600" dirty="0" smtClean="0"/>
              <a:t> kb. 700 adatpont</a:t>
            </a:r>
            <a:endParaRPr lang="hu-HU" sz="1600" dirty="0"/>
          </a:p>
        </p:txBody>
      </p:sp>
      <p:sp>
        <p:nvSpPr>
          <p:cNvPr id="42" name="Dátum hely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DD42C-E458-45F1-B0FB-E5480B40F2B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3" name="Dia számának hely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garantálja a biztonságos működést?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 bwMode="auto">
          <a:xfrm>
            <a:off x="2411760" y="2708920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PLC1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971600" y="3501008"/>
            <a:ext cx="1080120" cy="108012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Switch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4067944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PLC5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5724128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PLC6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4067944" y="2708920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PLC2</a:t>
            </a:r>
          </a:p>
        </p:txBody>
      </p:sp>
      <p:sp>
        <p:nvSpPr>
          <p:cNvPr id="17" name="Téglalap 16"/>
          <p:cNvSpPr/>
          <p:nvPr/>
        </p:nvSpPr>
        <p:spPr bwMode="auto">
          <a:xfrm>
            <a:off x="5724128" y="2708920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PLC3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95536" y="126876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0" dirty="0" smtClean="0"/>
              <a:t> Gyűrű topológia (</a:t>
            </a:r>
            <a:r>
              <a:rPr lang="hu-HU" sz="2400" b="0" dirty="0" err="1" smtClean="0"/>
              <a:t>X-press</a:t>
            </a:r>
            <a:r>
              <a:rPr lang="hu-HU" sz="2400" b="0" dirty="0" smtClean="0"/>
              <a:t> ring)</a:t>
            </a:r>
            <a:endParaRPr lang="hu-HU" sz="2400" b="0" dirty="0"/>
          </a:p>
        </p:txBody>
      </p:sp>
      <p:sp>
        <p:nvSpPr>
          <p:cNvPr id="23" name="Kanyar jobbra 22"/>
          <p:cNvSpPr/>
          <p:nvPr/>
        </p:nvSpPr>
        <p:spPr bwMode="auto">
          <a:xfrm>
            <a:off x="1403648" y="2708920"/>
            <a:ext cx="1029840" cy="792088"/>
          </a:xfrm>
          <a:prstGeom prst="bentArrow">
            <a:avLst>
              <a:gd name="adj1" fmla="val 23633"/>
              <a:gd name="adj2" fmla="val 24252"/>
              <a:gd name="adj3" fmla="val 27306"/>
              <a:gd name="adj4" fmla="val 449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Jobbra nyíl 23"/>
          <p:cNvSpPr/>
          <p:nvPr/>
        </p:nvSpPr>
        <p:spPr bwMode="auto">
          <a:xfrm>
            <a:off x="3491880" y="2636912"/>
            <a:ext cx="57606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Jobbra nyíl 24"/>
          <p:cNvSpPr/>
          <p:nvPr/>
        </p:nvSpPr>
        <p:spPr bwMode="auto">
          <a:xfrm>
            <a:off x="5148064" y="2636912"/>
            <a:ext cx="57606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Visszakanyarodó nyíl 30"/>
          <p:cNvSpPr/>
          <p:nvPr/>
        </p:nvSpPr>
        <p:spPr bwMode="auto">
          <a:xfrm rot="5400000">
            <a:off x="5940152" y="3645024"/>
            <a:ext cx="2520280" cy="7920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1331640" y="4149080"/>
            <a:ext cx="4392488" cy="1152128"/>
            <a:chOff x="1331640" y="4149080"/>
            <a:chExt cx="4392488" cy="1152128"/>
          </a:xfrm>
        </p:grpSpPr>
        <p:grpSp>
          <p:nvGrpSpPr>
            <p:cNvPr id="38" name="Csoportba foglalás 37"/>
            <p:cNvGrpSpPr/>
            <p:nvPr/>
          </p:nvGrpSpPr>
          <p:grpSpPr>
            <a:xfrm>
              <a:off x="1331640" y="4581128"/>
              <a:ext cx="4392488" cy="720080"/>
              <a:chOff x="1331640" y="4581128"/>
              <a:chExt cx="4392488" cy="720080"/>
            </a:xfrm>
          </p:grpSpPr>
          <p:sp>
            <p:nvSpPr>
              <p:cNvPr id="27" name="Jobbra nyíl 26"/>
              <p:cNvSpPr/>
              <p:nvPr/>
            </p:nvSpPr>
            <p:spPr bwMode="auto">
              <a:xfrm rot="10800000">
                <a:off x="5148064" y="4869160"/>
                <a:ext cx="576064" cy="43204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Jobbra nyíl 27"/>
              <p:cNvSpPr/>
              <p:nvPr/>
            </p:nvSpPr>
            <p:spPr bwMode="auto">
              <a:xfrm rot="10800000">
                <a:off x="3491880" y="4869160"/>
                <a:ext cx="576064" cy="43204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Kanyar jobbra 28"/>
              <p:cNvSpPr/>
              <p:nvPr/>
            </p:nvSpPr>
            <p:spPr bwMode="auto">
              <a:xfrm rot="16200000">
                <a:off x="1571098" y="4341670"/>
                <a:ext cx="648072" cy="1126988"/>
              </a:xfrm>
              <a:prstGeom prst="bentArrow">
                <a:avLst>
                  <a:gd name="adj1" fmla="val 32795"/>
                  <a:gd name="adj2" fmla="val 34330"/>
                  <a:gd name="adj3" fmla="val 27306"/>
                  <a:gd name="adj4" fmla="val 33908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5" name="Tilos tábla 34"/>
            <p:cNvSpPr/>
            <p:nvPr/>
          </p:nvSpPr>
          <p:spPr bwMode="auto">
            <a:xfrm>
              <a:off x="1331640" y="4149080"/>
              <a:ext cx="432048" cy="432048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7" name="Szorzás 36"/>
          <p:cNvSpPr/>
          <p:nvPr/>
        </p:nvSpPr>
        <p:spPr bwMode="auto">
          <a:xfrm>
            <a:off x="5292080" y="4725144"/>
            <a:ext cx="1944216" cy="720080"/>
          </a:xfrm>
          <a:prstGeom prst="mathMultiply">
            <a:avLst>
              <a:gd name="adj1" fmla="val 139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2411760" y="4941168"/>
            <a:ext cx="1080120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PLC4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Szorzás 41"/>
          <p:cNvSpPr/>
          <p:nvPr/>
        </p:nvSpPr>
        <p:spPr bwMode="auto">
          <a:xfrm>
            <a:off x="6516216" y="3645024"/>
            <a:ext cx="1944216" cy="720080"/>
          </a:xfrm>
          <a:prstGeom prst="mathMultiply">
            <a:avLst>
              <a:gd name="adj1" fmla="val 139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0" name="Csoportba foglalás 49"/>
          <p:cNvGrpSpPr/>
          <p:nvPr/>
        </p:nvGrpSpPr>
        <p:grpSpPr>
          <a:xfrm>
            <a:off x="1475656" y="4221088"/>
            <a:ext cx="4248472" cy="1080120"/>
            <a:chOff x="1475656" y="4221088"/>
            <a:chExt cx="4248472" cy="1080120"/>
          </a:xfrm>
        </p:grpSpPr>
        <p:sp>
          <p:nvSpPr>
            <p:cNvPr id="49" name="Szövegdoboz 48"/>
            <p:cNvSpPr txBox="1"/>
            <p:nvPr/>
          </p:nvSpPr>
          <p:spPr>
            <a:xfrm>
              <a:off x="2051720" y="42210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800" dirty="0" smtClean="0"/>
                <a:t>&lt;50ms</a:t>
              </a:r>
              <a:endParaRPr lang="hu-HU" sz="1800" dirty="0"/>
            </a:p>
          </p:txBody>
        </p:sp>
        <p:grpSp>
          <p:nvGrpSpPr>
            <p:cNvPr id="44" name="Csoportba foglalás 43"/>
            <p:cNvGrpSpPr/>
            <p:nvPr/>
          </p:nvGrpSpPr>
          <p:grpSpPr>
            <a:xfrm>
              <a:off x="1475656" y="4581128"/>
              <a:ext cx="4248472" cy="720080"/>
              <a:chOff x="1475656" y="5157192"/>
              <a:chExt cx="4248472" cy="720080"/>
            </a:xfrm>
          </p:grpSpPr>
          <p:sp>
            <p:nvSpPr>
              <p:cNvPr id="40" name="Jobbra nyíl 39"/>
              <p:cNvSpPr/>
              <p:nvPr/>
            </p:nvSpPr>
            <p:spPr bwMode="auto">
              <a:xfrm>
                <a:off x="3491880" y="5445224"/>
                <a:ext cx="576064" cy="43204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Kanyar jobbra 40"/>
              <p:cNvSpPr/>
              <p:nvPr/>
            </p:nvSpPr>
            <p:spPr bwMode="auto">
              <a:xfrm flipV="1">
                <a:off x="1475656" y="5157192"/>
                <a:ext cx="957832" cy="720080"/>
              </a:xfrm>
              <a:prstGeom prst="bentArrow">
                <a:avLst>
                  <a:gd name="adj1" fmla="val 23633"/>
                  <a:gd name="adj2" fmla="val 28375"/>
                  <a:gd name="adj3" fmla="val 27306"/>
                  <a:gd name="adj4" fmla="val 4490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Jobbra nyíl 42"/>
              <p:cNvSpPr/>
              <p:nvPr/>
            </p:nvSpPr>
            <p:spPr bwMode="auto">
              <a:xfrm>
                <a:off x="5148064" y="5445224"/>
                <a:ext cx="576064" cy="43204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26" name="Visszakanyarodó nyíl 25"/>
          <p:cNvSpPr/>
          <p:nvPr/>
        </p:nvSpPr>
        <p:spPr bwMode="auto">
          <a:xfrm rot="5400000">
            <a:off x="5940152" y="3645024"/>
            <a:ext cx="2520280" cy="7920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Jobbra nyíl 31"/>
          <p:cNvSpPr/>
          <p:nvPr/>
        </p:nvSpPr>
        <p:spPr bwMode="auto">
          <a:xfrm rot="10800000">
            <a:off x="5148064" y="4869160"/>
            <a:ext cx="57606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1284772" y="4149080"/>
            <a:ext cx="2783172" cy="1152128"/>
            <a:chOff x="251520" y="4869160"/>
            <a:chExt cx="2783172" cy="1152128"/>
          </a:xfrm>
        </p:grpSpPr>
        <p:sp>
          <p:nvSpPr>
            <p:cNvPr id="30" name="Tilos tábla 29"/>
            <p:cNvSpPr/>
            <p:nvPr/>
          </p:nvSpPr>
          <p:spPr bwMode="auto">
            <a:xfrm>
              <a:off x="298388" y="4869160"/>
              <a:ext cx="432048" cy="432048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Jobbra nyíl 32"/>
            <p:cNvSpPr/>
            <p:nvPr/>
          </p:nvSpPr>
          <p:spPr bwMode="auto">
            <a:xfrm rot="10800000">
              <a:off x="2458628" y="5589240"/>
              <a:ext cx="576064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Kanyar jobbra 33"/>
            <p:cNvSpPr/>
            <p:nvPr/>
          </p:nvSpPr>
          <p:spPr bwMode="auto">
            <a:xfrm rot="16200000">
              <a:off x="490978" y="5061750"/>
              <a:ext cx="648072" cy="1126988"/>
            </a:xfrm>
            <a:prstGeom prst="bentArrow">
              <a:avLst>
                <a:gd name="adj1" fmla="val 32795"/>
                <a:gd name="adj2" fmla="val 34330"/>
                <a:gd name="adj3" fmla="val 27306"/>
                <a:gd name="adj4" fmla="val 339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1475656" y="4221088"/>
            <a:ext cx="2592288" cy="1080120"/>
            <a:chOff x="4427984" y="1268760"/>
            <a:chExt cx="2592288" cy="1080120"/>
          </a:xfrm>
        </p:grpSpPr>
        <p:sp>
          <p:nvSpPr>
            <p:cNvPr id="52" name="Szövegdoboz 51"/>
            <p:cNvSpPr txBox="1"/>
            <p:nvPr/>
          </p:nvSpPr>
          <p:spPr>
            <a:xfrm>
              <a:off x="5004048" y="126876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800" dirty="0" smtClean="0"/>
                <a:t>&lt;50ms</a:t>
              </a:r>
              <a:endParaRPr lang="hu-HU" sz="1800" dirty="0"/>
            </a:p>
          </p:txBody>
        </p:sp>
        <p:sp>
          <p:nvSpPr>
            <p:cNvPr id="54" name="Jobbra nyíl 53"/>
            <p:cNvSpPr/>
            <p:nvPr/>
          </p:nvSpPr>
          <p:spPr bwMode="auto">
            <a:xfrm>
              <a:off x="6444208" y="1916832"/>
              <a:ext cx="576064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Kanyar jobbra 54"/>
            <p:cNvSpPr/>
            <p:nvPr/>
          </p:nvSpPr>
          <p:spPr bwMode="auto">
            <a:xfrm flipV="1">
              <a:off x="4427984" y="1628800"/>
              <a:ext cx="957832" cy="720080"/>
            </a:xfrm>
            <a:prstGeom prst="bentArrow">
              <a:avLst>
                <a:gd name="adj1" fmla="val 23633"/>
                <a:gd name="adj2" fmla="val 28375"/>
                <a:gd name="adj3" fmla="val 27306"/>
                <a:gd name="adj4" fmla="val 4490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5" name="Dátum hely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A438E-39F9-42D9-B729-F516912FFB2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6" name="Dia számának hely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42" grpId="0" animBg="1"/>
      <p:bldP spid="42" grpId="1" animBg="1"/>
      <p:bldP spid="26" grpId="0" animBg="1"/>
      <p:bldP spid="26" grpId="1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Mi garantálja a biztonságos működést?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rendszer elemeinek figyelése, és információk küldése a felügyelet számára</a:t>
            </a:r>
          </a:p>
          <a:p>
            <a:endParaRPr lang="hu-HU" dirty="0" smtClean="0"/>
          </a:p>
          <a:p>
            <a:r>
              <a:rPr lang="hu-HU" dirty="0" smtClean="0"/>
              <a:t>Kiemelt tűzálló betáplálás az eszközöknek</a:t>
            </a:r>
          </a:p>
          <a:p>
            <a:endParaRPr lang="hu-HU" dirty="0" smtClean="0"/>
          </a:p>
          <a:p>
            <a:r>
              <a:rPr lang="hu-HU" dirty="0" smtClean="0"/>
              <a:t>Tűztablóknál szünetmentes áramforrás</a:t>
            </a:r>
          </a:p>
          <a:p>
            <a:endParaRPr lang="hu-HU" dirty="0" smtClean="0"/>
          </a:p>
          <a:p>
            <a:r>
              <a:rPr lang="hu-HU" dirty="0" smtClean="0"/>
              <a:t>Tűzálló (E-90) kábelezés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307" y="4138389"/>
            <a:ext cx="3286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823D-1920-4DD6-AEBC-51AD4DA5007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Tűzálló kábelezés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gyakorlatban 30-60-90 perces tűzállóságot írnak elő.</a:t>
            </a:r>
          </a:p>
          <a:p>
            <a:r>
              <a:rPr lang="hu-HU" dirty="0" smtClean="0"/>
              <a:t>A tűzálló kábelezéshez a kábel önmagában nem elég, a tartószerkezetek is ugyanolyan fontosak!</a:t>
            </a:r>
          </a:p>
          <a:p>
            <a:r>
              <a:rPr lang="hu-HU" dirty="0" smtClean="0"/>
              <a:t>A tűzálló kábelezés feladata a kábelek energiaellátási, jelátviteli képességének folyamatos fennmaradása tűz esetén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3554647"/>
            <a:ext cx="3852044" cy="261107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Tűzálló kábelrendszer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dirty="0" smtClean="0"/>
              <a:t>Elektromos vezetékek, kábelek, tokozott sínek, a hozzájuk tartozó csatornák, bevonatok és burkolatok, hordozó- és tartószerkezetek, valamint elosztók és kötődobozok olyan együttese, amely meghatározott időtartamig tűzterhelésnek kitéve is képes működőképességét megtartani.</a:t>
            </a:r>
          </a:p>
          <a:p>
            <a:r>
              <a:rPr lang="hu-HU" sz="2000" dirty="0" smtClean="0"/>
              <a:t>A kábelek működőképességére vonatkozó követelmények teljesülnek, ha</a:t>
            </a:r>
          </a:p>
          <a:p>
            <a:pPr lvl="1"/>
            <a:r>
              <a:rPr lang="hu-HU" sz="2000" dirty="0" smtClean="0"/>
              <a:t>Tűzvédelmi Megfelelőségi Tanúsítvánnyal rendelkező tűzálló kábelrendszerként kerülnek kialakításra, melynek „tűzállósági határértéke” (üzemképesség fenntartása) megfelel a vonatkozó követelménynek;</a:t>
            </a:r>
          </a:p>
          <a:p>
            <a:pPr lvl="1"/>
            <a:r>
              <a:rPr lang="hu-HU" sz="2000" dirty="0" smtClean="0"/>
              <a:t>a kábelek beton födémen legalább 30 mm vastag betonnal fedve kerülnek elhelyezésre;</a:t>
            </a:r>
          </a:p>
          <a:p>
            <a:pPr lvl="1"/>
            <a:r>
              <a:rPr lang="hu-HU" sz="2000" dirty="0" smtClean="0"/>
              <a:t>a kábelezés a földben fektetve kerül kialakításra.</a:t>
            </a:r>
          </a:p>
          <a:p>
            <a:pPr algn="just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Energetikai Informatika I. - 5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Tűzálló kábelrendszer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Tűzálló kábelrendszerek hordozó-és tartószerkezeteit olyan épületszerkezetekhez kell rögzíteni, amelyek tűzállósági határértéke legalább megegyezik a tűzálló kábelrendszerre megkövetelt tűzállósági határértéknél.</a:t>
            </a:r>
          </a:p>
          <a:p>
            <a:pPr algn="just"/>
            <a:r>
              <a:rPr lang="hu-HU" dirty="0" smtClean="0"/>
              <a:t>Biztosítani kell, hogy a tűzálló kábelrendszerek  működőképesség- megtartását leeső szerkezeti elemek negatív módon ne befolyásolják.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  <p:pic>
        <p:nvPicPr>
          <p:cNvPr id="7" name="Picture 9" descr="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67300"/>
            <a:ext cx="3168675" cy="23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Tűzálló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Halogénmentes külső szigetelés</a:t>
            </a:r>
          </a:p>
          <a:p>
            <a:r>
              <a:rPr lang="hu-HU" dirty="0" smtClean="0"/>
              <a:t>Érszigetelés lehet:</a:t>
            </a:r>
          </a:p>
          <a:p>
            <a:pPr lvl="1"/>
            <a:r>
              <a:rPr lang="hu-HU" dirty="0" smtClean="0"/>
              <a:t>Üvegszövet</a:t>
            </a:r>
          </a:p>
          <a:p>
            <a:pPr lvl="1"/>
            <a:r>
              <a:rPr lang="hu-HU" dirty="0" smtClean="0"/>
              <a:t>Ásványi szigetelés</a:t>
            </a:r>
          </a:p>
          <a:p>
            <a:r>
              <a:rPr lang="hu-HU" dirty="0" smtClean="0"/>
              <a:t>A kábel rögzítése lehet:</a:t>
            </a:r>
          </a:p>
          <a:p>
            <a:pPr lvl="1"/>
            <a:r>
              <a:rPr lang="hu-HU" dirty="0" smtClean="0"/>
              <a:t>Egyedi és sorolható kábelbilincsek</a:t>
            </a:r>
          </a:p>
          <a:p>
            <a:pPr lvl="1"/>
            <a:r>
              <a:rPr lang="hu-HU" dirty="0" smtClean="0"/>
              <a:t>Kábeltálcák</a:t>
            </a:r>
          </a:p>
          <a:p>
            <a:pPr lvl="1"/>
            <a:r>
              <a:rPr lang="hu-HU" dirty="0" smtClean="0"/>
              <a:t>Kábellétrák</a:t>
            </a:r>
          </a:p>
          <a:p>
            <a:pPr lvl="1"/>
            <a:r>
              <a:rPr lang="hu-HU" dirty="0" smtClean="0"/>
              <a:t>Kábelhágcsók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Vezérlés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700808"/>
            <a:ext cx="7772400" cy="3456161"/>
          </a:xfrm>
        </p:spPr>
        <p:txBody>
          <a:bodyPr/>
          <a:lstStyle/>
          <a:p>
            <a:r>
              <a:rPr lang="hu-HU" dirty="0" smtClean="0"/>
              <a:t>WAGO 750-871</a:t>
            </a:r>
          </a:p>
          <a:p>
            <a:pPr lvl="1"/>
            <a:r>
              <a:rPr lang="hu-HU" dirty="0" smtClean="0"/>
              <a:t>Moduláris felépítés</a:t>
            </a:r>
          </a:p>
          <a:p>
            <a:pPr lvl="1"/>
            <a:r>
              <a:rPr lang="hu-HU" dirty="0" smtClean="0"/>
              <a:t>2 </a:t>
            </a:r>
            <a:r>
              <a:rPr lang="hu-HU" dirty="0" err="1" smtClean="0"/>
              <a:t>portos</a:t>
            </a:r>
            <a:r>
              <a:rPr lang="hu-HU" dirty="0" smtClean="0"/>
              <a:t> </a:t>
            </a:r>
            <a:r>
              <a:rPr lang="hu-HU" dirty="0" err="1" smtClean="0"/>
              <a:t>switch</a:t>
            </a:r>
            <a:endParaRPr lang="hu-HU" dirty="0" smtClean="0"/>
          </a:p>
          <a:p>
            <a:pPr lvl="1"/>
            <a:r>
              <a:rPr lang="hu-HU" dirty="0" smtClean="0"/>
              <a:t>Gyűrű topológia támogatás</a:t>
            </a:r>
          </a:p>
          <a:p>
            <a:pPr lvl="1"/>
            <a:r>
              <a:rPr lang="hu-HU" dirty="0" smtClean="0"/>
              <a:t>ÉMI tanúsítvány</a:t>
            </a:r>
          </a:p>
          <a:p>
            <a:pPr lvl="1"/>
            <a:r>
              <a:rPr lang="hu-HU" dirty="0" smtClean="0"/>
              <a:t>IEC 61131-3 programozás</a:t>
            </a:r>
          </a:p>
          <a:p>
            <a:pPr lvl="1"/>
            <a:r>
              <a:rPr lang="hu-HU" dirty="0" smtClean="0"/>
              <a:t>Hálózati változók támogatása</a:t>
            </a:r>
          </a:p>
          <a:p>
            <a:pPr lvl="1"/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7" name="Kép 6" descr="th_293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592" y="1844824"/>
            <a:ext cx="3150840" cy="3150840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C7AD1-042B-4F6C-AD71-BF8A06FE83A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TŰZ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Tűz esetén a következő események következnek be:</a:t>
            </a:r>
            <a:br>
              <a:rPr lang="hu-HU" dirty="0" smtClean="0"/>
            </a:br>
            <a:r>
              <a:rPr lang="hu-HU" dirty="0" smtClean="0"/>
              <a:t>(hő- és füstelvezetési rendszer nélkül)</a:t>
            </a:r>
          </a:p>
          <a:p>
            <a:pPr lvl="1" algn="just"/>
            <a:r>
              <a:rPr lang="hu-HU" dirty="0" smtClean="0"/>
              <a:t>Tűz kialakulása</a:t>
            </a:r>
          </a:p>
          <a:p>
            <a:pPr lvl="1" algn="just"/>
            <a:r>
              <a:rPr lang="hu-HU" dirty="0" smtClean="0"/>
              <a:t>A felszálló füst, és tűzoszlop további felfelé terjedését gátolja a födém (~15. perc: </a:t>
            </a:r>
            <a:r>
              <a:rPr lang="hu-HU" dirty="0" err="1" smtClean="0"/>
              <a:t>flashover</a:t>
            </a:r>
            <a:r>
              <a:rPr lang="hu-HU" dirty="0" smtClean="0"/>
              <a:t>)</a:t>
            </a:r>
          </a:p>
          <a:p>
            <a:pPr lvl="1" algn="just"/>
            <a:r>
              <a:rPr lang="hu-HU" dirty="0" smtClean="0"/>
              <a:t>Az égés során keletkező füst gátolja a látást</a:t>
            </a:r>
            <a:br>
              <a:rPr lang="hu-HU" dirty="0" smtClean="0"/>
            </a:br>
            <a:r>
              <a:rPr lang="hu-HU" dirty="0" smtClean="0"/>
              <a:t>(a bent rekedt személyek elvesztik a tájékozódást)</a:t>
            </a:r>
          </a:p>
          <a:p>
            <a:pPr lvl="1" algn="just"/>
            <a:r>
              <a:rPr lang="hu-HU" dirty="0" smtClean="0"/>
              <a:t>Az égés során keletkező mérgező bomlástermékek fulladásos halált okoznak (80%-a a halálesetnek!)</a:t>
            </a:r>
          </a:p>
          <a:p>
            <a:pPr lvl="1" algn="just"/>
            <a:r>
              <a:rPr lang="hu-HU" dirty="0" smtClean="0"/>
              <a:t>A tetőszerkezet összeomlása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DC79A-4A73-4272-83F4-7DCA211CC0A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Tűztabló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C5451-26C5-4DD6-A43D-FEF4844680B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1124744"/>
            <a:ext cx="3672408" cy="49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Touch</a:t>
            </a:r>
            <a:r>
              <a:rPr lang="hu-HU" dirty="0" smtClean="0"/>
              <a:t> Panel</a:t>
            </a:r>
            <a:endParaRPr lang="hu-HU" dirty="0"/>
          </a:p>
        </p:txBody>
      </p:sp>
      <p:pic>
        <p:nvPicPr>
          <p:cNvPr id="7" name="Tartalom helye 6" descr="touch pane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620756" cy="3600400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8" name="Kép 7" descr="touch pane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92896"/>
            <a:ext cx="4620488" cy="3456384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24CD4-4085-4E00-A31E-D3FF4FB2169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sz="2800" dirty="0" smtClean="0"/>
              <a:t>Felügyeleti számítógép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11" name="Kép 10" descr="bla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78750"/>
            <a:ext cx="6552728" cy="4914546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5BB06-5F4C-4F6B-8ABD-1683E776B5A7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6186C-F873-4709-87FB-0A58B5B136B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TŰZ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 hő- és füstelvezetési rendszer hatása a tűzre:</a:t>
            </a:r>
          </a:p>
          <a:p>
            <a:pPr lvl="1" algn="just"/>
            <a:r>
              <a:rPr lang="hu-HU" dirty="0" smtClean="0"/>
              <a:t>A felszálló, födém alján összegyűlő füst, és bomlástermékek távoznak a szabadba</a:t>
            </a:r>
          </a:p>
          <a:p>
            <a:pPr lvl="1" algn="just"/>
            <a:r>
              <a:rPr lang="hu-HU" dirty="0" smtClean="0"/>
              <a:t>Késleltetett másodlagos tűzfészek, és </a:t>
            </a:r>
            <a:r>
              <a:rPr lang="hu-HU" dirty="0" err="1" smtClean="0"/>
              <a:t>flashover</a:t>
            </a:r>
            <a:r>
              <a:rPr lang="hu-HU" dirty="0" smtClean="0"/>
              <a:t> kialakulás</a:t>
            </a:r>
          </a:p>
          <a:p>
            <a:pPr lvl="1" algn="just"/>
            <a:r>
              <a:rPr lang="hu-HU" dirty="0" smtClean="0"/>
              <a:t>A menekülést segítő füstmentes réteg alakul ki</a:t>
            </a:r>
          </a:p>
          <a:p>
            <a:pPr lvl="1" algn="just"/>
            <a:r>
              <a:rPr lang="hu-HU" dirty="0" smtClean="0"/>
              <a:t>A tűz terjedése lassul</a:t>
            </a:r>
            <a:br>
              <a:rPr lang="hu-HU" dirty="0" smtClean="0"/>
            </a:br>
            <a:endParaRPr lang="hu-HU" dirty="0" smtClean="0"/>
          </a:p>
          <a:p>
            <a:pPr lvl="1" algn="ctr">
              <a:buNone/>
            </a:pPr>
            <a:r>
              <a:rPr lang="hu-HU" dirty="0" smtClean="0"/>
              <a:t>Több idő marad a menekítésre!</a:t>
            </a:r>
            <a:br>
              <a:rPr lang="hu-HU" dirty="0" smtClean="0"/>
            </a:br>
            <a:endParaRPr lang="hu-HU" dirty="0" smtClean="0"/>
          </a:p>
          <a:p>
            <a:pPr lvl="1" algn="just">
              <a:buNone/>
            </a:pPr>
            <a:r>
              <a:rPr lang="hu-HU" sz="2000" dirty="0" smtClean="0"/>
              <a:t>(az automatikus hő- és füstelvezetési rendszerek hiányában a tűzoltók lyukat vágva végzik el ugyanezt a feladatot)</a:t>
            </a:r>
          </a:p>
          <a:p>
            <a:pPr lvl="1" algn="just">
              <a:buNone/>
            </a:pPr>
            <a:endParaRPr lang="hu-HU" dirty="0" smtClean="0"/>
          </a:p>
          <a:p>
            <a:pPr lvl="1" algn="just"/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DC79A-4A73-4272-83F4-7DCA211CC0A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  <p:sp>
        <p:nvSpPr>
          <p:cNvPr id="8" name="Bal oldali kapcsos zárójel 7"/>
          <p:cNvSpPr/>
          <p:nvPr/>
        </p:nvSpPr>
        <p:spPr bwMode="auto">
          <a:xfrm rot="16200000">
            <a:off x="4572000" y="764704"/>
            <a:ext cx="576064" cy="734481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TŰZ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Tűzvédelem fajtái:</a:t>
            </a:r>
          </a:p>
          <a:p>
            <a:pPr lvl="1"/>
            <a:r>
              <a:rPr lang="hu-HU" dirty="0" smtClean="0"/>
              <a:t>Megelőző intézkedések (előírások)</a:t>
            </a:r>
          </a:p>
          <a:p>
            <a:pPr lvl="1"/>
            <a:r>
              <a:rPr lang="hu-HU" dirty="0" smtClean="0"/>
              <a:t>Passzív védekezés:</a:t>
            </a:r>
          </a:p>
          <a:p>
            <a:pPr lvl="2"/>
            <a:r>
              <a:rPr lang="hu-HU" dirty="0" smtClean="0"/>
              <a:t>Égés késleltető anyagok beépítése</a:t>
            </a:r>
          </a:p>
          <a:p>
            <a:pPr lvl="2"/>
            <a:r>
              <a:rPr lang="hu-HU" dirty="0" smtClean="0"/>
              <a:t>Tűzszakasz-határolás (fal, ajtó, stb.)</a:t>
            </a:r>
          </a:p>
          <a:p>
            <a:pPr lvl="1"/>
            <a:r>
              <a:rPr lang="hu-HU" dirty="0" smtClean="0"/>
              <a:t>Aktív védekezés</a:t>
            </a:r>
          </a:p>
          <a:p>
            <a:pPr lvl="2"/>
            <a:r>
              <a:rPr lang="hu-HU" dirty="0" smtClean="0"/>
              <a:t>Tűzjelző berendezés</a:t>
            </a:r>
          </a:p>
          <a:p>
            <a:pPr lvl="2"/>
            <a:r>
              <a:rPr lang="hu-HU" dirty="0" smtClean="0"/>
              <a:t>Hő- és füstelvezető rendszerek (passzív/aktív)</a:t>
            </a:r>
          </a:p>
          <a:p>
            <a:pPr lvl="2"/>
            <a:r>
              <a:rPr lang="hu-HU" dirty="0" smtClean="0"/>
              <a:t>Automatikus tűzoltó berendezések</a:t>
            </a:r>
          </a:p>
          <a:p>
            <a:pPr lvl="3"/>
            <a:r>
              <a:rPr lang="hu-HU" dirty="0" smtClean="0"/>
              <a:t>Gázzal</a:t>
            </a:r>
          </a:p>
          <a:p>
            <a:pPr lvl="3"/>
            <a:r>
              <a:rPr lang="hu-HU" dirty="0" smtClean="0"/>
              <a:t>Folyadékkal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DC79A-4A73-4272-83F4-7DCA211CC0A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Hő- és füstelvezetés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Célja: korlátozott időtartamra biztosítani a bent lévők biztonságos menekülését, illetve menekítését</a:t>
            </a:r>
          </a:p>
          <a:p>
            <a:endParaRPr lang="hu-HU" dirty="0" smtClean="0"/>
          </a:p>
          <a:p>
            <a:r>
              <a:rPr lang="hu-HU" dirty="0" smtClean="0"/>
              <a:t>Szabályzása: Országos Tűzvédelmi Szabályzat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pic>
        <p:nvPicPr>
          <p:cNvPr id="7" name="Kép 6" descr="r349124_1597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094" y="3140968"/>
            <a:ext cx="4476454" cy="2952328"/>
          </a:xfrm>
          <a:prstGeom prst="rect">
            <a:avLst/>
          </a:prstGeom>
        </p:spPr>
      </p:pic>
      <p:pic>
        <p:nvPicPr>
          <p:cNvPr id="8" name="Kép 7" descr="fire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7032"/>
            <a:ext cx="3571875" cy="23812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3212976"/>
            <a:ext cx="4392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2011 =&gt; új szabályzás!!!</a:t>
            </a:r>
            <a:endParaRPr lang="hu-HU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A79BF-22F3-4400-AFDA-85A5FF4109C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OTSZ tartalmazza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hu-HU" dirty="0" smtClean="0"/>
              <a:t>Alapfogalmak</a:t>
            </a:r>
          </a:p>
          <a:p>
            <a:r>
              <a:rPr lang="hu-HU" dirty="0" smtClean="0"/>
              <a:t>I. rész: Tűzoltó technikai eszközök, felszerelések</a:t>
            </a:r>
          </a:p>
          <a:p>
            <a:r>
              <a:rPr lang="hu-HU" dirty="0" smtClean="0"/>
              <a:t>II. rész: Beépített tűzoltó berendezések</a:t>
            </a:r>
          </a:p>
          <a:p>
            <a:r>
              <a:rPr lang="hu-HU" dirty="0" smtClean="0"/>
              <a:t>III. rész: Villamos és villámvédelmi berendezések</a:t>
            </a:r>
          </a:p>
          <a:p>
            <a:r>
              <a:rPr lang="hu-HU" dirty="0" smtClean="0"/>
              <a:t>IV. rész: Éghető folyadékok és gázok tárolása</a:t>
            </a:r>
          </a:p>
          <a:p>
            <a:r>
              <a:rPr lang="hu-HU" dirty="0" smtClean="0"/>
              <a:t>V. rész: </a:t>
            </a:r>
            <a:r>
              <a:rPr lang="hu-HU" smtClean="0"/>
              <a:t>Építmények tűzvédelmi </a:t>
            </a:r>
            <a:r>
              <a:rPr lang="hu-HU" dirty="0" smtClean="0"/>
              <a:t>követelményei</a:t>
            </a:r>
          </a:p>
          <a:p>
            <a:pPr lvl="1"/>
            <a:r>
              <a:rPr lang="hu-HU" b="1" dirty="0" smtClean="0"/>
              <a:t>XXX. Fejezet: Hő és füst elleni védelem</a:t>
            </a:r>
          </a:p>
          <a:p>
            <a:r>
              <a:rPr lang="hu-HU" dirty="0" smtClean="0"/>
              <a:t>VI. rész: záró rendelkezések</a:t>
            </a:r>
          </a:p>
          <a:p>
            <a:pPr lvl="1"/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11C7E-773B-4481-AB28-B425E54E5F5D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i="1" dirty="0" smtClean="0"/>
              <a:t>Tűzterhelés: </a:t>
            </a:r>
            <a:r>
              <a:rPr lang="hu-HU" dirty="0" smtClean="0"/>
              <a:t>az építmény adott tűzszakaszában, helyiségében jelenlévő és beépített anyagok tömegéből (kg) és égéshőjéből (MJ/kg) számított hőmennyiség egységnyi padlófelületre vonatkoztatott értéke, MJ/m2-ben.</a:t>
            </a:r>
          </a:p>
          <a:p>
            <a:pPr algn="just"/>
            <a:r>
              <a:rPr lang="hu-HU" i="1" dirty="0" smtClean="0"/>
              <a:t>Állandó tűzterhelés: </a:t>
            </a:r>
            <a:r>
              <a:rPr lang="hu-HU" dirty="0" smtClean="0"/>
              <a:t>a beépített éghető anyagok és épületszerkezetek tömegéből származó tűzterhelési érték.</a:t>
            </a:r>
          </a:p>
          <a:p>
            <a:pPr algn="just"/>
            <a:r>
              <a:rPr lang="hu-HU" i="1" dirty="0" smtClean="0"/>
              <a:t>Időleges tűzterhelés: </a:t>
            </a:r>
            <a:r>
              <a:rPr lang="hu-HU" dirty="0" smtClean="0"/>
              <a:t>az adott helyiségben, tűzszakaszban található éghető anyagok és berendezések (bútor, textília, technológiai berendezés, megmunkált termékek, azok előkészített anyaga, raktározott anyagok, csomagoló anyagok) tömegéből származó tűzterhelési érték.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A5CB7-5851-4640-A0B8-B8FCAB41FFB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(részlet)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i="1" dirty="0" smtClean="0"/>
              <a:t>Biztonsági felvonó: </a:t>
            </a:r>
            <a:r>
              <a:rPr lang="hu-HU" dirty="0" smtClean="0"/>
              <a:t>az épület füstmentes lépcsőházához, </a:t>
            </a:r>
            <a:r>
              <a:rPr lang="hu-HU" dirty="0" err="1" smtClean="0"/>
              <a:t>tűzgátló</a:t>
            </a:r>
            <a:r>
              <a:rPr lang="hu-HU" dirty="0" smtClean="0"/>
              <a:t> előteréhez vagy a szabadtérhez kapcsolódó, az épülettűz alatt is működtethető valamennyi épületszintet kiszolgáló felvonó, mely lehet tűzoltófelvonó, vagy menekülési felvonó.</a:t>
            </a:r>
          </a:p>
          <a:p>
            <a:pPr algn="just"/>
            <a:r>
              <a:rPr lang="hu-HU" i="1" dirty="0" smtClean="0"/>
              <a:t>Tűzoltófelvonó: </a:t>
            </a:r>
            <a:r>
              <a:rPr lang="hu-HU" dirty="0" smtClean="0"/>
              <a:t>tűz esetén kizárólag a tűzoltóság által </a:t>
            </a:r>
            <a:r>
              <a:rPr lang="hu-HU" dirty="0" err="1" smtClean="0"/>
              <a:t>-használható</a:t>
            </a:r>
            <a:r>
              <a:rPr lang="hu-HU" dirty="0" smtClean="0"/>
              <a:t> felvonó.</a:t>
            </a:r>
          </a:p>
          <a:p>
            <a:pPr algn="just"/>
            <a:r>
              <a:rPr lang="hu-HU" i="1" dirty="0" smtClean="0"/>
              <a:t>Menekülési felvonó: </a:t>
            </a:r>
            <a:r>
              <a:rPr lang="hu-HU" dirty="0" smtClean="0"/>
              <a:t>tűz esetén a benntartózkodók által is használható felvonó.</a:t>
            </a:r>
          </a:p>
          <a:p>
            <a:pPr algn="just"/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- 5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9893B-E764-43BB-8E65-F75D5229D35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10770</TotalTime>
  <Words>1754</Words>
  <Application>Microsoft Office PowerPoint</Application>
  <PresentationFormat>Diavetítés a képernyőre (4:3 oldalarány)</PresentationFormat>
  <Paragraphs>355</Paragraphs>
  <Slides>33</Slides>
  <Notes>33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Alapértelmezett terv</vt:lpstr>
      <vt:lpstr>Épületek hő- és füstelvezetési rendszere</vt:lpstr>
      <vt:lpstr>Épületinformatikai feladatok</vt:lpstr>
      <vt:lpstr>A TŰZ</vt:lpstr>
      <vt:lpstr>A TŰZ</vt:lpstr>
      <vt:lpstr>A TŰZ</vt:lpstr>
      <vt:lpstr>Hő- és füstelvezetés</vt:lpstr>
      <vt:lpstr>OTSZ tartalmazza</vt:lpstr>
      <vt:lpstr>Alapfogalmak (részlet)</vt:lpstr>
      <vt:lpstr>Alapfogalmak (részlet)</vt:lpstr>
      <vt:lpstr>Alapfogalmak (részlet)</vt:lpstr>
      <vt:lpstr>Alapfogalmak (részlet)</vt:lpstr>
      <vt:lpstr>Alapfogalmak (részlet)</vt:lpstr>
      <vt:lpstr>Alapfogalmak (részlet)</vt:lpstr>
      <vt:lpstr>Tűz érzékelése</vt:lpstr>
      <vt:lpstr>Feladatok tűz esetén</vt:lpstr>
      <vt:lpstr>Feladatok tűz esetén</vt:lpstr>
      <vt:lpstr>Blaha Center</vt:lpstr>
      <vt:lpstr>Rendszerek közti kommunikáció</vt:lpstr>
      <vt:lpstr>Alapfeladatok</vt:lpstr>
      <vt:lpstr>Kihívások</vt:lpstr>
      <vt:lpstr>Kihívások</vt:lpstr>
      <vt:lpstr>Kommunikációs topológia</vt:lpstr>
      <vt:lpstr>Mi garantálja a biztonságos működést?</vt:lpstr>
      <vt:lpstr>Mi garantálja a biztonságos működést?</vt:lpstr>
      <vt:lpstr>Tűzálló kábelezés</vt:lpstr>
      <vt:lpstr>Tűzálló kábelrendszer</vt:lpstr>
      <vt:lpstr>Tűzálló kábelrendszer</vt:lpstr>
      <vt:lpstr>Tűzálló kábel</vt:lpstr>
      <vt:lpstr>Vezérlés</vt:lpstr>
      <vt:lpstr>Tűztabló</vt:lpstr>
      <vt:lpstr>Touch Panel</vt:lpstr>
      <vt:lpstr>Felügyeleti számítógép</vt:lpstr>
      <vt:lpstr>33.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Judit</cp:lastModifiedBy>
  <cp:revision>328</cp:revision>
  <dcterms:created xsi:type="dcterms:W3CDTF">2004-01-18T20:51:38Z</dcterms:created>
  <dcterms:modified xsi:type="dcterms:W3CDTF">2011-10-22T07:52:05Z</dcterms:modified>
</cp:coreProperties>
</file>