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1" r:id="rId2"/>
    <p:sldId id="979" r:id="rId3"/>
    <p:sldId id="1004" r:id="rId4"/>
    <p:sldId id="1023" r:id="rId5"/>
    <p:sldId id="997" r:id="rId6"/>
    <p:sldId id="999" r:id="rId7"/>
    <p:sldId id="1000" r:id="rId8"/>
    <p:sldId id="1001" r:id="rId9"/>
    <p:sldId id="998" r:id="rId10"/>
    <p:sldId id="1002" r:id="rId11"/>
    <p:sldId id="1003" r:id="rId12"/>
    <p:sldId id="1038" r:id="rId13"/>
    <p:sldId id="1008" r:id="rId14"/>
    <p:sldId id="1009" r:id="rId15"/>
    <p:sldId id="1037" r:id="rId16"/>
    <p:sldId id="1005" r:id="rId17"/>
    <p:sldId id="1006" r:id="rId18"/>
    <p:sldId id="1007" r:id="rId19"/>
    <p:sldId id="1010" r:id="rId20"/>
    <p:sldId id="1011" r:id="rId21"/>
    <p:sldId id="1012" r:id="rId22"/>
    <p:sldId id="1017" r:id="rId23"/>
    <p:sldId id="1018" r:id="rId24"/>
    <p:sldId id="1036" r:id="rId25"/>
    <p:sldId id="1014" r:id="rId26"/>
    <p:sldId id="1016" r:id="rId27"/>
    <p:sldId id="1019" r:id="rId28"/>
    <p:sldId id="1021" r:id="rId29"/>
    <p:sldId id="1020" r:id="rId30"/>
    <p:sldId id="1028" r:id="rId31"/>
    <p:sldId id="1027" r:id="rId32"/>
    <p:sldId id="1032" r:id="rId33"/>
    <p:sldId id="1033" r:id="rId34"/>
    <p:sldId id="1035" r:id="rId35"/>
    <p:sldId id="1034" r:id="rId36"/>
    <p:sldId id="1031" r:id="rId37"/>
    <p:sldId id="1015" r:id="rId38"/>
    <p:sldId id="1024" r:id="rId39"/>
    <p:sldId id="1025" r:id="rId40"/>
    <p:sldId id="1030" r:id="rId41"/>
    <p:sldId id="1026" r:id="rId42"/>
    <p:sldId id="554" r:id="rId43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0000"/>
    <a:srgbClr val="FFCC00"/>
    <a:srgbClr val="CCFFCC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80" d="100"/>
          <a:sy n="80" d="100"/>
        </p:scale>
        <p:origin x="-1074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AE28-142D-44ED-8721-D7FCDA29754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5705-745A-4FB3-903B-7CB7BCEC8D68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6BAE-E964-4E0C-92CB-EE363AD30C33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8D48-6EA5-449B-B1DA-E2EDB2C5493E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ED1A-7D60-4356-BFE5-B1659D04887A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399B-21A7-4C17-83DD-6725167688D8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713A-1CC9-4E2A-9E2F-755DE3B5B56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10D8B-6B10-4D5C-9EA3-139117D772C9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7A77-EF4F-475C-8843-6AF6F9C11AA0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038D-C6B4-424D-8050-C28BE2DF4030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C46F-B2EC-4B7E-8656-FA218261C893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7E72F4AF-AB5C-4F83-9BE7-4C4BF73B449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 - 4.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Kand&#243;\Oktat&#225;s\Energetikai%20informatika\Energetikai%20Informatika%20I\El&#337;ad&#225;sok\Siemens%20room%20automation%20based%20on%20KNX.mp4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Fűtés SZABÁLYZÁS,</a:t>
            </a:r>
            <a:br>
              <a:rPr lang="hu-HU" sz="3600" cap="all" dirty="0" smtClean="0"/>
            </a:br>
            <a:r>
              <a:rPr lang="hu-HU" sz="3600" cap="all" dirty="0" smtClean="0"/>
              <a:t>Használati </a:t>
            </a:r>
            <a:r>
              <a:rPr lang="hu-HU" sz="3600" cap="all" dirty="0" err="1" smtClean="0"/>
              <a:t>Melegvíz</a:t>
            </a:r>
            <a:r>
              <a:rPr lang="hu-HU" sz="3600" cap="all" dirty="0" smtClean="0"/>
              <a:t> előállítás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Energiaforrások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Tüzelőanyag</a:t>
            </a:r>
          </a:p>
          <a:p>
            <a:pPr lvl="1"/>
            <a:r>
              <a:rPr lang="hu-HU" sz="2000" dirty="0" smtClean="0"/>
              <a:t>Szilárd (fa, </a:t>
            </a:r>
            <a:r>
              <a:rPr lang="hu-HU" sz="2000" dirty="0" err="1" smtClean="0"/>
              <a:t>pellet</a:t>
            </a:r>
            <a:r>
              <a:rPr lang="hu-HU" sz="2000" dirty="0" smtClean="0"/>
              <a:t>, szén, koksz, stb.)</a:t>
            </a:r>
          </a:p>
          <a:p>
            <a:pPr lvl="1"/>
            <a:r>
              <a:rPr lang="hu-HU" sz="2000" dirty="0" smtClean="0"/>
              <a:t>Folyékony (olaj, stb.)</a:t>
            </a:r>
          </a:p>
          <a:p>
            <a:pPr lvl="1"/>
            <a:r>
              <a:rPr lang="hu-HU" sz="2000" dirty="0" smtClean="0"/>
              <a:t>Gáznemű (városi gáz, PB gáz, stb.)</a:t>
            </a:r>
          </a:p>
          <a:p>
            <a:r>
              <a:rPr lang="hu-HU" sz="2000" dirty="0" smtClean="0"/>
              <a:t>Villamos energia</a:t>
            </a:r>
          </a:p>
          <a:p>
            <a:r>
              <a:rPr lang="hu-HU" sz="2000" dirty="0" smtClean="0"/>
              <a:t>Megújuló energia</a:t>
            </a:r>
          </a:p>
          <a:p>
            <a:pPr lvl="1"/>
            <a:r>
              <a:rPr lang="hu-HU" sz="2000" dirty="0" smtClean="0"/>
              <a:t>Napkollektor</a:t>
            </a:r>
          </a:p>
          <a:p>
            <a:pPr lvl="1"/>
            <a:r>
              <a:rPr lang="hu-HU" sz="2000" dirty="0" smtClean="0"/>
              <a:t>Hőszivattyú</a:t>
            </a:r>
          </a:p>
          <a:p>
            <a:pPr lvl="1"/>
            <a:r>
              <a:rPr lang="hu-HU" sz="2000" dirty="0" smtClean="0"/>
              <a:t>Geotermikus</a:t>
            </a:r>
          </a:p>
          <a:p>
            <a:pPr lvl="1"/>
            <a:r>
              <a:rPr lang="hu-HU" sz="2000" dirty="0" smtClean="0"/>
              <a:t>Biomassza</a:t>
            </a:r>
          </a:p>
          <a:p>
            <a:r>
              <a:rPr lang="hu-HU" sz="2000" dirty="0" smtClean="0"/>
              <a:t> Speciális</a:t>
            </a:r>
          </a:p>
          <a:p>
            <a:pPr lvl="1"/>
            <a:r>
              <a:rPr lang="hu-HU" sz="2000" dirty="0" err="1" smtClean="0"/>
              <a:t>Hulladékhő</a:t>
            </a:r>
            <a:r>
              <a:rPr lang="hu-HU" sz="2000" dirty="0" smtClean="0"/>
              <a:t> hasznosítás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0F389-0703-47B5-AFB4-9C52EFC06682}" type="datetime1">
              <a:rPr lang="hu-HU" smtClean="0"/>
              <a:pPr>
                <a:defRPr/>
              </a:pPr>
              <a:t>2011.10.22.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Energiaforrások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08BE6-C23A-4221-AC74-C92F97378FC3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748464" cy="366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Hőforrás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Kazán típusok</a:t>
            </a:r>
          </a:p>
          <a:p>
            <a:endParaRPr lang="hu-HU" dirty="0" smtClean="0"/>
          </a:p>
          <a:p>
            <a:r>
              <a:rPr lang="hu-HU" dirty="0" smtClean="0"/>
              <a:t>Hűtőgép típusok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Hőhordozó közeg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2100" dirty="0" smtClean="0"/>
              <a:t>	Azok az anyagok, melyek a </a:t>
            </a:r>
            <a:r>
              <a:rPr lang="hu-HU" sz="2100" dirty="0" err="1" smtClean="0"/>
              <a:t>hőtermelő</a:t>
            </a:r>
            <a:r>
              <a:rPr lang="hu-HU" sz="2100" dirty="0" smtClean="0"/>
              <a:t> szerkezetekben felmelegedve, az egyes helyiségekben a felvett hőt leadva fedezik az illető helyiség </a:t>
            </a:r>
            <a:r>
              <a:rPr lang="hu-HU" sz="2100" dirty="0" err="1" smtClean="0"/>
              <a:t>hőszükségletét</a:t>
            </a:r>
            <a:r>
              <a:rPr lang="hu-HU" sz="21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hu-HU" sz="2100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hu-HU" sz="2100" dirty="0" smtClean="0"/>
              <a:t>	Hőhordozó közeg lehet:</a:t>
            </a:r>
          </a:p>
          <a:p>
            <a:pPr lvl="1"/>
            <a:r>
              <a:rPr lang="hu-HU" sz="2100" dirty="0" smtClean="0"/>
              <a:t>levegő,</a:t>
            </a:r>
          </a:p>
          <a:p>
            <a:pPr lvl="1"/>
            <a:r>
              <a:rPr lang="hu-HU" sz="2100" dirty="0" smtClean="0"/>
              <a:t>víz, </a:t>
            </a:r>
          </a:p>
          <a:p>
            <a:pPr lvl="1"/>
            <a:r>
              <a:rPr lang="hu-HU" sz="2100" dirty="0" smtClean="0"/>
              <a:t>vízgőz,</a:t>
            </a:r>
          </a:p>
          <a:p>
            <a:pPr lvl="1"/>
            <a:r>
              <a:rPr lang="hu-HU" sz="2100" dirty="0" smtClean="0"/>
              <a:t>olaj.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CDCDA-6CFB-408F-90DC-8E5D57D1A872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Hőhordozó közeg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1800" dirty="0" smtClean="0"/>
              <a:t>A </a:t>
            </a:r>
            <a:r>
              <a:rPr lang="hu-HU" sz="1800" b="1" dirty="0" smtClean="0"/>
              <a:t>levegőnek</a:t>
            </a:r>
            <a:r>
              <a:rPr lang="hu-HU" sz="1800" dirty="0" smtClean="0"/>
              <a:t> kicsi a fajhője, (egy adott mennyiségű hőt több levegő képes csak elvinni, mint víz), de közvetlenül bekeverhető a fűtendő helyiség levegőjébe, így a </a:t>
            </a:r>
            <a:r>
              <a:rPr lang="hu-HU" sz="1800" dirty="0" err="1" smtClean="0"/>
              <a:t>hőleadó</a:t>
            </a:r>
            <a:r>
              <a:rPr lang="hu-HU" sz="1800" dirty="0" smtClean="0"/>
              <a:t> szerkezet elmarad.</a:t>
            </a:r>
          </a:p>
          <a:p>
            <a:pPr algn="just"/>
            <a:r>
              <a:rPr lang="hu-HU" sz="1800" dirty="0" smtClean="0"/>
              <a:t>A természetben „korlátlanul” előforduló anyagok közül a </a:t>
            </a:r>
            <a:r>
              <a:rPr lang="hu-HU" sz="1800" b="1" dirty="0" smtClean="0"/>
              <a:t>víznek</a:t>
            </a:r>
            <a:r>
              <a:rPr lang="hu-HU" sz="1800" dirty="0" smtClean="0"/>
              <a:t> a legnagyobb a fajhője, de csak különleges műszaki megoldással melegíthető 100 °C fölé.</a:t>
            </a:r>
          </a:p>
          <a:p>
            <a:pPr lvl="1"/>
            <a:r>
              <a:rPr lang="hu-HU" sz="1800" dirty="0" err="1" smtClean="0"/>
              <a:t>melegvíz</a:t>
            </a:r>
            <a:r>
              <a:rPr lang="hu-HU" sz="1800" dirty="0" smtClean="0"/>
              <a:t>: 100 °C alatti víz</a:t>
            </a:r>
          </a:p>
          <a:p>
            <a:pPr lvl="1"/>
            <a:r>
              <a:rPr lang="hu-HU" sz="1800" dirty="0" err="1" smtClean="0"/>
              <a:t>forróvíz</a:t>
            </a:r>
            <a:r>
              <a:rPr lang="hu-HU" sz="1800" dirty="0" smtClean="0"/>
              <a:t>: 100 °C feletti víz (nyomás alatt)</a:t>
            </a:r>
          </a:p>
          <a:p>
            <a:pPr lvl="1"/>
            <a:r>
              <a:rPr lang="hu-HU" sz="1800" dirty="0" smtClean="0"/>
              <a:t>vízgőz: 100 °C feletti gőz</a:t>
            </a:r>
          </a:p>
          <a:p>
            <a:pPr>
              <a:buFont typeface="Wingdings" pitchFamily="2" charset="2"/>
              <a:buNone/>
            </a:pPr>
            <a:r>
              <a:rPr lang="hu-HU" sz="1800" dirty="0" smtClean="0"/>
              <a:t>	Túlnyomórészt víz és vízgőz hőhordozót alkalmaznak</a:t>
            </a:r>
          </a:p>
          <a:p>
            <a:pPr algn="just"/>
            <a:r>
              <a:rPr lang="hu-HU" sz="1800" dirty="0" smtClean="0"/>
              <a:t>Az </a:t>
            </a:r>
            <a:r>
              <a:rPr lang="hu-HU" sz="1800" b="1" dirty="0" smtClean="0"/>
              <a:t>olaj</a:t>
            </a:r>
            <a:r>
              <a:rPr lang="hu-HU" sz="1800" dirty="0" smtClean="0"/>
              <a:t> előnye, hogy több száz °C hőmérsékletre lehet felmelegíteni, és így kis felülettel, nagy légterű helyiségek fűtésére alkalmas, viszont drága, és nem áll „korlátlanul” rendelkezésre, valamint csak speciális (nem </a:t>
            </a:r>
            <a:r>
              <a:rPr lang="hu-HU" sz="1800" dirty="0" err="1" smtClean="0"/>
              <a:t>kokszosodó</a:t>
            </a:r>
            <a:r>
              <a:rPr lang="hu-HU" sz="1800" dirty="0" smtClean="0"/>
              <a:t>) </a:t>
            </a:r>
            <a:r>
              <a:rPr lang="hu-HU" sz="1800" dirty="0" err="1" smtClean="0"/>
              <a:t>olajat</a:t>
            </a:r>
            <a:r>
              <a:rPr lang="hu-HU" sz="1800" dirty="0" smtClean="0"/>
              <a:t> lehet alkalmazni. </a:t>
            </a:r>
          </a:p>
          <a:p>
            <a:pPr>
              <a:buFont typeface="Wingdings" pitchFamily="2" charset="2"/>
              <a:buNone/>
            </a:pPr>
            <a:r>
              <a:rPr lang="hu-HU" sz="1800" dirty="0" smtClean="0"/>
              <a:t>	Elsődleges felhasználási terület a technológiai fűtés</a:t>
            </a:r>
            <a:r>
              <a:rPr lang="hu-HU" sz="20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DB1C2-2642-4D24-8DA0-059552769F1F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96975"/>
            <a:ext cx="8964487" cy="4824413"/>
          </a:xfrm>
        </p:spPr>
        <p:txBody>
          <a:bodyPr/>
          <a:lstStyle/>
          <a:p>
            <a:pPr algn="just">
              <a:buNone/>
            </a:pPr>
            <a:r>
              <a:rPr lang="hu-HU" sz="1800" dirty="0" smtClean="0"/>
              <a:t>Célja: A </a:t>
            </a:r>
            <a:r>
              <a:rPr lang="hu-HU" sz="1800" dirty="0" err="1" smtClean="0"/>
              <a:t>hőenergiaforrások</a:t>
            </a:r>
            <a:r>
              <a:rPr lang="hu-HU" sz="1800" dirty="0" smtClean="0"/>
              <a:t>, </a:t>
            </a:r>
            <a:r>
              <a:rPr lang="hu-HU" sz="1800" dirty="0" err="1" smtClean="0"/>
              <a:t>hőszállító</a:t>
            </a:r>
            <a:r>
              <a:rPr lang="hu-HU" sz="1800" dirty="0" smtClean="0"/>
              <a:t>, </a:t>
            </a:r>
            <a:r>
              <a:rPr lang="hu-HU" sz="1800" dirty="0" err="1" smtClean="0"/>
              <a:t>hőleadó</a:t>
            </a:r>
            <a:r>
              <a:rPr lang="hu-HU" sz="1800" dirty="0" smtClean="0"/>
              <a:t> rendszerek, és a hozzá tartozó gépészeti berendezések  zavartalan üzemeltetése az által, hogy a vízben található káros hatásokat csökkentjük.</a:t>
            </a:r>
          </a:p>
          <a:p>
            <a:pPr algn="just">
              <a:buNone/>
            </a:pPr>
            <a:endParaRPr lang="hu-HU" sz="1800" dirty="0" smtClean="0"/>
          </a:p>
          <a:p>
            <a:pPr algn="just">
              <a:buNone/>
            </a:pPr>
            <a:r>
              <a:rPr lang="hu-HU" sz="1800" dirty="0" smtClean="0"/>
              <a:t>Káros hatások lehetnek:</a:t>
            </a:r>
          </a:p>
          <a:p>
            <a:pPr algn="just"/>
            <a:r>
              <a:rPr lang="hu-HU" sz="1800" dirty="0" smtClean="0"/>
              <a:t>Vízkő =&gt; vízkőképződés </a:t>
            </a:r>
          </a:p>
          <a:p>
            <a:pPr algn="just">
              <a:buNone/>
            </a:pPr>
            <a:r>
              <a:rPr lang="hu-HU" sz="1800" dirty="0" smtClean="0"/>
              <a:t>  =&gt; szelep meghibásodások, keresztmetszet csökkenés, megnövekedett zaj, nagyobb veszteség</a:t>
            </a:r>
          </a:p>
          <a:p>
            <a:pPr algn="just"/>
            <a:r>
              <a:rPr lang="hu-HU" sz="1800" dirty="0" smtClean="0"/>
              <a:t>Korrózió (heterogén anyagú csőrendszer, vízben oldott oxigén)</a:t>
            </a:r>
          </a:p>
          <a:p>
            <a:pPr lvl="1">
              <a:buNone/>
            </a:pPr>
            <a:r>
              <a:rPr lang="hu-HU" sz="1800" dirty="0" smtClean="0"/>
              <a:t>=&gt;Falvastagság csökkenés, iszapképződés</a:t>
            </a:r>
            <a:br>
              <a:rPr lang="hu-HU" sz="1800" dirty="0" smtClean="0"/>
            </a:br>
            <a:r>
              <a:rPr lang="hu-HU" sz="1800" dirty="0" smtClean="0"/>
              <a:t>  =&gt; szelep meghibásodás, keresztmetszet csökkenés, megnövekedett zaj, szivárgás</a:t>
            </a:r>
          </a:p>
          <a:p>
            <a:pPr algn="just"/>
            <a:r>
              <a:rPr lang="hu-HU" sz="1800" dirty="0" smtClean="0"/>
              <a:t>Bakteriális fertőzés (!)</a:t>
            </a:r>
          </a:p>
          <a:p>
            <a:pPr lvl="1" algn="just">
              <a:buNone/>
            </a:pPr>
            <a:r>
              <a:rPr lang="hu-HU" sz="1800" dirty="0" smtClean="0"/>
              <a:t>=&gt; Falvastagság csökkenés, iszapképződés</a:t>
            </a:r>
          </a:p>
          <a:p>
            <a:pPr lvl="1" algn="just">
              <a:buNone/>
            </a:pPr>
            <a:r>
              <a:rPr lang="hu-HU" sz="1800" dirty="0" smtClean="0"/>
              <a:t>      =&gt; szelep meghibásodás, keresztmetszet csökkenés, megnövekedett zaj, szivárgás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Hőleadók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sz="2000" dirty="0" smtClean="0"/>
              <a:t>	A </a:t>
            </a:r>
            <a:r>
              <a:rPr lang="hu-HU" sz="2000" dirty="0" err="1" smtClean="0"/>
              <a:t>hőleadók</a:t>
            </a:r>
            <a:r>
              <a:rPr lang="hu-HU" sz="2000" dirty="0" smtClean="0"/>
              <a:t> azok a szerkezetek, melyeket megfelelően kiképeztek arra a célra, hogy rajtuk keresztül a hőhordozó közeg a helyiségnek át tudja adni a hőt. </a:t>
            </a:r>
          </a:p>
          <a:p>
            <a:pPr algn="just">
              <a:buNone/>
            </a:pPr>
            <a:r>
              <a:rPr lang="hu-HU" sz="2000" dirty="0" smtClean="0"/>
              <a:t>	A hőhordozó közeg molekulái érintkeznek a náluk hidegebb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szerkezetével, tehát hőátadás történik, a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szerkezetében hővezetés játszódik le, míg a helyiség levegője és a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szerkezete között újra hőátadás jön létre. A felmelegített levegő a helyiségben lévő tárgyaknak adja át a hőjét, így azokat felmelegíti. A levegő közvetítésével történő </a:t>
            </a:r>
            <a:r>
              <a:rPr lang="hu-HU" sz="2000" dirty="0" err="1" smtClean="0"/>
              <a:t>hőátvitelt</a:t>
            </a:r>
            <a:r>
              <a:rPr lang="hu-HU" sz="2000" dirty="0" smtClean="0"/>
              <a:t> </a:t>
            </a:r>
            <a:r>
              <a:rPr lang="hu-HU" sz="2000" b="1" dirty="0" err="1" smtClean="0"/>
              <a:t>konvekciós</a:t>
            </a:r>
            <a:r>
              <a:rPr lang="hu-HU" sz="2000" b="1" dirty="0" smtClean="0"/>
              <a:t> fűtésnek</a:t>
            </a:r>
            <a:r>
              <a:rPr lang="hu-HU" sz="2000" dirty="0" smtClean="0"/>
              <a:t> nevezzük. </a:t>
            </a:r>
          </a:p>
          <a:p>
            <a:pPr algn="just">
              <a:buNone/>
            </a:pPr>
            <a:r>
              <a:rPr lang="hu-HU" sz="2000" dirty="0" smtClean="0"/>
              <a:t>	A felmelegedett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külső felülete nemcsak a levegőnek adja át a hőt, hanem a körülötte lévő tárgyak és a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közötti állandó hősugárzási hőcsere által a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felmelegíti a tárgyakat közvetlenül is. Ezt a fajta fűtési módot </a:t>
            </a:r>
            <a:r>
              <a:rPr lang="hu-HU" sz="2000" b="1" dirty="0" smtClean="0"/>
              <a:t>sugárzó fűtésnek</a:t>
            </a:r>
            <a:r>
              <a:rPr lang="hu-HU" sz="2000" dirty="0" smtClean="0"/>
              <a:t> nevezzük. </a:t>
            </a:r>
          </a:p>
          <a:p>
            <a:pPr algn="just">
              <a:buNone/>
            </a:pPr>
            <a:endParaRPr lang="hu-HU" sz="20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32B3F-C5C0-456E-86A1-F70401CE37B1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Hőleadók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endParaRPr lang="hu-HU" sz="2000" dirty="0" smtClean="0"/>
          </a:p>
          <a:p>
            <a:pPr algn="just">
              <a:buFont typeface="Wingdings" pitchFamily="2" charset="2"/>
              <a:buNone/>
            </a:pPr>
            <a:endParaRPr lang="hu-HU" sz="2000" dirty="0" smtClean="0"/>
          </a:p>
          <a:p>
            <a:pPr algn="just">
              <a:buFont typeface="Wingdings" pitchFamily="2" charset="2"/>
              <a:buNone/>
            </a:pPr>
            <a:r>
              <a:rPr lang="hu-HU" sz="2000" dirty="0" smtClean="0"/>
              <a:t>A </a:t>
            </a:r>
            <a:r>
              <a:rPr lang="hu-HU" sz="2000" dirty="0" err="1" smtClean="0"/>
              <a:t>hőleadókat</a:t>
            </a:r>
            <a:r>
              <a:rPr lang="hu-HU" sz="2000" dirty="0" smtClean="0"/>
              <a:t> aszerint, hogy a hőt nagyobbrészt </a:t>
            </a:r>
            <a:r>
              <a:rPr lang="hu-HU" sz="2000" dirty="0" err="1" smtClean="0"/>
              <a:t>konvekcióval</a:t>
            </a:r>
            <a:r>
              <a:rPr lang="hu-HU" sz="2000" dirty="0" smtClean="0"/>
              <a:t>, vagy sugárzással adja át megkülönböztetünk:</a:t>
            </a:r>
          </a:p>
          <a:p>
            <a:pPr lvl="1"/>
            <a:r>
              <a:rPr lang="hu-HU" sz="2000" dirty="0" err="1" smtClean="0"/>
              <a:t>konvekciós</a:t>
            </a:r>
            <a:r>
              <a:rPr lang="hu-HU" sz="2000" dirty="0" smtClean="0"/>
              <a:t>, és</a:t>
            </a:r>
          </a:p>
          <a:p>
            <a:pPr lvl="1"/>
            <a:r>
              <a:rPr lang="hu-HU" sz="2000" dirty="0" smtClean="0"/>
              <a:t>sugárzó fűtőtesteket.</a:t>
            </a:r>
          </a:p>
          <a:p>
            <a:pPr algn="just">
              <a:buFont typeface="Wingdings" pitchFamily="2" charset="2"/>
              <a:buNone/>
            </a:pPr>
            <a:r>
              <a:rPr lang="hu-HU" sz="2000" dirty="0" smtClean="0"/>
              <a:t>	A gyakorlatban nem létezik olyan fűtőtest, amely kizárólag egyik, vagy másik módon adja le a hőt, minden fűtőtest mindkét fajta </a:t>
            </a:r>
            <a:r>
              <a:rPr lang="hu-HU" sz="2000" dirty="0" err="1" smtClean="0"/>
              <a:t>hőleadással</a:t>
            </a:r>
            <a:r>
              <a:rPr lang="hu-HU" sz="2000" dirty="0" smtClean="0"/>
              <a:t> bír, csak azok aránya függ a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típusától.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CAC85-170E-4321-8C1B-35D6D508947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840760" cy="411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fűtési hálózatok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288031" y="1196975"/>
            <a:ext cx="9324527" cy="4824413"/>
          </a:xfrm>
        </p:spPr>
        <p:txBody>
          <a:bodyPr/>
          <a:lstStyle/>
          <a:p>
            <a:pPr algn="just">
              <a:buNone/>
            </a:pPr>
            <a:r>
              <a:rPr lang="hu-HU" dirty="0" smtClean="0"/>
              <a:t>	</a:t>
            </a:r>
            <a:r>
              <a:rPr lang="hu-HU" sz="2000" dirty="0" smtClean="0"/>
              <a:t>A központi fűtés egy épület, vagy épületcsoport fűtésére szolgál. A központi fűtési hálózatok közös jellemzője, hogy két cső csatlakozik a kazánhoz, melyek közül az egyikben áramlik a </a:t>
            </a:r>
            <a:r>
              <a:rPr lang="hu-HU" sz="2000" dirty="0" err="1" smtClean="0"/>
              <a:t>hőleadók</a:t>
            </a:r>
            <a:r>
              <a:rPr lang="hu-HU" sz="2000" dirty="0" smtClean="0"/>
              <a:t> (fűtőtestek, hőcserélők) felé a felmelegített hőhordozó, a másikban tér vissza a </a:t>
            </a:r>
            <a:r>
              <a:rPr lang="hu-HU" sz="2000" dirty="0" err="1" smtClean="0"/>
              <a:t>hőleadókban</a:t>
            </a:r>
            <a:r>
              <a:rPr lang="hu-HU" sz="2000" dirty="0" smtClean="0"/>
              <a:t> lehűlt hőhordozó, hogy újra felmelegedjen</a:t>
            </a:r>
            <a:r>
              <a:rPr lang="hu-HU" dirty="0" smtClean="0"/>
              <a:t>. 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Font typeface="Wingdings" pitchFamily="2" charset="2"/>
              <a:buNone/>
            </a:pPr>
            <a:r>
              <a:rPr lang="hu-HU" dirty="0" smtClean="0"/>
              <a:t>	</a:t>
            </a:r>
            <a:r>
              <a:rPr lang="hu-HU" sz="2000" dirty="0" smtClean="0"/>
              <a:t>A </a:t>
            </a:r>
            <a:r>
              <a:rPr lang="hu-HU" sz="2000" dirty="0" err="1" smtClean="0"/>
              <a:t>melegvizet</a:t>
            </a:r>
            <a:r>
              <a:rPr lang="hu-HU" sz="2000" dirty="0" smtClean="0"/>
              <a:t> mozgató erő (mely a </a:t>
            </a:r>
            <a:r>
              <a:rPr lang="hu-HU" sz="2000" dirty="0" err="1" smtClean="0"/>
              <a:t>hőtermelő</a:t>
            </a:r>
            <a:r>
              <a:rPr lang="hu-HU" sz="2000" dirty="0" smtClean="0"/>
              <a:t> szerkezet és a </a:t>
            </a:r>
            <a:r>
              <a:rPr lang="hu-HU" sz="2000" dirty="0" err="1" smtClean="0"/>
              <a:t>hőleadó</a:t>
            </a:r>
            <a:r>
              <a:rPr lang="hu-HU" sz="2000" dirty="0" smtClean="0"/>
              <a:t> között keringteti a vizet) alapján kétfajta </a:t>
            </a:r>
            <a:r>
              <a:rPr lang="hu-HU" sz="2000" dirty="0" err="1" smtClean="0"/>
              <a:t>melegvízfűtés</a:t>
            </a:r>
            <a:r>
              <a:rPr lang="hu-HU" sz="2000" dirty="0" smtClean="0"/>
              <a:t> használatos:</a:t>
            </a:r>
          </a:p>
          <a:p>
            <a:pPr lvl="1" algn="just"/>
            <a:r>
              <a:rPr lang="hu-HU" sz="2000" dirty="0" smtClean="0"/>
              <a:t>a gravitációs </a:t>
            </a:r>
            <a:r>
              <a:rPr lang="hu-HU" sz="2000" dirty="0" err="1" smtClean="0"/>
              <a:t>melegvízfűtés</a:t>
            </a:r>
            <a:r>
              <a:rPr lang="hu-HU" sz="2000" dirty="0" smtClean="0"/>
              <a:t>, és </a:t>
            </a:r>
          </a:p>
          <a:p>
            <a:pPr lvl="1" algn="just"/>
            <a:r>
              <a:rPr lang="hu-HU" sz="2000" u="sng" dirty="0" smtClean="0"/>
              <a:t>a szivattyús </a:t>
            </a:r>
            <a:r>
              <a:rPr lang="hu-HU" sz="2000" u="sng" dirty="0" err="1" smtClean="0"/>
              <a:t>melegvízfűtés</a:t>
            </a:r>
            <a:r>
              <a:rPr lang="hu-HU" sz="2000" dirty="0" smtClean="0"/>
              <a:t>. </a:t>
            </a:r>
          </a:p>
          <a:p>
            <a:pPr lvl="1" algn="just">
              <a:buNone/>
            </a:pPr>
            <a:endParaRPr lang="hu-HU" sz="2000" dirty="0" smtClean="0"/>
          </a:p>
          <a:p>
            <a:pPr lvl="1" algn="just">
              <a:buNone/>
            </a:pPr>
            <a:r>
              <a:rPr lang="hu-HU" sz="2000" dirty="0" smtClean="0"/>
              <a:t>Szivattyús fűtés előnye: Kisebb vezeték-keresztmetszeten nagyobb hő szállítható</a:t>
            </a:r>
          </a:p>
          <a:p>
            <a:pPr lvl="1" algn="just">
              <a:buNone/>
            </a:pPr>
            <a:endParaRPr lang="hu-HU" sz="2000" dirty="0" smtClean="0"/>
          </a:p>
          <a:p>
            <a:pPr lvl="1" algn="just">
              <a:buNone/>
            </a:pPr>
            <a:r>
              <a:rPr lang="hu-HU" sz="2000" dirty="0" smtClean="0"/>
              <a:t>Kialakítása lehet: egycsöves, kétcsöves rendszer.</a:t>
            </a:r>
          </a:p>
          <a:p>
            <a:pPr>
              <a:buFont typeface="Wingdings" pitchFamily="2" charset="2"/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DFF33-E008-4EAC-85FD-86D13FA14FE9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fűtési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24544" y="1196975"/>
            <a:ext cx="9468544" cy="4824413"/>
          </a:xfrm>
        </p:spPr>
        <p:txBody>
          <a:bodyPr/>
          <a:lstStyle/>
          <a:p>
            <a:pPr algn="just">
              <a:buNone/>
            </a:pPr>
            <a:r>
              <a:rPr lang="hu-HU" sz="2100" dirty="0" smtClean="0"/>
              <a:t>	Attól függően, hogy a rendszerben lévő víz valahol (tágulási tartály) összeköttetésben van-e a légtérrel</a:t>
            </a:r>
          </a:p>
          <a:p>
            <a:pPr lvl="1"/>
            <a:r>
              <a:rPr lang="hu-HU" sz="2100" dirty="0" smtClean="0"/>
              <a:t>nyitott és</a:t>
            </a:r>
          </a:p>
          <a:p>
            <a:pPr lvl="1"/>
            <a:r>
              <a:rPr lang="hu-HU" sz="2100" dirty="0" smtClean="0"/>
              <a:t>zárt rendszert különböztetünk meg.</a:t>
            </a:r>
            <a:r>
              <a:rPr lang="hu-HU" dirty="0" smtClean="0"/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2CA097-5CBA-48C2-A5C1-BD56B1C145F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  <p:pic>
        <p:nvPicPr>
          <p:cNvPr id="7" name="Picture 7" descr="rendszer, zárt tágulási tartálly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2994553" cy="302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ndszer  nyitott tágulási tartálly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85346" y="2708920"/>
            <a:ext cx="2501202" cy="3023443"/>
          </a:xfrm>
          <a:prstGeom prst="rect">
            <a:avLst/>
          </a:prstGeom>
          <a:noFill/>
          <a:ln/>
        </p:spPr>
      </p:pic>
      <p:sp>
        <p:nvSpPr>
          <p:cNvPr id="9" name="Ellipszis 8"/>
          <p:cNvSpPr/>
          <p:nvPr/>
        </p:nvSpPr>
        <p:spPr bwMode="auto">
          <a:xfrm>
            <a:off x="7740352" y="2564904"/>
            <a:ext cx="576064" cy="50405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3851920" y="4941168"/>
            <a:ext cx="576064" cy="50405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Épületinformatikai feladatok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8FEF8-F18A-4918-AD5A-D56B9AB3BAD0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sp>
        <p:nvSpPr>
          <p:cNvPr id="9" name="Téglalap 8"/>
          <p:cNvSpPr/>
          <p:nvPr/>
        </p:nvSpPr>
        <p:spPr bwMode="auto">
          <a:xfrm>
            <a:off x="539552" y="1772816"/>
            <a:ext cx="6840760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3012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MSZ-EN 50090			       MSZ-EN15232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11560" y="1268760"/>
            <a:ext cx="7772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Világítás, árnyékolás-technika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HVAC (fűtés, szellőztetés,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légkondícionálás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Hő- és füstelvezetés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Tűzfelügyelet (tűzjelző központ,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sprinkler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rendszerek)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Vagyonvédelem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 gazdálkodás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Villamosenergia-ellátás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Megjelenítés és vezérlés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Hőleadók</a:t>
            </a:r>
            <a:r>
              <a:rPr lang="hu-HU" dirty="0" smtClean="0"/>
              <a:t>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Radiátoros fűtés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Padlófűtés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Falfűtés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Légfűtés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Infrafűtés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0B28B-2EC1-4160-ADEF-CA4997B5B36B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55998"/>
            <a:ext cx="6343051" cy="25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Radiátoros fűtés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Használata: Legelterjedtebb. Lakossági, és ipari épületekben</a:t>
            </a:r>
          </a:p>
          <a:p>
            <a:pPr>
              <a:buNone/>
            </a:pPr>
            <a:r>
              <a:rPr lang="hu-HU" dirty="0" smtClean="0"/>
              <a:t>Reakcióidő: Gyors</a:t>
            </a:r>
          </a:p>
          <a:p>
            <a:pPr>
              <a:buNone/>
            </a:pPr>
            <a:r>
              <a:rPr lang="hu-HU" dirty="0" smtClean="0"/>
              <a:t>Vízhőmérséklet: 35-75°C</a:t>
            </a:r>
          </a:p>
          <a:p>
            <a:pPr>
              <a:buNone/>
            </a:pPr>
            <a:r>
              <a:rPr lang="hu-HU" dirty="0" smtClean="0"/>
              <a:t>Hátránya: Kihasználható tér csökkenése</a:t>
            </a:r>
          </a:p>
          <a:p>
            <a:pPr>
              <a:buNone/>
            </a:pPr>
            <a:r>
              <a:rPr lang="hu-HU" dirty="0" smtClean="0"/>
              <a:t>		     Esztétikai (?)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8FFF2-9B1D-425D-8437-97481D1532E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  <p:pic>
        <p:nvPicPr>
          <p:cNvPr id="7" name="Kép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2233057" cy="1656184"/>
          </a:xfrm>
          <a:prstGeom prst="rect">
            <a:avLst/>
          </a:prstGeom>
        </p:spPr>
      </p:pic>
      <p:pic>
        <p:nvPicPr>
          <p:cNvPr id="8" name="Kép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645024"/>
            <a:ext cx="2232248" cy="16555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Fancoil</a:t>
            </a:r>
            <a:r>
              <a:rPr lang="hu-HU" dirty="0" smtClean="0"/>
              <a:t> radiátor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Használata: Irodai, Ipari létesítmények</a:t>
            </a:r>
          </a:p>
          <a:p>
            <a:r>
              <a:rPr lang="hu-HU" dirty="0" smtClean="0"/>
              <a:t>Reakcióidő: gyors</a:t>
            </a:r>
          </a:p>
          <a:p>
            <a:r>
              <a:rPr lang="hu-HU" dirty="0" smtClean="0"/>
              <a:t>Előremenő hőmérséklet: 35-75°C</a:t>
            </a:r>
          </a:p>
          <a:p>
            <a:endParaRPr lang="hu-HU" dirty="0" smtClean="0"/>
          </a:p>
          <a:p>
            <a:r>
              <a:rPr lang="hu-HU" dirty="0" smtClean="0"/>
              <a:t>Előnye: </a:t>
            </a:r>
          </a:p>
          <a:p>
            <a:pPr lvl="1"/>
            <a:r>
              <a:rPr lang="hu-HU" dirty="0" smtClean="0"/>
              <a:t>Beépített szabályzó</a:t>
            </a:r>
          </a:p>
          <a:p>
            <a:pPr lvl="1"/>
            <a:r>
              <a:rPr lang="hu-HU" dirty="0" smtClean="0"/>
              <a:t>Hűtűs-fűtés egy eszközben</a:t>
            </a:r>
          </a:p>
          <a:p>
            <a:r>
              <a:rPr lang="hu-HU" dirty="0" smtClean="0"/>
              <a:t>Hátránya: </a:t>
            </a:r>
          </a:p>
          <a:p>
            <a:pPr lvl="1"/>
            <a:r>
              <a:rPr lang="hu-HU" dirty="0" smtClean="0"/>
              <a:t>Drágább mint a hagyományos fűtőtest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B4882-DA7B-4FFC-B2DA-FE221C97B348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Fancoil</a:t>
            </a:r>
            <a:r>
              <a:rPr lang="hu-HU" dirty="0" smtClean="0"/>
              <a:t> radiátor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err="1" smtClean="0"/>
              <a:t>Parapet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Mennyezeti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Kazettás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Légcsatornás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Rejtett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8F892-FEA2-4A7A-A3A0-5EDB5A42BCC4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23</a:t>
            </a:fld>
            <a:endParaRPr lang="hu-HU" b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1512168" cy="111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81128"/>
            <a:ext cx="3043136" cy="7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469544"/>
            <a:ext cx="1656184" cy="11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996952"/>
            <a:ext cx="16287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628800"/>
            <a:ext cx="1656184" cy="11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Fancoil</a:t>
            </a:r>
            <a:r>
              <a:rPr lang="hu-HU" dirty="0" smtClean="0"/>
              <a:t> hidraulika rendszere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784976" cy="482441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- 2 csöves rendszer				- 4 csöves rendszer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24</a:t>
            </a:fld>
            <a:endParaRPr lang="hu-HU" b="0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781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816424" cy="395686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</p:pic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844824"/>
            <a:ext cx="4069781" cy="388843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Padlófűtés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Használata: Lakossági és ipari létesítmények</a:t>
            </a:r>
          </a:p>
          <a:p>
            <a:r>
              <a:rPr lang="hu-HU" dirty="0" smtClean="0"/>
              <a:t>Reakcióidő: lassú</a:t>
            </a:r>
          </a:p>
          <a:p>
            <a:r>
              <a:rPr lang="hu-HU" dirty="0" smtClean="0"/>
              <a:t>Vízhőmérséklet: 30-45°C(!)</a:t>
            </a:r>
          </a:p>
          <a:p>
            <a:r>
              <a:rPr lang="hu-HU" dirty="0" smtClean="0"/>
              <a:t>Előnye:</a:t>
            </a:r>
          </a:p>
          <a:p>
            <a:pPr lvl="1"/>
            <a:r>
              <a:rPr lang="hu-HU" dirty="0" smtClean="0"/>
              <a:t>Nem vesz el hasznos teret</a:t>
            </a:r>
          </a:p>
          <a:p>
            <a:pPr lvl="1"/>
            <a:r>
              <a:rPr lang="hu-HU" dirty="0" smtClean="0"/>
              <a:t>Ideális függőleges hőmérséklet eloszlás</a:t>
            </a:r>
          </a:p>
          <a:p>
            <a:r>
              <a:rPr lang="hu-HU" dirty="0" smtClean="0"/>
              <a:t>Hátránya:</a:t>
            </a:r>
          </a:p>
          <a:p>
            <a:pPr lvl="1"/>
            <a:r>
              <a:rPr lang="hu-HU" dirty="0" smtClean="0"/>
              <a:t>Kis teljesítmény</a:t>
            </a:r>
          </a:p>
          <a:p>
            <a:pPr lvl="1"/>
            <a:r>
              <a:rPr lang="hu-HU" dirty="0" smtClean="0"/>
              <a:t>Költséges javítás</a:t>
            </a:r>
          </a:p>
          <a:p>
            <a:pPr lvl="1"/>
            <a:r>
              <a:rPr lang="hu-HU" dirty="0" smtClean="0"/>
              <a:t>Padlóburkolat </a:t>
            </a:r>
            <a:r>
              <a:rPr lang="hu-HU" dirty="0" err="1" smtClean="0"/>
              <a:t>limitációk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41988-07AC-4458-A171-1160182476A7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Falfűtés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Használata: Lakossági létesítmények</a:t>
            </a:r>
          </a:p>
          <a:p>
            <a:r>
              <a:rPr lang="hu-HU" dirty="0" smtClean="0"/>
              <a:t>Reakcióidő: lassú</a:t>
            </a:r>
          </a:p>
          <a:p>
            <a:r>
              <a:rPr lang="hu-HU" dirty="0" smtClean="0"/>
              <a:t>Vízhőmérséklet: 30-45°C(!)</a:t>
            </a:r>
          </a:p>
          <a:p>
            <a:r>
              <a:rPr lang="hu-HU" dirty="0" smtClean="0"/>
              <a:t>Előnye:</a:t>
            </a:r>
          </a:p>
          <a:p>
            <a:pPr lvl="1"/>
            <a:r>
              <a:rPr lang="hu-HU" dirty="0" smtClean="0"/>
              <a:t>Nem vesz el hasznos teret</a:t>
            </a:r>
          </a:p>
          <a:p>
            <a:pPr lvl="1"/>
            <a:r>
              <a:rPr lang="hu-HU" dirty="0" smtClean="0"/>
              <a:t>Ideális függőleges hőmérséklet eloszlás</a:t>
            </a:r>
          </a:p>
          <a:p>
            <a:r>
              <a:rPr lang="hu-HU" dirty="0" smtClean="0"/>
              <a:t>Hátránya:</a:t>
            </a:r>
          </a:p>
          <a:p>
            <a:pPr lvl="1"/>
            <a:r>
              <a:rPr lang="hu-HU" dirty="0" smtClean="0"/>
              <a:t>Kis teljesítmény</a:t>
            </a:r>
          </a:p>
          <a:p>
            <a:pPr lvl="1"/>
            <a:r>
              <a:rPr lang="hu-HU" dirty="0" err="1" smtClean="0"/>
              <a:t>Bútorelhelyezési</a:t>
            </a:r>
            <a:r>
              <a:rPr lang="hu-HU" dirty="0" smtClean="0"/>
              <a:t> </a:t>
            </a:r>
            <a:r>
              <a:rPr lang="hu-HU" dirty="0" err="1" smtClean="0"/>
              <a:t>limitációk</a:t>
            </a:r>
            <a:endParaRPr lang="hu-HU" dirty="0" smtClean="0"/>
          </a:p>
          <a:p>
            <a:pPr lvl="1"/>
            <a:r>
              <a:rPr lang="hu-HU" dirty="0" smtClean="0"/>
              <a:t>Fagyveszély(!)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854E1-60F2-441E-8AD9-F6A749C54B2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Infrafűtés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Használata: Ipari- és közintézmények</a:t>
            </a:r>
          </a:p>
          <a:p>
            <a:r>
              <a:rPr lang="hu-HU" dirty="0" smtClean="0"/>
              <a:t>Reakcióidő: gyors</a:t>
            </a:r>
          </a:p>
          <a:p>
            <a:r>
              <a:rPr lang="hu-HU" dirty="0" smtClean="0"/>
              <a:t>Előnye:</a:t>
            </a:r>
          </a:p>
          <a:p>
            <a:pPr lvl="1"/>
            <a:r>
              <a:rPr lang="hu-HU" dirty="0" smtClean="0"/>
              <a:t>Kis helyigény</a:t>
            </a:r>
          </a:p>
          <a:p>
            <a:pPr lvl="1"/>
            <a:r>
              <a:rPr lang="hu-HU" dirty="0" smtClean="0"/>
              <a:t>Sugárzó hő közvetlenül a kívánt felületre irányítható</a:t>
            </a:r>
          </a:p>
          <a:p>
            <a:pPr lvl="1"/>
            <a:r>
              <a:rPr lang="hu-HU" dirty="0" smtClean="0"/>
              <a:t>Könnyen vezérelhető</a:t>
            </a:r>
          </a:p>
          <a:p>
            <a:r>
              <a:rPr lang="hu-HU" dirty="0" smtClean="0"/>
              <a:t>Hátránya:</a:t>
            </a:r>
          </a:p>
          <a:p>
            <a:pPr lvl="1"/>
            <a:r>
              <a:rPr lang="hu-HU" dirty="0" smtClean="0"/>
              <a:t>Csak sugárzó hő</a:t>
            </a:r>
          </a:p>
          <a:p>
            <a:pPr lvl="1"/>
            <a:endParaRPr lang="hu-HU" dirty="0" smtClean="0"/>
          </a:p>
          <a:p>
            <a:pPr lvl="1">
              <a:buNone/>
            </a:pPr>
            <a:r>
              <a:rPr lang="hu-HU" dirty="0" smtClean="0"/>
              <a:t>Ideális kiegészítő fűtés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B8092-3FD5-4EC0-A944-CC8A6D5895BB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Fűtés szabályzási szintek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CE3EB-F23D-4E05-BF7A-6C2D3788C79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28</a:t>
            </a:fld>
            <a:endParaRPr lang="hu-HU" b="0"/>
          </a:p>
        </p:txBody>
      </p:sp>
      <p:sp>
        <p:nvSpPr>
          <p:cNvPr id="7" name="Szövegdoboz 6"/>
          <p:cNvSpPr txBox="1"/>
          <p:nvPr/>
        </p:nvSpPr>
        <p:spPr>
          <a:xfrm>
            <a:off x="2339752" y="2420888"/>
            <a:ext cx="43924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Hő energia előállítás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07904" y="3933056"/>
            <a:ext cx="19442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Szállítás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07904" y="5453935"/>
            <a:ext cx="19442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Hőleadók</a:t>
            </a:r>
            <a:endParaRPr lang="hu-HU" dirty="0"/>
          </a:p>
        </p:txBody>
      </p:sp>
      <p:sp>
        <p:nvSpPr>
          <p:cNvPr id="10" name="Lefelé nyíl 9"/>
          <p:cNvSpPr/>
          <p:nvPr/>
        </p:nvSpPr>
        <p:spPr bwMode="auto">
          <a:xfrm>
            <a:off x="4427984" y="3005663"/>
            <a:ext cx="576064" cy="936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Lefelé nyíl 10"/>
          <p:cNvSpPr/>
          <p:nvPr/>
        </p:nvSpPr>
        <p:spPr bwMode="auto">
          <a:xfrm>
            <a:off x="4427984" y="4517831"/>
            <a:ext cx="576064" cy="936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39552" y="13407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0" dirty="0" smtClean="0"/>
              <a:t>Cél: a veszteségek csökkentése a megfelelő komfortszint fenntartása mellett.</a:t>
            </a:r>
            <a:endParaRPr lang="hu-HU" sz="24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Fűtés szabályzás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Felhasználási helyen beavatkozó szabályzási szintek:</a:t>
            </a:r>
          </a:p>
          <a:p>
            <a:pPr lvl="1"/>
            <a:r>
              <a:rPr lang="hu-HU" dirty="0" smtClean="0"/>
              <a:t>Nincs automatikus  helyiségtemperálás </a:t>
            </a:r>
          </a:p>
          <a:p>
            <a:pPr lvl="1"/>
            <a:r>
              <a:rPr lang="hu-HU" dirty="0" smtClean="0"/>
              <a:t>Központi szabályzás: a rendszer csak az hő előállítására, és elosztására van hatással</a:t>
            </a:r>
          </a:p>
          <a:p>
            <a:pPr lvl="1"/>
            <a:r>
              <a:rPr lang="hu-HU" dirty="0" smtClean="0"/>
              <a:t>Helyiségenkénti szabályzás: termosztatikus szelepekkel</a:t>
            </a:r>
          </a:p>
          <a:p>
            <a:pPr lvl="1"/>
            <a:r>
              <a:rPr lang="hu-HU" dirty="0" smtClean="0"/>
              <a:t>Helyiségenkénti szabályzás: villamos szabályzókkal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FE580-481E-4AE2-B955-E6C3530E8372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29</a:t>
            </a:fld>
            <a:endParaRPr lang="hu-HU" b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1681195" cy="1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15144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Épületautomatizálási feladatok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18920-5C90-4149-B1F1-8134B803F8FD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  <p:pic>
        <p:nvPicPr>
          <p:cNvPr id="9" name="Siemens room automation based on KNX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124744"/>
            <a:ext cx="6732240" cy="50491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Fűtés szabályzás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196975"/>
            <a:ext cx="6624736" cy="4824413"/>
          </a:xfrm>
        </p:spPr>
        <p:txBody>
          <a:bodyPr/>
          <a:lstStyle/>
          <a:p>
            <a:r>
              <a:rPr lang="hu-HU" sz="2000" dirty="0" smtClean="0"/>
              <a:t>Elosztórendszer vízhőmérsékletére ható szabályzási szintek:</a:t>
            </a:r>
          </a:p>
          <a:p>
            <a:pPr lvl="1"/>
            <a:r>
              <a:rPr lang="hu-HU" sz="2000" dirty="0" smtClean="0"/>
              <a:t>Nincs szabályzás</a:t>
            </a:r>
          </a:p>
          <a:p>
            <a:pPr lvl="1"/>
            <a:r>
              <a:rPr lang="hu-HU" sz="2000" dirty="0" smtClean="0"/>
              <a:t>Külső hőmérséklet függvényében történő előremenő víz szabályzás</a:t>
            </a:r>
          </a:p>
          <a:p>
            <a:pPr lvl="1"/>
            <a:r>
              <a:rPr lang="hu-HU" sz="2000" dirty="0" smtClean="0"/>
              <a:t>Belső hőmérséklet függvényében történő előremenő víz szabályzás</a:t>
            </a:r>
          </a:p>
          <a:p>
            <a:endParaRPr lang="hu-HU" sz="2000" dirty="0" smtClean="0"/>
          </a:p>
          <a:p>
            <a:r>
              <a:rPr lang="hu-HU" sz="2000" dirty="0" smtClean="0"/>
              <a:t>Elosztórendszeri szivattyúkra ható szabályzási szintek:</a:t>
            </a:r>
          </a:p>
          <a:p>
            <a:pPr lvl="1"/>
            <a:r>
              <a:rPr lang="hu-HU" sz="2000" dirty="0" smtClean="0"/>
              <a:t>Nincs szabályzás</a:t>
            </a:r>
          </a:p>
          <a:p>
            <a:pPr lvl="1"/>
            <a:r>
              <a:rPr lang="hu-HU" sz="2000" dirty="0" smtClean="0"/>
              <a:t>Be- kikapcsolás</a:t>
            </a:r>
          </a:p>
          <a:p>
            <a:pPr lvl="1"/>
            <a:r>
              <a:rPr lang="hu-HU" sz="2000" dirty="0" smtClean="0"/>
              <a:t>Nyomástartás változtatható fordulatszámú szivattyúval</a:t>
            </a:r>
          </a:p>
          <a:p>
            <a:pPr lvl="1"/>
            <a:r>
              <a:rPr lang="hu-HU" sz="2000" dirty="0" smtClean="0"/>
              <a:t>Fűtési igény függvényében változtatható fordulatszámú szivattyúval</a:t>
            </a:r>
          </a:p>
          <a:p>
            <a:pPr lvl="1"/>
            <a:endParaRPr lang="hu-HU" sz="2200" dirty="0" smtClean="0"/>
          </a:p>
          <a:p>
            <a:pPr lvl="1"/>
            <a:endParaRPr lang="hu-HU" sz="2200" dirty="0" smtClean="0"/>
          </a:p>
          <a:p>
            <a:pPr lvl="1"/>
            <a:endParaRPr lang="hu-HU" sz="22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18430-C131-41FE-9118-F0747A99393D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30</a:t>
            </a:fld>
            <a:endParaRPr lang="hu-HU" b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25584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975"/>
            <a:ext cx="8424936" cy="4824413"/>
          </a:xfrm>
        </p:spPr>
        <p:txBody>
          <a:bodyPr/>
          <a:lstStyle/>
          <a:p>
            <a:r>
              <a:rPr lang="hu-HU" dirty="0" smtClean="0"/>
              <a:t>Előállítási szempontból a következő automatizálási szintek</a:t>
            </a:r>
          </a:p>
          <a:p>
            <a:pPr>
              <a:buNone/>
            </a:pPr>
            <a:r>
              <a:rPr lang="hu-HU" dirty="0" smtClean="0"/>
              <a:t>különíthetőek el:</a:t>
            </a:r>
          </a:p>
          <a:p>
            <a:pPr lvl="1"/>
            <a:r>
              <a:rPr lang="hu-HU" dirty="0" smtClean="0"/>
              <a:t>Hűtés és Fűtési rendszerek között nincsen reteszfeltétel (Pl. külön légkondicionáló és fűtőberendezés van a helyiségben elhelyezve)</a:t>
            </a:r>
          </a:p>
          <a:p>
            <a:pPr lvl="1"/>
            <a:r>
              <a:rPr lang="hu-HU" dirty="0" smtClean="0"/>
              <a:t>Részleges reteszfeltétel (Pl.: munkapont eltolással)</a:t>
            </a:r>
          </a:p>
          <a:p>
            <a:pPr lvl="1"/>
            <a:r>
              <a:rPr lang="hu-HU" dirty="0" smtClean="0"/>
              <a:t>Teljes retesz</a:t>
            </a:r>
          </a:p>
          <a:p>
            <a:pPr lvl="2"/>
            <a:r>
              <a:rPr lang="hu-HU" dirty="0" smtClean="0"/>
              <a:t>fizikailag reteszelt (Pl.: 2 vezetékes </a:t>
            </a:r>
            <a:r>
              <a:rPr lang="hu-HU" dirty="0" err="1" smtClean="0"/>
              <a:t>fancoil</a:t>
            </a:r>
            <a:r>
              <a:rPr lang="hu-HU" dirty="0" smtClean="0"/>
              <a:t> rendszer)</a:t>
            </a:r>
          </a:p>
          <a:p>
            <a:pPr lvl="2"/>
            <a:r>
              <a:rPr lang="hu-HU" dirty="0" smtClean="0"/>
              <a:t>helyiségszabályzó automatika tiltja az együttes működést (Pl.: 4 vezetékes </a:t>
            </a:r>
            <a:r>
              <a:rPr lang="hu-HU" dirty="0" err="1" smtClean="0"/>
              <a:t>fancoil</a:t>
            </a:r>
            <a:r>
              <a:rPr lang="hu-HU" dirty="0" smtClean="0"/>
              <a:t> rendszer)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10ECF-9221-4F1F-BD3B-4FB4C1CA5082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31</a:t>
            </a:fld>
            <a:endParaRPr lang="hu-HU" b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971600" y="231304"/>
            <a:ext cx="6858000" cy="533400"/>
          </a:xfrm>
        </p:spPr>
        <p:txBody>
          <a:bodyPr/>
          <a:lstStyle/>
          <a:p>
            <a:r>
              <a:rPr lang="hu-HU" dirty="0" err="1" smtClean="0"/>
              <a:t>Hűtés-Fűtés</a:t>
            </a:r>
            <a:r>
              <a:rPr lang="hu-HU" dirty="0" smtClean="0"/>
              <a:t> szabályzás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Szabályzási alapok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b="1" dirty="0" smtClean="0"/>
              <a:t>2 pont szabályzás:</a:t>
            </a:r>
          </a:p>
          <a:p>
            <a:pPr lvl="1"/>
            <a:r>
              <a:rPr lang="hu-HU" sz="2000" dirty="0" err="1" smtClean="0"/>
              <a:t>Hiszterézises</a:t>
            </a:r>
            <a:r>
              <a:rPr lang="hu-HU" sz="2000" dirty="0" smtClean="0"/>
              <a:t> be/ki szabályzás (pl. Termosztát)</a:t>
            </a:r>
          </a:p>
          <a:p>
            <a:pPr lvl="1"/>
            <a:r>
              <a:rPr lang="hu-HU" sz="2000" dirty="0" smtClean="0"/>
              <a:t>Előnye: </a:t>
            </a:r>
          </a:p>
          <a:p>
            <a:pPr lvl="2"/>
            <a:r>
              <a:rPr lang="hu-HU" dirty="0" smtClean="0"/>
              <a:t>Olcsó</a:t>
            </a:r>
          </a:p>
          <a:p>
            <a:pPr lvl="1"/>
            <a:r>
              <a:rPr lang="hu-HU" sz="2000" dirty="0" smtClean="0"/>
              <a:t>Hátránya:</a:t>
            </a:r>
          </a:p>
          <a:p>
            <a:pPr lvl="2"/>
            <a:r>
              <a:rPr lang="hu-HU" dirty="0" smtClean="0"/>
              <a:t>Pontatlanabb szabályzás</a:t>
            </a:r>
          </a:p>
          <a:p>
            <a:r>
              <a:rPr lang="hu-HU" sz="2000" b="1" dirty="0" smtClean="0"/>
              <a:t>3 pont szabályzás (nyitási- zárási irány):</a:t>
            </a:r>
          </a:p>
          <a:p>
            <a:pPr lvl="1"/>
            <a:r>
              <a:rPr lang="hu-HU" sz="2000" dirty="0" smtClean="0"/>
              <a:t>Előnye:</a:t>
            </a:r>
          </a:p>
          <a:p>
            <a:pPr lvl="2"/>
            <a:r>
              <a:rPr lang="hu-HU" dirty="0" smtClean="0"/>
              <a:t>Pontosabban szabályozható, mint a kétpontos szabályzás</a:t>
            </a:r>
          </a:p>
          <a:p>
            <a:pPr lvl="1"/>
            <a:r>
              <a:rPr lang="hu-HU" sz="2000" dirty="0" smtClean="0"/>
              <a:t>Hátránya:</a:t>
            </a:r>
          </a:p>
          <a:p>
            <a:pPr lvl="2"/>
            <a:r>
              <a:rPr lang="hu-HU" dirty="0" smtClean="0"/>
              <a:t>Nincsen visszacsatolás a szelep pozíciójáról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Szabályzási alapok – PI szabályzás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b="1" dirty="0" smtClean="0"/>
              <a:t>Folyamatos szabályzás:</a:t>
            </a:r>
          </a:p>
          <a:p>
            <a:pPr lvl="1"/>
            <a:r>
              <a:rPr lang="hu-HU" sz="2000" dirty="0" smtClean="0"/>
              <a:t>Előnye:</a:t>
            </a:r>
          </a:p>
          <a:p>
            <a:pPr lvl="2"/>
            <a:r>
              <a:rPr lang="hu-HU" dirty="0" smtClean="0"/>
              <a:t>Pontos szabályzás</a:t>
            </a:r>
          </a:p>
          <a:p>
            <a:pPr lvl="1"/>
            <a:r>
              <a:rPr lang="hu-HU" sz="2000" dirty="0" smtClean="0"/>
              <a:t>Hátránya: </a:t>
            </a:r>
          </a:p>
          <a:p>
            <a:pPr lvl="2"/>
            <a:r>
              <a:rPr lang="hu-HU" dirty="0" smtClean="0"/>
              <a:t>drágább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b="1" dirty="0" smtClean="0"/>
              <a:t>Szabályzás lehet:</a:t>
            </a:r>
          </a:p>
          <a:p>
            <a:pPr lvl="1"/>
            <a:r>
              <a:rPr lang="hu-HU" sz="2000" dirty="0" smtClean="0"/>
              <a:t>Értéktartó (pl. </a:t>
            </a:r>
            <a:r>
              <a:rPr lang="hu-HU" sz="2000" dirty="0" err="1" smtClean="0"/>
              <a:t>melegvíz</a:t>
            </a:r>
            <a:r>
              <a:rPr lang="hu-HU" sz="2000" dirty="0" smtClean="0"/>
              <a:t> előállítás)</a:t>
            </a:r>
          </a:p>
          <a:p>
            <a:pPr lvl="1"/>
            <a:r>
              <a:rPr lang="hu-HU" sz="2000" dirty="0" smtClean="0"/>
              <a:t>Értékkövető (pl. külső hőmérsékletfüggő előremenő fűtővíz hőmérséklet szabályzás)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Szabályzási alapok – PI szabályzás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 (</a:t>
            </a:r>
            <a:r>
              <a:rPr lang="hu-HU" dirty="0" err="1" smtClean="0"/>
              <a:t>Proportional</a:t>
            </a:r>
            <a:r>
              <a:rPr lang="hu-HU" dirty="0" smtClean="0"/>
              <a:t>) arányos  tag:</a:t>
            </a:r>
          </a:p>
          <a:p>
            <a:pPr lvl="1"/>
            <a:r>
              <a:rPr lang="hu-HU" dirty="0" smtClean="0"/>
              <a:t>A szabályzás mértéke arányos az alapjel és a mért jel közötti eltéréssel</a:t>
            </a:r>
          </a:p>
          <a:p>
            <a:r>
              <a:rPr lang="hu-HU" dirty="0" smtClean="0"/>
              <a:t>I (</a:t>
            </a:r>
            <a:r>
              <a:rPr lang="hu-HU" dirty="0" err="1" smtClean="0"/>
              <a:t>Integral</a:t>
            </a:r>
            <a:r>
              <a:rPr lang="hu-HU" dirty="0" smtClean="0"/>
              <a:t>) tag</a:t>
            </a:r>
          </a:p>
          <a:p>
            <a:pPr lvl="1"/>
            <a:r>
              <a:rPr lang="hu-HU" dirty="0" smtClean="0"/>
              <a:t>Pl.: állandó sebességgel töltött tartály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34</a:t>
            </a:fld>
            <a:endParaRPr lang="hu-HU" b="0"/>
          </a:p>
        </p:txBody>
      </p:sp>
      <p:pic>
        <p:nvPicPr>
          <p:cNvPr id="9" name="Picture 9" descr="bode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580805" cy="2346786"/>
          </a:xfrm>
          <a:prstGeom prst="rect">
            <a:avLst/>
          </a:prstGeom>
          <a:noFill/>
        </p:spPr>
      </p:pic>
      <p:pic>
        <p:nvPicPr>
          <p:cNvPr id="10" name="Picture 9" descr="bode_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3357393" cy="21999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Szabályzási alapok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PI szabályzó (erő-sebesség):</a:t>
            </a:r>
          </a:p>
          <a:p>
            <a:pPr lvl="1"/>
            <a:r>
              <a:rPr lang="hu-HU" dirty="0" smtClean="0"/>
              <a:t>Hibajelre kevésbé érzékeny</a:t>
            </a:r>
          </a:p>
          <a:p>
            <a:pPr lvl="1"/>
            <a:r>
              <a:rPr lang="hu-HU" dirty="0" smtClean="0"/>
              <a:t>Épületgépészetben legelterjedtebb szabályzás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35</a:t>
            </a:fld>
            <a:endParaRPr lang="hu-HU" b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3887912" cy="31075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Szabályzás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36</a:t>
            </a:fld>
            <a:endParaRPr lang="hu-HU" b="0"/>
          </a:p>
        </p:txBody>
      </p:sp>
      <p:graphicFrame>
        <p:nvGraphicFramePr>
          <p:cNvPr id="81922" name="Object 4"/>
          <p:cNvGraphicFramePr>
            <a:graphicFrameLocks noChangeAspect="1"/>
          </p:cNvGraphicFramePr>
          <p:nvPr/>
        </p:nvGraphicFramePr>
        <p:xfrm>
          <a:off x="1763713" y="1712913"/>
          <a:ext cx="5545137" cy="3516312"/>
        </p:xfrm>
        <a:graphic>
          <a:graphicData uri="http://schemas.openxmlformats.org/presentationml/2006/ole">
            <p:oleObj spid="_x0000_s81922" name="Visio" r:id="rId4" imgW="2741123" imgH="1737630" progId="Visio.Drawing.11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Érzékelés</a:t>
            </a:r>
          </a:p>
          <a:p>
            <a:pPr lvl="1"/>
            <a:r>
              <a:rPr lang="hu-HU" dirty="0" smtClean="0"/>
              <a:t>Termosztát</a:t>
            </a:r>
          </a:p>
          <a:p>
            <a:pPr lvl="1"/>
            <a:r>
              <a:rPr lang="hu-HU" dirty="0" err="1" smtClean="0"/>
              <a:t>Hőelem</a:t>
            </a:r>
            <a:r>
              <a:rPr lang="hu-HU" dirty="0" smtClean="0"/>
              <a:t> (külső és belső hőmérséklet)</a:t>
            </a:r>
          </a:p>
          <a:p>
            <a:pPr lvl="1"/>
            <a:r>
              <a:rPr lang="hu-HU" dirty="0" smtClean="0"/>
              <a:t>Ablaknyitás érzékelő</a:t>
            </a:r>
          </a:p>
          <a:p>
            <a:pPr lvl="1"/>
            <a:r>
              <a:rPr lang="hu-HU" dirty="0" err="1" smtClean="0"/>
              <a:t>Jelenlétérzékelő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b="1" dirty="0" smtClean="0"/>
              <a:t>Beavatkozás</a:t>
            </a:r>
          </a:p>
          <a:p>
            <a:pPr lvl="1"/>
            <a:r>
              <a:rPr lang="hu-HU" dirty="0" err="1" smtClean="0"/>
              <a:t>Termoelektromos</a:t>
            </a:r>
            <a:r>
              <a:rPr lang="hu-HU" dirty="0" smtClean="0"/>
              <a:t> szelep ( 2-3 pont szabályzás)</a:t>
            </a:r>
          </a:p>
          <a:p>
            <a:pPr lvl="1"/>
            <a:r>
              <a:rPr lang="hu-HU" dirty="0" smtClean="0"/>
              <a:t>Lineáris szelep</a:t>
            </a:r>
          </a:p>
          <a:p>
            <a:pPr lvl="1"/>
            <a:r>
              <a:rPr lang="hu-HU" dirty="0" err="1" smtClean="0"/>
              <a:t>Fancoil</a:t>
            </a:r>
            <a:r>
              <a:rPr lang="hu-HU" dirty="0" smtClean="0"/>
              <a:t> vezérlő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F8CAE-A08A-49C3-919E-A937EE7571FF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Használati </a:t>
            </a:r>
            <a:r>
              <a:rPr lang="hu-HU" dirty="0" err="1" smtClean="0"/>
              <a:t>MelegVíz</a:t>
            </a:r>
            <a:r>
              <a:rPr lang="hu-HU" dirty="0" smtClean="0"/>
              <a:t> előállítás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Háztartások vízellátása: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~30-70liter/nap/fő 50°C vízfogyasztás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97C5F-9A8A-402E-8F1B-83866613C66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38</a:t>
            </a:fld>
            <a:endParaRPr lang="hu-HU" b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628800"/>
            <a:ext cx="5832648" cy="37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Melegvíz</a:t>
            </a:r>
            <a:r>
              <a:rPr lang="hu-HU" dirty="0" smtClean="0"/>
              <a:t> előállítási módok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Ellátás lehet:</a:t>
            </a:r>
          </a:p>
          <a:p>
            <a:pPr lvl="1"/>
            <a:r>
              <a:rPr lang="hu-HU" dirty="0" smtClean="0"/>
              <a:t>Egyedi előállítás</a:t>
            </a:r>
          </a:p>
          <a:p>
            <a:pPr lvl="1"/>
            <a:r>
              <a:rPr lang="hu-HU" dirty="0" smtClean="0"/>
              <a:t>Csoportos előállítás</a:t>
            </a:r>
          </a:p>
          <a:p>
            <a:pPr lvl="1"/>
            <a:r>
              <a:rPr lang="hu-HU" dirty="0" smtClean="0"/>
              <a:t>Központi előállítás</a:t>
            </a:r>
          </a:p>
          <a:p>
            <a:pPr lvl="1">
              <a:buNone/>
            </a:pPr>
            <a:endParaRPr lang="hu-HU" dirty="0" smtClean="0"/>
          </a:p>
          <a:p>
            <a:r>
              <a:rPr lang="hu-HU" dirty="0" err="1" smtClean="0"/>
              <a:t>Melegvíz</a:t>
            </a:r>
            <a:r>
              <a:rPr lang="hu-HU" dirty="0" smtClean="0"/>
              <a:t> előállító berendezések:</a:t>
            </a:r>
          </a:p>
          <a:p>
            <a:pPr lvl="1"/>
            <a:r>
              <a:rPr lang="hu-HU" dirty="0" smtClean="0"/>
              <a:t>Átfolyós vízmelegítő</a:t>
            </a:r>
          </a:p>
          <a:p>
            <a:pPr lvl="1"/>
            <a:r>
              <a:rPr lang="hu-HU" dirty="0" smtClean="0"/>
              <a:t>Tárolós vízmelegítő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D4634-FD31-4A14-978D-CD1D5FA6ED0D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Épületek energiafelhasználása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1BD50-CFCC-4D7A-B6AC-5E40C5F7CE98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337027" cy="47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HMV szabályzás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00C7C-E7D7-40CE-8EEB-9FF31F7EEFB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40</a:t>
            </a:fld>
            <a:endParaRPr lang="hu-HU" b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8175" y="1196752"/>
          <a:ext cx="5616575" cy="5032375"/>
        </p:xfrm>
        <a:graphic>
          <a:graphicData uri="http://schemas.openxmlformats.org/presentationml/2006/ole">
            <p:oleObj spid="_x0000_s2050" name="Visio" r:id="rId4" imgW="4064722" imgH="3641384" progId="Visio.Drawing.11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Melegvíz</a:t>
            </a:r>
            <a:r>
              <a:rPr lang="hu-HU" dirty="0" smtClean="0"/>
              <a:t> előállítás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24413"/>
          </a:xfrm>
        </p:spPr>
        <p:txBody>
          <a:bodyPr/>
          <a:lstStyle/>
          <a:p>
            <a:r>
              <a:rPr lang="hu-HU" dirty="0" err="1" smtClean="0"/>
              <a:t>Legionela</a:t>
            </a:r>
            <a:r>
              <a:rPr lang="hu-HU" dirty="0" smtClean="0"/>
              <a:t> baktérium elleni védekezés: </a:t>
            </a:r>
          </a:p>
          <a:p>
            <a:pPr>
              <a:buNone/>
            </a:pPr>
            <a:r>
              <a:rPr lang="hu-HU" dirty="0" smtClean="0"/>
              <a:t>	Hetente 1x 70°C fölé kell emelni a tartály hőmérsékletét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külső hőmérséklet függő előremenő vízhőmérséklet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Cirkuláltatott alapvezeték</a:t>
            </a:r>
          </a:p>
          <a:p>
            <a:pPr lvl="1"/>
            <a:r>
              <a:rPr lang="hu-HU" dirty="0" smtClean="0"/>
              <a:t>Előnye: </a:t>
            </a:r>
          </a:p>
          <a:p>
            <a:pPr lvl="2"/>
            <a:r>
              <a:rPr lang="hu-HU" dirty="0" smtClean="0"/>
              <a:t>magasabb komfort</a:t>
            </a:r>
          </a:p>
          <a:p>
            <a:pPr lvl="2"/>
            <a:r>
              <a:rPr lang="hu-HU" dirty="0" smtClean="0"/>
              <a:t>nincs vízpazarlás</a:t>
            </a:r>
          </a:p>
          <a:p>
            <a:pPr lvl="1"/>
            <a:r>
              <a:rPr lang="hu-HU" dirty="0" smtClean="0"/>
              <a:t>Hátránya:</a:t>
            </a:r>
          </a:p>
          <a:p>
            <a:pPr lvl="2"/>
            <a:r>
              <a:rPr lang="hu-HU" dirty="0" smtClean="0"/>
              <a:t>Folyamatos </a:t>
            </a:r>
            <a:r>
              <a:rPr lang="hu-HU" dirty="0" err="1" smtClean="0"/>
              <a:t>hőveszteség</a:t>
            </a:r>
            <a:r>
              <a:rPr lang="hu-HU" dirty="0" smtClean="0"/>
              <a:t> a szállítóvezetéken</a:t>
            </a:r>
          </a:p>
          <a:p>
            <a:pPr lvl="2"/>
            <a:r>
              <a:rPr lang="hu-HU" dirty="0" smtClean="0"/>
              <a:t>Szivattyú folyamatos </a:t>
            </a:r>
            <a:r>
              <a:rPr lang="hu-HU" dirty="0" err="1" smtClean="0"/>
              <a:t>villamosenergia</a:t>
            </a:r>
            <a:r>
              <a:rPr lang="hu-HU" dirty="0" smtClean="0"/>
              <a:t> igénye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2A674-0EF2-4045-9257-2733427E98AC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41</a:t>
            </a:fld>
            <a:endParaRPr lang="hu-HU" b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7" y="2979084"/>
            <a:ext cx="2267744" cy="31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7B47D-D7E6-4E72-87D8-892682061CA5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hőérzet kialakulása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08D37-5195-4624-A54E-1376686BF741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  <p:sp>
        <p:nvSpPr>
          <p:cNvPr id="9" name="Szövegdoboz 8"/>
          <p:cNvSpPr txBox="1"/>
          <p:nvPr/>
        </p:nvSpPr>
        <p:spPr>
          <a:xfrm>
            <a:off x="395536" y="1556792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0" dirty="0" smtClean="0"/>
              <a:t> Az ember közérzete 20-22°C körül komfortos</a:t>
            </a:r>
          </a:p>
          <a:p>
            <a:pPr>
              <a:buFont typeface="Arial" pitchFamily="34" charset="0"/>
              <a:buChar char="•"/>
            </a:pPr>
            <a:endParaRPr lang="hu-HU" sz="2400" b="0" dirty="0" smtClean="0"/>
          </a:p>
          <a:p>
            <a:pPr>
              <a:buFont typeface="Arial" pitchFamily="34" charset="0"/>
              <a:buChar char="•"/>
            </a:pPr>
            <a:r>
              <a:rPr lang="hu-HU" sz="2400" b="0" dirty="0" smtClean="0"/>
              <a:t> A hőérzetet befolyásoló tényezők: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0" dirty="0" smtClean="0"/>
              <a:t> környezeti páratartalom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0" dirty="0" smtClean="0"/>
              <a:t> légmozgás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0" dirty="0" smtClean="0"/>
              <a:t> környezeti felületek hőmérséklete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0" dirty="0" smtClean="0"/>
              <a:t> a személy öltözéke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0" dirty="0" smtClean="0"/>
              <a:t> a személy aktivitása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0" dirty="0" smtClean="0"/>
              <a:t> a személy lelki állapota</a:t>
            </a:r>
          </a:p>
          <a:p>
            <a:pPr>
              <a:buFontTx/>
              <a:buChar char="-"/>
            </a:pPr>
            <a:endParaRPr lang="hu-HU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épület energiamérlege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975"/>
            <a:ext cx="8061077" cy="482441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/>
              <a:t>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/>
              <a:t>	A melegebb helyiség a hidegebb környezete felé hőt ad le, mivel a hő áramlási iránya a melegebb felől a hidegebb felé mutat, így a helyiség egy idő után felveszi a környezete hőmérsékletét.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/>
              <a:t>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/>
              <a:t>	A mennyiben a helyiség hőmérsékletét a kívánt, környezeténél melegebb értéken kívánjuk tartani, akkor a környezete felé leadott hőt valamilyen formában folyamatosan (egészen addig amíg a környezete hidegebb) pótolni kell. A helyiség, épület időegység alatti </a:t>
            </a:r>
            <a:r>
              <a:rPr lang="hu-HU" sz="2000" dirty="0" err="1" smtClean="0"/>
              <a:t>hőleadását</a:t>
            </a:r>
            <a:r>
              <a:rPr lang="hu-HU" sz="2000" dirty="0" smtClean="0"/>
              <a:t>, melyet pótolni kell </a:t>
            </a:r>
            <a:r>
              <a:rPr lang="hu-HU" sz="2000" b="1" dirty="0" smtClean="0"/>
              <a:t>„</a:t>
            </a:r>
            <a:r>
              <a:rPr lang="hu-HU" sz="2000" b="1" dirty="0" err="1" smtClean="0"/>
              <a:t>hőveszteségnek</a:t>
            </a:r>
            <a:r>
              <a:rPr lang="hu-HU" sz="2000" b="1" dirty="0" smtClean="0"/>
              <a:t>”</a:t>
            </a:r>
            <a:r>
              <a:rPr lang="hu-HU" sz="2000" dirty="0" smtClean="0"/>
              <a:t> nevezzük. </a:t>
            </a:r>
            <a:br>
              <a:rPr lang="hu-HU" sz="2000" dirty="0" smtClean="0"/>
            </a:br>
            <a:endParaRPr lang="hu-HU" sz="2000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hu-HU" sz="2000" dirty="0" smtClean="0"/>
              <a:t>	Pl.: </a:t>
            </a:r>
            <a:r>
              <a:rPr lang="hu-HU" sz="2000" dirty="0" err="1" smtClean="0"/>
              <a:t>nyilászárók</a:t>
            </a:r>
            <a:r>
              <a:rPr lang="hu-HU" sz="2000" dirty="0" smtClean="0"/>
              <a:t> rossz szigetelése, szél, eső, épülethéj szigetelési hiányosságok, szellőztetési </a:t>
            </a:r>
            <a:r>
              <a:rPr lang="hu-HU" sz="2000" dirty="0" err="1" smtClean="0"/>
              <a:t>hőveszteség</a:t>
            </a:r>
            <a:endParaRPr lang="hu-HU" sz="20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FA454-ADAA-43B6-BE28-B19BEA865886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épület energiamérlege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dirty="0" smtClean="0"/>
              <a:t>	</a:t>
            </a:r>
            <a:r>
              <a:rPr lang="hu-HU" sz="2000" dirty="0" smtClean="0"/>
              <a:t>A helyiségben lévő emberek, gépek, világítóberendezések, valamint a napsugárzás helyiségbe jutó része a helyiségbe hőt juttatnak, valamint a szomszédságban lévő melegebb helyiségből is áramlik hő a helyiségbe. Ezeket együttvéve </a:t>
            </a:r>
            <a:r>
              <a:rPr lang="hu-HU" sz="2000" b="1" dirty="0" smtClean="0"/>
              <a:t>„</a:t>
            </a:r>
            <a:r>
              <a:rPr lang="hu-HU" sz="2000" b="1" dirty="0" err="1" smtClean="0"/>
              <a:t>hőnyereségnek</a:t>
            </a:r>
            <a:r>
              <a:rPr lang="hu-HU" sz="2000" b="1" dirty="0" smtClean="0"/>
              <a:t>”</a:t>
            </a:r>
            <a:r>
              <a:rPr lang="hu-HU" sz="2000" dirty="0" smtClean="0"/>
              <a:t> nevezzük.</a:t>
            </a:r>
          </a:p>
          <a:p>
            <a:pPr algn="just">
              <a:buNone/>
            </a:pPr>
            <a:r>
              <a:rPr lang="hu-HU" sz="2000" dirty="0" smtClean="0"/>
              <a:t>	(Pl.: egy személy 100-300W, PC, technológia, fényforrások, stb.)</a:t>
            </a:r>
          </a:p>
          <a:p>
            <a:pPr algn="just">
              <a:buNone/>
            </a:pPr>
            <a:endParaRPr lang="hu-HU" sz="2000" dirty="0" smtClean="0"/>
          </a:p>
          <a:p>
            <a:pPr algn="just">
              <a:buNone/>
            </a:pPr>
            <a:r>
              <a:rPr lang="hu-HU" sz="2000" dirty="0" smtClean="0"/>
              <a:t>	A helyiségnek a külvilág felé, az épületszerkezeteken keresztül való </a:t>
            </a:r>
            <a:r>
              <a:rPr lang="hu-HU" sz="2000" dirty="0" err="1" smtClean="0"/>
              <a:t>hőleadás</a:t>
            </a:r>
            <a:r>
              <a:rPr lang="hu-HU" sz="2000" dirty="0" smtClean="0"/>
              <a:t> három fő részből áll. A levegő és a külső fal között hőátadás, a falon belül hővezetés, a fal külső síkján a fal és a külső levegő között szintén hőátadás jön létre. Ezt a folyamatot „</a:t>
            </a:r>
            <a:r>
              <a:rPr lang="hu-HU" sz="2000" b="1" dirty="0" err="1" smtClean="0"/>
              <a:t>hőátbocsátásnak</a:t>
            </a:r>
            <a:r>
              <a:rPr lang="hu-HU" sz="2000" b="1" dirty="0" smtClean="0"/>
              <a:t>”</a:t>
            </a:r>
            <a:r>
              <a:rPr lang="hu-HU" sz="2000" dirty="0" smtClean="0"/>
              <a:t> nevezzük. A különböző épületszerkezetek (ablak, fal, födém stb.) egységnyi felületén más-más hőmennyiség jut át időegység alatt.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76BAC-0727-4C37-A3BD-E0611347DD67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épület energiamérlege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196752"/>
            <a:ext cx="7772400" cy="4824413"/>
          </a:xfrm>
        </p:spPr>
        <p:txBody>
          <a:bodyPr/>
          <a:lstStyle/>
          <a:p>
            <a:pPr algn="just">
              <a:buNone/>
            </a:pPr>
            <a:r>
              <a:rPr lang="hu-HU" dirty="0" smtClean="0"/>
              <a:t>     </a:t>
            </a:r>
            <a:r>
              <a:rPr lang="hu-HU" sz="2000" dirty="0" smtClean="0"/>
              <a:t>A nyílászárókon keresztül, illetve a többszintes épület „kürtőhatása” következtében a helyiségek között légáramlás indul, mely a helyiségbe jellemzően hidegebb levegőt juttat be. E két légmozgást </a:t>
            </a:r>
            <a:r>
              <a:rPr lang="hu-HU" sz="2000" b="1" dirty="0" smtClean="0"/>
              <a:t>„filtrációnak”,</a:t>
            </a:r>
            <a:r>
              <a:rPr lang="hu-HU" sz="2000" dirty="0" smtClean="0"/>
              <a:t> az így keletkező </a:t>
            </a:r>
            <a:r>
              <a:rPr lang="hu-HU" sz="2000" dirty="0" err="1" smtClean="0"/>
              <a:t>hőszükségletet</a:t>
            </a:r>
            <a:r>
              <a:rPr lang="hu-HU" sz="2000" dirty="0" smtClean="0"/>
              <a:t>, </a:t>
            </a:r>
            <a:r>
              <a:rPr lang="hu-HU" sz="2000" b="1" dirty="0" smtClean="0"/>
              <a:t>filtrációs </a:t>
            </a:r>
            <a:r>
              <a:rPr lang="hu-HU" sz="2000" b="1" dirty="0" err="1" smtClean="0"/>
              <a:t>hőszükséglet</a:t>
            </a:r>
            <a:r>
              <a:rPr lang="hu-HU" sz="2000" dirty="0" err="1" smtClean="0"/>
              <a:t>nek</a:t>
            </a:r>
            <a:r>
              <a:rPr lang="hu-HU" sz="2000" dirty="0" smtClean="0"/>
              <a:t> nevezzük.</a:t>
            </a:r>
          </a:p>
          <a:p>
            <a:pPr algn="just">
              <a:buNone/>
            </a:pPr>
            <a:endParaRPr lang="hu-HU" sz="2000" dirty="0" smtClean="0"/>
          </a:p>
          <a:p>
            <a:pPr algn="just">
              <a:buNone/>
            </a:pPr>
            <a:r>
              <a:rPr lang="hu-HU" sz="2000" dirty="0" smtClean="0"/>
              <a:t>	 A </a:t>
            </a:r>
            <a:r>
              <a:rPr lang="hu-HU" sz="2000" dirty="0" err="1" smtClean="0"/>
              <a:t>hőveszteség</a:t>
            </a:r>
            <a:r>
              <a:rPr lang="hu-HU" sz="2000" dirty="0" smtClean="0"/>
              <a:t> és a filtrációs </a:t>
            </a:r>
            <a:r>
              <a:rPr lang="hu-HU" sz="2000" dirty="0" err="1" smtClean="0"/>
              <a:t>hőszükséglet</a:t>
            </a:r>
            <a:r>
              <a:rPr lang="hu-HU" sz="2000" dirty="0" smtClean="0"/>
              <a:t> összege, levonva belőle a </a:t>
            </a:r>
            <a:r>
              <a:rPr lang="hu-HU" sz="2000" dirty="0" err="1" smtClean="0"/>
              <a:t>hőnyereség</a:t>
            </a:r>
            <a:r>
              <a:rPr lang="hu-HU" sz="2000" dirty="0" smtClean="0"/>
              <a:t> értékét adja az épület „</a:t>
            </a:r>
            <a:r>
              <a:rPr lang="hu-HU" sz="2000" b="1" dirty="0" err="1" smtClean="0"/>
              <a:t>hőszükségletét</a:t>
            </a:r>
            <a:r>
              <a:rPr lang="hu-HU" sz="2000" b="1" dirty="0" smtClean="0"/>
              <a:t>”</a:t>
            </a:r>
            <a:r>
              <a:rPr lang="hu-HU" sz="2000" dirty="0" smtClean="0"/>
              <a:t>, melyet fűtéssel kell fedezni. 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51632-5DD9-46A4-BA3D-9EB8EB56B151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épület energiamérlege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D7037-4FA5-4859-A601-B92E651A061F}" type="datetime1">
              <a:rPr lang="hu-HU" smtClean="0"/>
              <a:pPr>
                <a:defRPr/>
              </a:pPr>
              <a:t>2011.10.22.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- 4.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076056" cy="266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213" y="3140968"/>
            <a:ext cx="4003786" cy="29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12666</TotalTime>
  <Words>1258</Words>
  <Application>Microsoft Office PowerPoint</Application>
  <PresentationFormat>Diavetítés a képernyőre (4:3 oldalarány)</PresentationFormat>
  <Paragraphs>464</Paragraphs>
  <Slides>42</Slides>
  <Notes>42</Notes>
  <HiddenSlides>1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4" baseType="lpstr">
      <vt:lpstr>Alapértelmezett terv</vt:lpstr>
      <vt:lpstr>Visio</vt:lpstr>
      <vt:lpstr>Fűtés SZABÁLYZÁS, Használati Melegvíz előállítás</vt:lpstr>
      <vt:lpstr>Épületinformatikai feladatok</vt:lpstr>
      <vt:lpstr>Épületautomatizálási feladatok</vt:lpstr>
      <vt:lpstr>Épületek energiafelhasználása</vt:lpstr>
      <vt:lpstr>A hőérzet kialakulása</vt:lpstr>
      <vt:lpstr>Az épület energiamérlege</vt:lpstr>
      <vt:lpstr>Az épület energiamérlege</vt:lpstr>
      <vt:lpstr>Az épület energiamérlege</vt:lpstr>
      <vt:lpstr>Az épület energiamérlege</vt:lpstr>
      <vt:lpstr>Energiaforrások</vt:lpstr>
      <vt:lpstr>Energiaforrások</vt:lpstr>
      <vt:lpstr>Hőforrás típusok</vt:lpstr>
      <vt:lpstr>Hőhordozó közeg</vt:lpstr>
      <vt:lpstr>Hőhordozó közeg</vt:lpstr>
      <vt:lpstr>Vízkezelés</vt:lpstr>
      <vt:lpstr>Hőleadók</vt:lpstr>
      <vt:lpstr>Hőleadók</vt:lpstr>
      <vt:lpstr>Központi fűtési hálózatok</vt:lpstr>
      <vt:lpstr>Központi fűtési rendszerek</vt:lpstr>
      <vt:lpstr>Hőleadók típusai</vt:lpstr>
      <vt:lpstr>Radiátoros fűtés</vt:lpstr>
      <vt:lpstr>Fancoil radiátor</vt:lpstr>
      <vt:lpstr>Fancoil radiátor</vt:lpstr>
      <vt:lpstr>Fancoil hidraulika rendszere</vt:lpstr>
      <vt:lpstr>Padlófűtés</vt:lpstr>
      <vt:lpstr>Falfűtés</vt:lpstr>
      <vt:lpstr>Infrafűtés</vt:lpstr>
      <vt:lpstr>Fűtés szabályzási szintek</vt:lpstr>
      <vt:lpstr>Fűtés szabályzás</vt:lpstr>
      <vt:lpstr>Fűtés szabályzás</vt:lpstr>
      <vt:lpstr>Hűtés-Fűtés szabályzás</vt:lpstr>
      <vt:lpstr>Szabályzási alapok</vt:lpstr>
      <vt:lpstr>Szabályzási alapok – PI szabályzás</vt:lpstr>
      <vt:lpstr>Szabályzási alapok – PI szabályzás</vt:lpstr>
      <vt:lpstr>Szabályzási alapok</vt:lpstr>
      <vt:lpstr>Szabályzás</vt:lpstr>
      <vt:lpstr>Szabályzás</vt:lpstr>
      <vt:lpstr>Használati MelegVíz előállítás</vt:lpstr>
      <vt:lpstr>Melegvíz előállítási módok</vt:lpstr>
      <vt:lpstr>HMV szabályzás</vt:lpstr>
      <vt:lpstr>Melegvíz előállítás</vt:lpstr>
      <vt:lpstr>42.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Judit</cp:lastModifiedBy>
  <cp:revision>413</cp:revision>
  <dcterms:created xsi:type="dcterms:W3CDTF">2004-01-18T20:51:38Z</dcterms:created>
  <dcterms:modified xsi:type="dcterms:W3CDTF">2011-10-22T07:55:24Z</dcterms:modified>
</cp:coreProperties>
</file>