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1015" r:id="rId3"/>
    <p:sldId id="997" r:id="rId4"/>
    <p:sldId id="1011" r:id="rId5"/>
    <p:sldId id="995" r:id="rId6"/>
    <p:sldId id="996" r:id="rId7"/>
    <p:sldId id="998" r:id="rId8"/>
    <p:sldId id="999" r:id="rId9"/>
    <p:sldId id="1001" r:id="rId10"/>
    <p:sldId id="1002" r:id="rId11"/>
    <p:sldId id="1003" r:id="rId12"/>
    <p:sldId id="1014" r:id="rId13"/>
    <p:sldId id="1004" r:id="rId14"/>
    <p:sldId id="1012" r:id="rId15"/>
    <p:sldId id="1013" r:id="rId16"/>
    <p:sldId id="1017" r:id="rId17"/>
    <p:sldId id="1005" r:id="rId18"/>
    <p:sldId id="1006" r:id="rId19"/>
    <p:sldId id="1007" r:id="rId20"/>
    <p:sldId id="1008" r:id="rId21"/>
    <p:sldId id="1010" r:id="rId22"/>
    <p:sldId id="554" r:id="rId23"/>
  </p:sldIdLst>
  <p:sldSz cx="9144000" cy="6858000" type="screen4x3"/>
  <p:notesSz cx="7099300" cy="102235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CC00"/>
    <a:srgbClr val="CCFFCC"/>
    <a:srgbClr val="00FFFF"/>
    <a:srgbClr val="FFCC99"/>
    <a:srgbClr val="99FF66"/>
    <a:srgbClr val="CCFF99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80" d="100"/>
          <a:sy n="80" d="100"/>
        </p:scale>
        <p:origin x="-107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88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88" y="971131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2041EE4-9650-4A14-87F4-8D17E53E3C1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FDAAEAB-A7B3-4CB2-A189-4B4A02CD6FB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AAEAB-A7B3-4CB2-A189-4B4A02CD6FB5}" type="slidenum">
              <a:rPr lang="hu-HU" smtClean="0"/>
              <a:pPr>
                <a:defRPr/>
              </a:pPr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A5E9-E9C3-4C0F-99C6-D2783BDEBF9E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6C4EA-09B3-4AF8-9D0E-E837D4CE072E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FABC-9618-4F02-BE2C-2CF92ADD8C74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79BB-B5A0-46CF-9BAD-B0C8F948541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3513" y="260350"/>
            <a:ext cx="1943100" cy="57610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4213" y="260350"/>
            <a:ext cx="5676900" cy="57610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61F6B-CD8D-43FF-928D-100CE1C3FAE5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8C00-2DB9-47BB-8A5D-C4B2978EA91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4213" y="260350"/>
            <a:ext cx="7772400" cy="57610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C488B-95C0-4140-B880-BCAB7E0C2BAA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73B3-6811-473A-BC45-C2C0FC0ADCE5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2" descr="oe_cimer_szines_print_re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450"/>
            <a:ext cx="425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0" descr="VEI logo tele.bm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9271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7272338" y="692150"/>
            <a:ext cx="18716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hu-HU" sz="1000" dirty="0" err="1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Villamosenergetikai</a:t>
            </a:r>
            <a:r>
              <a:rPr lang="hu-HU" sz="1000" dirty="0">
                <a:solidFill>
                  <a:srgbClr val="00B0F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Intézet</a:t>
            </a:r>
            <a:endParaRPr lang="hu-HU" sz="100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4433-C8A8-43E9-9675-6ACEF6D6333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63C9-F9D9-47F7-A484-15EFBEEC7A6D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CF827-12F9-4BF1-B1B2-B91B5530B46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42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196975"/>
            <a:ext cx="38100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2BC4-DE5F-4468-A2D3-F116A734BA6A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789C-C8CE-41B5-ABEC-D5FC025D06D6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F1407-7841-4B70-AE27-070025C036B5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059-E938-461C-B5D7-DFB1573F539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6EA8-3F83-452F-8009-9FC2452A9808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DA78-1F97-40D6-9936-E5FC64A56994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8D5EF-0434-47A7-9F60-13A31F4E8722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9A49C-8F19-4B1B-9CF8-7C6F930641F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D557-C320-4A3C-BA14-621D1B1DAF73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F2818-0BF9-4EA3-8C39-D003D2D7CBD1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0983C-BF42-4C47-81D0-B74448699C76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1757-6DDF-410A-96EE-FD8A9AD8B10C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60350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96975"/>
            <a:ext cx="777240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fld id="{9D12C356-82B5-4529-B38D-A5CBDD3031DD}" type="datetime1">
              <a:rPr lang="hu-HU" smtClean="0"/>
              <a:pPr>
                <a:defRPr/>
              </a:pPr>
              <a:t>2011.10.03.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r>
              <a:rPr lang="hu-HU" smtClean="0"/>
              <a:t>Energetikai Informatika I - 2. előadás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CFA7104-9D2B-4804-83AE-CE95CE50B6BF}" type="slidenum">
              <a:rPr lang="hu-HU"/>
              <a:pPr>
                <a:defRPr/>
              </a:pPr>
              <a:t>‹#›</a:t>
            </a:fld>
            <a:endParaRPr lang="hu-HU" b="0"/>
          </a:p>
        </p:txBody>
      </p:sp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1052513"/>
            <a:ext cx="9144000" cy="73025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5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med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413" y="1772816"/>
            <a:ext cx="9793288" cy="1871712"/>
          </a:xfrm>
          <a:noFill/>
        </p:spPr>
        <p:txBody>
          <a:bodyPr lIns="92075" tIns="46038" rIns="92075" bIns="46038"/>
          <a:lstStyle/>
          <a:p>
            <a:r>
              <a:rPr lang="hu-HU" sz="3600" cap="all" dirty="0" smtClean="0"/>
              <a:t>Világításvezérlés</a:t>
            </a:r>
            <a:endParaRPr lang="en-US" sz="3600" b="1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201737"/>
          </a:xfrm>
          <a:noFill/>
        </p:spPr>
        <p:txBody>
          <a:bodyPr lIns="92075" tIns="46038" rIns="92075" bIns="46038" anchor="ctr"/>
          <a:lstStyle/>
          <a:p>
            <a:r>
              <a:rPr lang="hu-HU" sz="2000" dirty="0" smtClean="0"/>
              <a:t>Sándorfalvi György</a:t>
            </a:r>
            <a:endParaRPr lang="en-US" sz="2000" dirty="0" smtClean="0"/>
          </a:p>
          <a:p>
            <a:r>
              <a:rPr lang="en-US" sz="1800" dirty="0" err="1" smtClean="0"/>
              <a:t>Óbuda</a:t>
            </a:r>
            <a:r>
              <a:rPr lang="hu-HU" sz="1800" dirty="0" smtClean="0"/>
              <a:t>i</a:t>
            </a:r>
            <a:r>
              <a:rPr lang="en-US" sz="1800" dirty="0" smtClean="0"/>
              <a:t> </a:t>
            </a:r>
            <a:r>
              <a:rPr lang="hu-HU" sz="1800" dirty="0" smtClean="0"/>
              <a:t>Egyetem, Kandó Kálmán Villamosmérnöki Kar</a:t>
            </a:r>
          </a:p>
          <a:p>
            <a:r>
              <a:rPr lang="hu-HU" sz="1800" dirty="0" err="1" smtClean="0"/>
              <a:t>Villamosenergetikai</a:t>
            </a:r>
            <a:r>
              <a:rPr lang="hu-HU" sz="1800" dirty="0" smtClean="0"/>
              <a:t> Intézet</a:t>
            </a:r>
            <a:endParaRPr lang="en-US" sz="1800" dirty="0" smtClean="0"/>
          </a:p>
          <a:p>
            <a:r>
              <a:rPr lang="en-US" sz="1800" dirty="0" smtClean="0"/>
              <a:t>Budapest</a:t>
            </a:r>
            <a:r>
              <a:rPr lang="hu-HU" sz="1800" dirty="0" smtClean="0"/>
              <a:t>, 1034 </a:t>
            </a:r>
            <a:r>
              <a:rPr lang="en-US" sz="1800" dirty="0" err="1" smtClean="0"/>
              <a:t>Bécsi</a:t>
            </a:r>
            <a:r>
              <a:rPr lang="en-US" sz="1800" dirty="0" smtClean="0"/>
              <a:t> u. 96/b. </a:t>
            </a:r>
          </a:p>
          <a:p>
            <a:r>
              <a:rPr lang="hu-HU" sz="1800" dirty="0" err="1" smtClean="0"/>
              <a:t>sandorfalvi.gyorgy</a:t>
            </a:r>
            <a:r>
              <a:rPr lang="en-US" sz="1800" dirty="0" smtClean="0"/>
              <a:t>@</a:t>
            </a:r>
            <a:r>
              <a:rPr lang="en-US" sz="1800" dirty="0" err="1" smtClean="0"/>
              <a:t>kvk.uni-obuda.hu</a:t>
            </a:r>
            <a:endParaRPr lang="en-US" sz="1800" b="1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Megvilágítás függő szabályzás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10</a:t>
            </a:fld>
            <a:endParaRPr lang="hu-HU" b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96124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8547" y="3429000"/>
            <a:ext cx="4965453" cy="269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Megvilágítás érzékelő elhelyezése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11</a:t>
            </a:fld>
            <a:endParaRPr lang="hu-HU" b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844824"/>
            <a:ext cx="5633822" cy="338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Fényforrások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Hagyományos izzó</a:t>
            </a:r>
          </a:p>
          <a:p>
            <a:r>
              <a:rPr lang="hu-HU" dirty="0" smtClean="0"/>
              <a:t>Halogén izzó</a:t>
            </a:r>
          </a:p>
          <a:p>
            <a:r>
              <a:rPr lang="hu-HU" dirty="0" smtClean="0"/>
              <a:t>Fénycső (hagyományos fojtóval ellátott)</a:t>
            </a:r>
          </a:p>
          <a:p>
            <a:r>
              <a:rPr lang="hu-HU" dirty="0" smtClean="0"/>
              <a:t>Nátrium</a:t>
            </a:r>
          </a:p>
          <a:p>
            <a:r>
              <a:rPr lang="hu-HU" dirty="0" err="1" smtClean="0"/>
              <a:t>Fémhalogén</a:t>
            </a:r>
            <a:r>
              <a:rPr lang="hu-HU" dirty="0" smtClean="0"/>
              <a:t> </a:t>
            </a:r>
          </a:p>
          <a:p>
            <a:r>
              <a:rPr lang="hu-HU" dirty="0" smtClean="0"/>
              <a:t>Fénycső (elektronikus előtéttel)</a:t>
            </a:r>
          </a:p>
          <a:p>
            <a:r>
              <a:rPr lang="hu-HU" dirty="0" smtClean="0"/>
              <a:t>Kompakt fénycső</a:t>
            </a:r>
          </a:p>
          <a:p>
            <a:r>
              <a:rPr lang="hu-HU" dirty="0" smtClean="0"/>
              <a:t>LED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12</a:t>
            </a:fld>
            <a:endParaRPr lang="hu-HU" b="0"/>
          </a:p>
        </p:txBody>
      </p:sp>
      <p:sp>
        <p:nvSpPr>
          <p:cNvPr id="8" name="Jobb oldali kapcsos zárójel 7"/>
          <p:cNvSpPr/>
          <p:nvPr/>
        </p:nvSpPr>
        <p:spPr bwMode="auto">
          <a:xfrm>
            <a:off x="6084168" y="2204864"/>
            <a:ext cx="360040" cy="208823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16216" y="2814027"/>
            <a:ext cx="2555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dirty="0" smtClean="0"/>
              <a:t>Ívkisüléses fényforrások</a:t>
            </a:r>
            <a:endParaRPr lang="hu-HU" sz="2400" b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Világításvezérlés eszközei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Érzékelés</a:t>
            </a:r>
          </a:p>
          <a:p>
            <a:pPr lvl="1"/>
            <a:r>
              <a:rPr lang="hu-HU" dirty="0" smtClean="0"/>
              <a:t>Kapcsolók, nyomógombok</a:t>
            </a:r>
          </a:p>
          <a:p>
            <a:pPr lvl="1"/>
            <a:r>
              <a:rPr lang="hu-HU" dirty="0" smtClean="0"/>
              <a:t>Jelenlét-érzékelő</a:t>
            </a:r>
          </a:p>
          <a:p>
            <a:pPr lvl="1"/>
            <a:r>
              <a:rPr lang="hu-HU" dirty="0" smtClean="0"/>
              <a:t>Megvilágítás érzékelő</a:t>
            </a:r>
          </a:p>
          <a:p>
            <a:pPr lvl="1"/>
            <a:r>
              <a:rPr lang="hu-HU" dirty="0" smtClean="0"/>
              <a:t>Távkapcsoló</a:t>
            </a:r>
          </a:p>
          <a:p>
            <a:r>
              <a:rPr lang="hu-HU" b="1" dirty="0" smtClean="0"/>
              <a:t>Beavatkozás</a:t>
            </a:r>
          </a:p>
          <a:p>
            <a:pPr lvl="1"/>
            <a:r>
              <a:rPr lang="hu-HU" dirty="0" smtClean="0"/>
              <a:t>Relé, </a:t>
            </a:r>
            <a:r>
              <a:rPr lang="hu-HU" dirty="0" err="1" smtClean="0"/>
              <a:t>Mágneskapcsoló</a:t>
            </a:r>
            <a:endParaRPr lang="hu-HU" dirty="0" smtClean="0"/>
          </a:p>
          <a:p>
            <a:pPr lvl="1"/>
            <a:r>
              <a:rPr lang="hu-HU" dirty="0" err="1" smtClean="0"/>
              <a:t>Dimmerelhető</a:t>
            </a:r>
            <a:r>
              <a:rPr lang="hu-HU" dirty="0" smtClean="0"/>
              <a:t> izzó előtét (0-10V, 1-10V)</a:t>
            </a:r>
          </a:p>
          <a:p>
            <a:pPr lvl="1"/>
            <a:r>
              <a:rPr lang="hu-HU" dirty="0" err="1" smtClean="0"/>
              <a:t>Dimmerelhető</a:t>
            </a:r>
            <a:r>
              <a:rPr lang="hu-HU" dirty="0" smtClean="0"/>
              <a:t> fénycső előtét (0-10V, 1-10V, DALI)</a:t>
            </a:r>
          </a:p>
          <a:p>
            <a:pPr lvl="1"/>
            <a:r>
              <a:rPr lang="hu-HU" dirty="0" smtClean="0"/>
              <a:t>Speciális LED vezérlés (DMX)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13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HKV és RKV vezérlés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975"/>
            <a:ext cx="8277101" cy="4824413"/>
          </a:xfrm>
        </p:spPr>
        <p:txBody>
          <a:bodyPr/>
          <a:lstStyle/>
          <a:p>
            <a:r>
              <a:rPr lang="hu-HU" dirty="0" smtClean="0"/>
              <a:t>Célja: Az ÁSZ P(t) görbe vezérlése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Alkalmazása:</a:t>
            </a:r>
          </a:p>
          <a:p>
            <a:pPr lvl="1"/>
            <a:r>
              <a:rPr lang="hu-HU" dirty="0" smtClean="0"/>
              <a:t>Közvilágítás vezérlése</a:t>
            </a:r>
          </a:p>
          <a:p>
            <a:pPr lvl="1"/>
            <a:r>
              <a:rPr lang="hu-HU" dirty="0" smtClean="0"/>
              <a:t>Díszvilágítás vezérlése</a:t>
            </a:r>
          </a:p>
          <a:p>
            <a:pPr lvl="1"/>
            <a:r>
              <a:rPr lang="hu-HU" dirty="0" smtClean="0"/>
              <a:t>Tarifaváltás</a:t>
            </a:r>
          </a:p>
          <a:p>
            <a:pPr lvl="1"/>
            <a:r>
              <a:rPr lang="hu-HU" dirty="0" smtClean="0"/>
              <a:t>Fogyasztói berendezés vezérlése</a:t>
            </a:r>
          </a:p>
          <a:p>
            <a:pPr lvl="2"/>
            <a:r>
              <a:rPr lang="hu-HU" dirty="0" smtClean="0"/>
              <a:t>Bojler</a:t>
            </a:r>
          </a:p>
          <a:p>
            <a:pPr lvl="2"/>
            <a:r>
              <a:rPr lang="hu-HU" dirty="0" smtClean="0"/>
              <a:t>Hőtárolós kályha</a:t>
            </a:r>
          </a:p>
          <a:p>
            <a:pPr lvl="2"/>
            <a:endParaRPr lang="hu-HU" dirty="0" smtClean="0"/>
          </a:p>
          <a:p>
            <a:r>
              <a:rPr lang="hu-HU" dirty="0" smtClean="0"/>
              <a:t>Egyirányú kommunikáció!!! =&gt;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Metering</a:t>
            </a:r>
            <a:r>
              <a:rPr lang="hu-HU" dirty="0" smtClean="0"/>
              <a:t>…</a:t>
            </a:r>
          </a:p>
          <a:p>
            <a:pPr lvl="2"/>
            <a:endParaRPr lang="hu-HU" dirty="0" smtClean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14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104456" cy="273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RKV és HKV vezérlés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15</a:t>
            </a:fld>
            <a:endParaRPr lang="hu-HU" b="0"/>
          </a:p>
        </p:txBody>
      </p:sp>
      <p:sp>
        <p:nvSpPr>
          <p:cNvPr id="9" name="Szövegdoboz 8"/>
          <p:cNvSpPr txBox="1"/>
          <p:nvPr/>
        </p:nvSpPr>
        <p:spPr>
          <a:xfrm>
            <a:off x="323528" y="1196752"/>
            <a:ext cx="8604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dirty="0" smtClean="0"/>
              <a:t>HKV: Hangfrekvenciás Központi Vezérlés</a:t>
            </a:r>
          </a:p>
          <a:p>
            <a:r>
              <a:rPr lang="hu-HU" sz="2000" b="0" dirty="0" smtClean="0"/>
              <a:t>Csatolás: Az ÁSZ 120kV-os főelosztó hálózatára </a:t>
            </a:r>
            <a:r>
              <a:rPr lang="hu-HU" sz="2000" b="0" dirty="0" err="1" smtClean="0"/>
              <a:t>szuperponált</a:t>
            </a:r>
            <a:r>
              <a:rPr lang="hu-HU" sz="2000" b="0" dirty="0" smtClean="0"/>
              <a:t> jellel</a:t>
            </a:r>
            <a:br>
              <a:rPr lang="hu-HU" sz="2000" b="0" dirty="0" smtClean="0"/>
            </a:br>
            <a:r>
              <a:rPr lang="hu-HU" sz="2000" b="0" dirty="0" smtClean="0"/>
              <a:t>Vivőfrekvencia: Pl.: 216,7Hz, 183,3Hz</a:t>
            </a:r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r>
              <a:rPr lang="hu-HU" sz="2000" b="0" dirty="0" smtClean="0"/>
              <a:t>- A villamos energiarendszer topológiájához kötött kommunikáció</a:t>
            </a:r>
          </a:p>
          <a:p>
            <a:pPr>
              <a:buFontTx/>
              <a:buChar char="-"/>
            </a:pPr>
            <a:r>
              <a:rPr lang="hu-HU" sz="2000" b="0" dirty="0" smtClean="0"/>
              <a:t> Lassú kommunikáció</a:t>
            </a:r>
          </a:p>
          <a:p>
            <a:pPr>
              <a:buFontTx/>
              <a:buChar char="-"/>
            </a:pPr>
            <a:r>
              <a:rPr lang="hu-HU" sz="2000" b="0" dirty="0" smtClean="0"/>
              <a:t> A hálózati fogyasztói </a:t>
            </a:r>
            <a:r>
              <a:rPr lang="hu-HU" sz="2000" b="0" dirty="0" err="1" smtClean="0"/>
              <a:t>felharmónikus</a:t>
            </a:r>
            <a:r>
              <a:rPr lang="hu-HU" sz="2000" b="0" dirty="0" smtClean="0"/>
              <a:t> terhelésre érzékeny (vevő)</a:t>
            </a:r>
            <a:endParaRPr lang="hu-HU" sz="2000" b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04863"/>
            <a:ext cx="6048672" cy="261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RKV és HKV vezérlés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16</a:t>
            </a:fld>
            <a:endParaRPr lang="hu-HU" b="0"/>
          </a:p>
        </p:txBody>
      </p:sp>
      <p:sp>
        <p:nvSpPr>
          <p:cNvPr id="9" name="Szövegdoboz 8"/>
          <p:cNvSpPr txBox="1"/>
          <p:nvPr/>
        </p:nvSpPr>
        <p:spPr>
          <a:xfrm>
            <a:off x="323528" y="1196752"/>
            <a:ext cx="8604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dirty="0" smtClean="0"/>
              <a:t>RKV: Rádiófrekvenciás Központi Vezérlés</a:t>
            </a:r>
          </a:p>
          <a:p>
            <a:r>
              <a:rPr lang="hu-HU" sz="2000" b="0" dirty="0" smtClean="0"/>
              <a:t>Csatolás: Lakihegyi adótornyon keresztül</a:t>
            </a:r>
          </a:p>
          <a:p>
            <a:r>
              <a:rPr lang="hu-HU" sz="2000" b="0" dirty="0" smtClean="0"/>
              <a:t>Vivőfrekvencia: 135,6kHz</a:t>
            </a:r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endParaRPr lang="hu-HU" sz="2000" b="0" dirty="0" smtClean="0"/>
          </a:p>
          <a:p>
            <a:pPr>
              <a:buFontTx/>
              <a:buChar char="-"/>
            </a:pPr>
            <a:r>
              <a:rPr lang="hu-HU" sz="2000" b="0" dirty="0" smtClean="0"/>
              <a:t> A </a:t>
            </a:r>
            <a:r>
              <a:rPr lang="hu-HU" sz="2000" b="0" dirty="0" smtClean="0"/>
              <a:t>villamos energiarendszer topológiájától független </a:t>
            </a:r>
            <a:r>
              <a:rPr lang="hu-HU" sz="2000" b="0" dirty="0" smtClean="0"/>
              <a:t>kommunikáció</a:t>
            </a:r>
          </a:p>
          <a:p>
            <a:pPr>
              <a:buFontTx/>
              <a:buChar char="-"/>
            </a:pPr>
            <a:r>
              <a:rPr lang="hu-HU" sz="2000" b="0" dirty="0" smtClean="0"/>
              <a:t> </a:t>
            </a:r>
            <a:r>
              <a:rPr lang="hu-HU" sz="2000" b="0" dirty="0" smtClean="0"/>
              <a:t>Egyirányú kommunikáció</a:t>
            </a:r>
            <a:endParaRPr lang="hu-HU" sz="2000" b="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20888"/>
            <a:ext cx="761940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Árnyékolástechnika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196975"/>
            <a:ext cx="7992887" cy="4824413"/>
          </a:xfrm>
        </p:spPr>
        <p:txBody>
          <a:bodyPr/>
          <a:lstStyle/>
          <a:p>
            <a:r>
              <a:rPr lang="hu-HU" dirty="0" smtClean="0"/>
              <a:t>Funkciói:</a:t>
            </a:r>
          </a:p>
          <a:p>
            <a:pPr lvl="1"/>
            <a:r>
              <a:rPr lang="hu-HU" dirty="0" smtClean="0"/>
              <a:t>Nyílászárókon keresztüli </a:t>
            </a:r>
            <a:r>
              <a:rPr lang="hu-HU" dirty="0" err="1" smtClean="0"/>
              <a:t>hőveszteség</a:t>
            </a:r>
            <a:r>
              <a:rPr lang="hu-HU" dirty="0" smtClean="0"/>
              <a:t> csökkentése</a:t>
            </a:r>
          </a:p>
          <a:p>
            <a:pPr lvl="1"/>
            <a:r>
              <a:rPr lang="hu-HU" dirty="0" smtClean="0"/>
              <a:t>Nap által okozott káprázás csökkentése</a:t>
            </a:r>
          </a:p>
          <a:p>
            <a:pPr lvl="1"/>
            <a:r>
              <a:rPr lang="hu-HU" dirty="0" smtClean="0"/>
              <a:t>Biztonsági funkciók (biztonsági redőny)</a:t>
            </a:r>
          </a:p>
          <a:p>
            <a:pPr lvl="1"/>
            <a:r>
              <a:rPr lang="hu-HU" dirty="0" smtClean="0"/>
              <a:t>Kényelmi funkciók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Megvalósítása lehet:</a:t>
            </a:r>
          </a:p>
          <a:p>
            <a:pPr>
              <a:buNone/>
            </a:pPr>
            <a:r>
              <a:rPr lang="hu-HU" dirty="0" smtClean="0"/>
              <a:t>	Redőny, Napellenző, Külső roló, </a:t>
            </a:r>
            <a:r>
              <a:rPr lang="hu-HU" dirty="0" err="1" smtClean="0"/>
              <a:t>Zsaluzia</a:t>
            </a:r>
            <a:r>
              <a:rPr lang="hu-HU" dirty="0" smtClean="0"/>
              <a:t>, Reluxa, Függöny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Árnyékolástechnika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18</a:t>
            </a:fld>
            <a:endParaRPr lang="hu-HU" b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2520280" cy="229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1187624" y="11247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Redőny</a:t>
            </a:r>
            <a:endParaRPr lang="hu-HU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628800"/>
            <a:ext cx="4752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5580112" y="11967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Napellenző</a:t>
            </a:r>
            <a:endParaRPr lang="hu-HU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645024"/>
            <a:ext cx="2376264" cy="21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zövegdoboz 13"/>
          <p:cNvSpPr txBox="1"/>
          <p:nvPr/>
        </p:nvSpPr>
        <p:spPr>
          <a:xfrm>
            <a:off x="2771800" y="580526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Roló</a:t>
            </a:r>
            <a:endParaRPr lang="hu-H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Árnyékolástechnika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19</a:t>
            </a:fld>
            <a:endParaRPr lang="hu-HU" b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262774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zövegdoboz 8"/>
          <p:cNvSpPr txBox="1"/>
          <p:nvPr/>
        </p:nvSpPr>
        <p:spPr>
          <a:xfrm>
            <a:off x="827584" y="11967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/>
              <a:t>Zsaluzia</a:t>
            </a:r>
            <a:endParaRPr lang="hu-H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214371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zövegdoboz 10"/>
          <p:cNvSpPr txBox="1"/>
          <p:nvPr/>
        </p:nvSpPr>
        <p:spPr>
          <a:xfrm>
            <a:off x="5652120" y="119675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Reluxa</a:t>
            </a:r>
            <a:endParaRPr lang="hu-HU" sz="2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221088"/>
            <a:ext cx="2810187" cy="152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2915816" y="386104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Függöny</a:t>
            </a:r>
            <a:endParaRPr lang="hu-H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Épületinformatikai feladatok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- 3. előadás</a:t>
            </a:r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D7D28-BBD1-4AA7-8D1B-2892A6A5C214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</a:t>
            </a:fld>
            <a:endParaRPr lang="hu-HU" b="0"/>
          </a:p>
        </p:txBody>
      </p:sp>
      <p:sp>
        <p:nvSpPr>
          <p:cNvPr id="9" name="Téglalap 8"/>
          <p:cNvSpPr/>
          <p:nvPr/>
        </p:nvSpPr>
        <p:spPr bwMode="auto">
          <a:xfrm>
            <a:off x="539552" y="1340768"/>
            <a:ext cx="6840760" cy="4320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301208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MSZ-EN 50090			       MSZ-EN15232</a:t>
            </a:r>
            <a:endParaRPr lang="hu-HU" dirty="0"/>
          </a:p>
        </p:txBody>
      </p:sp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11560" y="1268760"/>
            <a:ext cx="77724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Világítás, 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árnyékolás-technika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HVAC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Hő- és füstelvezetés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Tűzfelügyelet (tűzjelző központ, </a:t>
            </a:r>
            <a:r>
              <a:rPr kumimoji="0" 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sprinkler</a:t>
            </a: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rendszerek)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Vagyonvédelem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Energia gazdálkodás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Villamosenergia-ellátás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Megjelenítés és vezérlés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Árnyékolási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Kézi működtetés</a:t>
            </a:r>
          </a:p>
          <a:p>
            <a:r>
              <a:rPr lang="hu-HU" dirty="0" smtClean="0"/>
              <a:t>Motorikus mozgatás</a:t>
            </a:r>
          </a:p>
          <a:p>
            <a:pPr lvl="1"/>
            <a:r>
              <a:rPr lang="hu-HU" dirty="0" smtClean="0"/>
              <a:t>1 tengelyes  (</a:t>
            </a:r>
            <a:r>
              <a:rPr lang="hu-HU" dirty="0" err="1" smtClean="0"/>
              <a:t>Pl</a:t>
            </a:r>
            <a:r>
              <a:rPr lang="hu-HU" dirty="0" smtClean="0"/>
              <a:t>: redőny fel-le)</a:t>
            </a:r>
          </a:p>
          <a:p>
            <a:pPr lvl="1"/>
            <a:r>
              <a:rPr lang="hu-HU" dirty="0" smtClean="0"/>
              <a:t>2 tengelyes (Pl.: </a:t>
            </a:r>
            <a:r>
              <a:rPr lang="hu-HU" dirty="0" err="1" smtClean="0"/>
              <a:t>Zsaluzia</a:t>
            </a:r>
            <a:r>
              <a:rPr lang="hu-HU" dirty="0" smtClean="0"/>
              <a:t> fel-le, lamella mozgatás)</a:t>
            </a:r>
          </a:p>
          <a:p>
            <a:r>
              <a:rPr lang="hu-HU" dirty="0" err="1" smtClean="0"/>
              <a:t>Automatikák</a:t>
            </a:r>
            <a:r>
              <a:rPr lang="hu-HU" dirty="0" smtClean="0"/>
              <a:t>:</a:t>
            </a:r>
          </a:p>
          <a:p>
            <a:pPr lvl="1"/>
            <a:r>
              <a:rPr lang="hu-HU" dirty="0" smtClean="0"/>
              <a:t>Külső megvilágítás függő mozgatás</a:t>
            </a:r>
          </a:p>
          <a:p>
            <a:pPr lvl="1"/>
            <a:r>
              <a:rPr lang="hu-HU" dirty="0" smtClean="0"/>
              <a:t>Vagyonvédelmi működés</a:t>
            </a:r>
          </a:p>
          <a:p>
            <a:pPr lvl="1"/>
            <a:r>
              <a:rPr lang="hu-HU" dirty="0" err="1" smtClean="0"/>
              <a:t>Zsaluzia</a:t>
            </a:r>
            <a:r>
              <a:rPr lang="hu-HU" dirty="0" smtClean="0"/>
              <a:t> védelem (PL.: nagy szél)</a:t>
            </a:r>
          </a:p>
          <a:p>
            <a:pPr lvl="1"/>
            <a:r>
              <a:rPr lang="hu-HU" dirty="0" smtClean="0"/>
              <a:t>Távműködtetés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20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Árnyékolástechnika eszközei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Érzékelés</a:t>
            </a:r>
          </a:p>
          <a:p>
            <a:pPr lvl="1"/>
            <a:r>
              <a:rPr lang="hu-HU" dirty="0" smtClean="0"/>
              <a:t>Nyomógombok</a:t>
            </a:r>
          </a:p>
          <a:p>
            <a:pPr lvl="1"/>
            <a:r>
              <a:rPr lang="hu-HU" dirty="0" smtClean="0"/>
              <a:t>Szél-érzékelő, külső fény érzékelő</a:t>
            </a:r>
          </a:p>
          <a:p>
            <a:pPr lvl="1"/>
            <a:r>
              <a:rPr lang="hu-HU" dirty="0" smtClean="0"/>
              <a:t>Hőmérséklet érzékelő</a:t>
            </a:r>
          </a:p>
          <a:p>
            <a:pPr lvl="1"/>
            <a:r>
              <a:rPr lang="hu-HU" dirty="0" smtClean="0"/>
              <a:t>Távkapcsoló</a:t>
            </a:r>
          </a:p>
          <a:p>
            <a:r>
              <a:rPr lang="hu-HU" b="1" dirty="0" smtClean="0"/>
              <a:t>Beavatkozás</a:t>
            </a:r>
          </a:p>
          <a:p>
            <a:pPr lvl="1"/>
            <a:r>
              <a:rPr lang="hu-HU" dirty="0" smtClean="0"/>
              <a:t>Csőmotor</a:t>
            </a:r>
          </a:p>
          <a:p>
            <a:pPr lvl="1"/>
            <a:r>
              <a:rPr lang="hu-HU" dirty="0" smtClean="0"/>
              <a:t>Redőnyvezérlő elektronika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21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133079"/>
            <a:ext cx="7629029" cy="2448049"/>
          </a:xfrm>
        </p:spPr>
        <p:txBody>
          <a:bodyPr/>
          <a:lstStyle/>
          <a:p>
            <a:pPr algn="ctr">
              <a:buFontTx/>
              <a:buNone/>
            </a:pPr>
            <a:endParaRPr lang="en-US" i="1" dirty="0" smtClean="0"/>
          </a:p>
          <a:p>
            <a:pPr algn="ctr">
              <a:buFontTx/>
              <a:buNone/>
            </a:pPr>
            <a:r>
              <a:rPr lang="hu-HU" sz="3600" b="1" dirty="0" smtClean="0">
                <a:latin typeface="Comic Sans MS" pitchFamily="66" charset="0"/>
              </a:rPr>
              <a:t>Köszönöm megtisztelő figyelmüket!</a:t>
            </a:r>
            <a:endParaRPr lang="en-US" sz="3600" b="1" dirty="0" smtClean="0">
              <a:latin typeface="Comic Sans MS" pitchFamily="66" charset="0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229200"/>
            <a:ext cx="6400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Sándorfalvi György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sandorfalvi.gyorgy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@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kvk.uni-obuda.hu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95C318-EFB1-4CC0-B2AB-A46E30AB6523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22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látás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3</a:t>
            </a:fld>
            <a:endParaRPr lang="hu-HU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268760"/>
            <a:ext cx="462244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833158"/>
            <a:ext cx="3642990" cy="31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zövegdoboz 7"/>
          <p:cNvSpPr txBox="1"/>
          <p:nvPr/>
        </p:nvSpPr>
        <p:spPr>
          <a:xfrm>
            <a:off x="4860032" y="1484784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dirty="0" smtClean="0"/>
              <a:t>MSZ EN 12464-1:2003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5604146" y="2060848"/>
            <a:ext cx="34323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0" dirty="0" smtClean="0"/>
              <a:t>MSZ </a:t>
            </a:r>
            <a:r>
              <a:rPr lang="hu-HU" b="0" dirty="0" smtClean="0"/>
              <a:t>20194-1:2000</a:t>
            </a:r>
            <a:endParaRPr lang="hu-H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látás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környezeti információ 80-85% a szemünkön keresztül kapjuk</a:t>
            </a:r>
          </a:p>
          <a:p>
            <a:r>
              <a:rPr lang="hu-HU" dirty="0" smtClean="0"/>
              <a:t>Az emberi szem érzékelése a napsugárzás spektrumában a legérzékenyebb</a:t>
            </a:r>
          </a:p>
          <a:p>
            <a:r>
              <a:rPr lang="hu-HU" dirty="0" smtClean="0"/>
              <a:t>Egy tárgy színe a visszaverődő fény retinára érkező spektrumának maximuma</a:t>
            </a:r>
          </a:p>
          <a:p>
            <a:r>
              <a:rPr lang="hu-HU" dirty="0" smtClean="0"/>
              <a:t>A látást zavaró tényezők:</a:t>
            </a:r>
          </a:p>
          <a:p>
            <a:pPr lvl="1"/>
            <a:r>
              <a:rPr lang="hu-HU" dirty="0" smtClean="0"/>
              <a:t>Villogás (pl. 50Hz fénycső, monitor)</a:t>
            </a:r>
          </a:p>
          <a:p>
            <a:pPr lvl="1"/>
            <a:r>
              <a:rPr lang="hu-HU" dirty="0" smtClean="0"/>
              <a:t>Káprázás(Pl. Ernyő nélküli fényforrás, napsugárzás)</a:t>
            </a:r>
          </a:p>
          <a:p>
            <a:pPr lvl="1"/>
            <a:r>
              <a:rPr lang="hu-HU" dirty="0" smtClean="0"/>
              <a:t>Inhomogenitás(árnyék)</a:t>
            </a:r>
          </a:p>
          <a:p>
            <a:pPr lvl="1"/>
            <a:r>
              <a:rPr lang="hu-HU" smtClean="0"/>
              <a:t>Színvisszaadás(Nátrium lámpa)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4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Világítástechnikai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/>
              <a:t>Kézi be- és kikapcsolás intelligens eszközzel:</a:t>
            </a:r>
          </a:p>
          <a:p>
            <a:pPr>
              <a:buNone/>
            </a:pPr>
            <a:r>
              <a:rPr lang="hu-HU" dirty="0" smtClean="0"/>
              <a:t>	A hagyományos értelemben vett lámpakapcsolás.</a:t>
            </a:r>
          </a:p>
          <a:p>
            <a:pPr>
              <a:buNone/>
            </a:pPr>
            <a:r>
              <a:rPr lang="hu-HU" dirty="0" smtClean="0"/>
              <a:t>	</a:t>
            </a:r>
            <a:br>
              <a:rPr lang="hu-HU" dirty="0" smtClean="0"/>
            </a:br>
            <a:r>
              <a:rPr lang="hu-HU" u="sng" dirty="0" smtClean="0"/>
              <a:t>Előnye: </a:t>
            </a:r>
          </a:p>
          <a:p>
            <a:pPr>
              <a:buNone/>
            </a:pPr>
            <a:r>
              <a:rPr lang="hu-HU" dirty="0" smtClean="0"/>
              <a:t>	- A kapcsolók és lámpatestek összerendelése tetszőleges</a:t>
            </a:r>
          </a:p>
          <a:p>
            <a:pPr>
              <a:buNone/>
            </a:pPr>
            <a:r>
              <a:rPr lang="hu-HU" dirty="0" smtClean="0"/>
              <a:t>		(Pl.: 1-1, 1-több, több-1, stb.)</a:t>
            </a:r>
          </a:p>
          <a:p>
            <a:pPr>
              <a:buNone/>
            </a:pPr>
            <a:r>
              <a:rPr lang="hu-HU" dirty="0" smtClean="0"/>
              <a:t>	- Bárhonnan vezérelhető</a:t>
            </a:r>
          </a:p>
          <a:p>
            <a:pPr>
              <a:buNone/>
            </a:pPr>
            <a:r>
              <a:rPr lang="hu-HU" dirty="0" smtClean="0"/>
              <a:t>		(Pl.: Központi be- és kikapcsolás)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5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Világítástechnikai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b="1" dirty="0" smtClean="0"/>
              <a:t>Kézi be- és kikapcsolás intelligens eszközzel, automatikus kikapcsolási funkcióval:</a:t>
            </a:r>
          </a:p>
          <a:p>
            <a:pPr>
              <a:buNone/>
            </a:pPr>
            <a:r>
              <a:rPr lang="hu-HU" dirty="0" smtClean="0"/>
              <a:t>	Az előbbi megoldáshoz képest az automatika legalább egy nap egyszer lekapcsolja az esetlegesen felkapcsolva felejtett világítótestet.</a:t>
            </a:r>
          </a:p>
          <a:p>
            <a:pPr>
              <a:buNone/>
            </a:pPr>
            <a:r>
              <a:rPr lang="hu-HU" dirty="0" smtClean="0"/>
              <a:t>	</a:t>
            </a:r>
            <a:br>
              <a:rPr lang="hu-HU" dirty="0" smtClean="0"/>
            </a:br>
            <a:r>
              <a:rPr lang="hu-HU" u="sng" dirty="0" smtClean="0"/>
              <a:t>Előnye: </a:t>
            </a:r>
          </a:p>
          <a:p>
            <a:pPr>
              <a:buNone/>
            </a:pPr>
            <a:r>
              <a:rPr lang="hu-HU" dirty="0" smtClean="0"/>
              <a:t>	- A bekapcsolva felejtett fényforrás automatikusan 	kikapcsol</a:t>
            </a:r>
          </a:p>
          <a:p>
            <a:pPr>
              <a:buNone/>
            </a:pPr>
            <a:r>
              <a:rPr lang="hu-HU" dirty="0" smtClean="0"/>
              <a:t>		(Pl.: Ritkán látogatott helyiségek: pince stb.)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6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Világítástechnikai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Automatikus be- és kikapcsolás intelligens eszközzel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dirty="0" smtClean="0"/>
              <a:t>	A fényforrás be- és kikapcsolása automatikusan történik a jelenlét-érzékelés függvényében.</a:t>
            </a:r>
          </a:p>
          <a:p>
            <a:pPr>
              <a:buNone/>
            </a:pPr>
            <a:r>
              <a:rPr lang="hu-HU" dirty="0" smtClean="0"/>
              <a:t>	</a:t>
            </a:r>
            <a:br>
              <a:rPr lang="hu-HU" dirty="0" smtClean="0"/>
            </a:br>
            <a:r>
              <a:rPr lang="hu-HU" u="sng" dirty="0" smtClean="0"/>
              <a:t>Előnye: </a:t>
            </a:r>
          </a:p>
          <a:p>
            <a:pPr>
              <a:buNone/>
            </a:pPr>
            <a:r>
              <a:rPr lang="hu-HU" dirty="0" smtClean="0"/>
              <a:t>	- Nincs felkapcsolva felejtett fényforrás</a:t>
            </a:r>
          </a:p>
          <a:p>
            <a:pPr>
              <a:buNone/>
            </a:pPr>
            <a:r>
              <a:rPr lang="hu-HU" dirty="0" smtClean="0"/>
              <a:t>	- Jelentős energia megtakarítás érhető el az előző  	megoldásokhoz képest</a:t>
            </a:r>
          </a:p>
          <a:p>
            <a:pPr>
              <a:buNone/>
            </a:pPr>
            <a:r>
              <a:rPr lang="hu-HU" dirty="0" smtClean="0"/>
              <a:t>	 (Pl.: Folyosó világítás)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7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Világítástechnikai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Kézi bekapcsolás, automatikus kikapcsolás intelligens eszközzel</a:t>
            </a:r>
            <a:r>
              <a:rPr lang="hu-HU" dirty="0" smtClean="0"/>
              <a:t>:</a:t>
            </a:r>
          </a:p>
          <a:p>
            <a:pPr>
              <a:buNone/>
            </a:pPr>
            <a:r>
              <a:rPr lang="hu-HU" dirty="0" smtClean="0"/>
              <a:t>	A fényforrás bekapcsolása kézileg, kikapcsolása a jelenlét függvényében történik.</a:t>
            </a:r>
          </a:p>
          <a:p>
            <a:pPr>
              <a:buNone/>
            </a:pPr>
            <a:r>
              <a:rPr lang="hu-HU" dirty="0" smtClean="0"/>
              <a:t>	</a:t>
            </a:r>
            <a:br>
              <a:rPr lang="hu-HU" dirty="0" smtClean="0"/>
            </a:br>
            <a:r>
              <a:rPr lang="hu-HU" u="sng" dirty="0" smtClean="0"/>
              <a:t>Előnye: </a:t>
            </a:r>
          </a:p>
          <a:p>
            <a:pPr>
              <a:buNone/>
            </a:pPr>
            <a:r>
              <a:rPr lang="hu-HU" dirty="0" smtClean="0"/>
              <a:t>	- A fényforrás csak szükség esetén van bekapcsolva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8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Világítástechnikai feladatok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Automatikus be- és kikapcsolás fényerőszabályzással</a:t>
            </a:r>
            <a:r>
              <a:rPr lang="hu-HU" dirty="0" smtClean="0"/>
              <a:t>:</a:t>
            </a:r>
          </a:p>
          <a:p>
            <a:pPr algn="just">
              <a:buNone/>
            </a:pPr>
            <a:r>
              <a:rPr lang="hu-HU" dirty="0" smtClean="0"/>
              <a:t>	A fényforrás be- és kikapcsolása automatikusan történik a jelenlét-érzékelés függvényében. Amennyiben huzamosabb ideig nincs jelenlét-érzékelés a fényerő automatikusan visszaszabályoz. Amennyiben a helyiségben nincs jelenlét-érzékelés a rendszer automatikusan kikapcsol.</a:t>
            </a:r>
          </a:p>
          <a:p>
            <a:pPr>
              <a:buNone/>
            </a:pPr>
            <a:r>
              <a:rPr lang="hu-HU" dirty="0" smtClean="0"/>
              <a:t>	</a:t>
            </a:r>
            <a:br>
              <a:rPr lang="hu-HU" dirty="0" smtClean="0"/>
            </a:br>
            <a:r>
              <a:rPr lang="hu-HU" u="sng" dirty="0" smtClean="0"/>
              <a:t>Előnye: </a:t>
            </a:r>
          </a:p>
          <a:p>
            <a:pPr>
              <a:buNone/>
            </a:pPr>
            <a:r>
              <a:rPr lang="hu-HU" dirty="0" smtClean="0"/>
              <a:t>	- Maximális hatásfok, és megtakarítás érhető el.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7F2E39-9E5A-430C-9526-765D0CDD67F6}" type="datetime1">
              <a:rPr lang="hu-HU" smtClean="0"/>
              <a:pPr>
                <a:defRPr/>
              </a:pPr>
              <a:t>2011.10.04.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Energetikai Informatika I - 2. előadás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44433-C8A8-43E9-9675-6ACEF6D6333C}" type="slidenum">
              <a:rPr lang="hu-HU" smtClean="0"/>
              <a:pPr>
                <a:defRPr/>
              </a:pPr>
              <a:t>9</a:t>
            </a:fld>
            <a:endParaRPr lang="hu-HU" b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B2B2B2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FF99CC"/>
    </a:hlink>
    <a:folHlink>
      <a:srgbClr val="CBCB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10291</TotalTime>
  <Words>614</Words>
  <Application>Microsoft Office PowerPoint</Application>
  <PresentationFormat>Diavetítés a képernyőre (4:3 oldalarány)</PresentationFormat>
  <Paragraphs>259</Paragraphs>
  <Slides>22</Slides>
  <Notes>22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Alapértelmezett terv</vt:lpstr>
      <vt:lpstr>Világításvezérlés</vt:lpstr>
      <vt:lpstr>Épületinformatikai feladatok</vt:lpstr>
      <vt:lpstr>A látás</vt:lpstr>
      <vt:lpstr>A látás</vt:lpstr>
      <vt:lpstr>Világítástechnikai feladatok</vt:lpstr>
      <vt:lpstr>Világítástechnikai feladatok</vt:lpstr>
      <vt:lpstr>Világítástechnikai feladatok</vt:lpstr>
      <vt:lpstr>Világítástechnikai feladatok</vt:lpstr>
      <vt:lpstr>Világítástechnikai feladatok</vt:lpstr>
      <vt:lpstr>Megvilágítás függő szabályzás</vt:lpstr>
      <vt:lpstr>Megvilágítás érzékelő elhelyezése</vt:lpstr>
      <vt:lpstr>Fényforrások</vt:lpstr>
      <vt:lpstr>Világításvezérlés eszközei</vt:lpstr>
      <vt:lpstr>HKV és RKV vezérlés</vt:lpstr>
      <vt:lpstr>RKV és HKV vezérlés</vt:lpstr>
      <vt:lpstr>RKV és HKV vezérlés</vt:lpstr>
      <vt:lpstr>Árnyékolástechnika</vt:lpstr>
      <vt:lpstr>Árnyékolástechnika</vt:lpstr>
      <vt:lpstr>Árnyékolástechnika</vt:lpstr>
      <vt:lpstr>Árnyékolási feladatok</vt:lpstr>
      <vt:lpstr>Árnyékolástechnika eszközei</vt:lpstr>
      <vt:lpstr>22. dia</vt:lpstr>
    </vt:vector>
  </TitlesOfParts>
  <Company>Power Consult Kft.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VEI</dc:creator>
  <cp:lastModifiedBy>Judit</cp:lastModifiedBy>
  <cp:revision>332</cp:revision>
  <dcterms:created xsi:type="dcterms:W3CDTF">2004-01-18T20:51:38Z</dcterms:created>
  <dcterms:modified xsi:type="dcterms:W3CDTF">2011-10-04T11:55:39Z</dcterms:modified>
</cp:coreProperties>
</file>