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1" r:id="rId2"/>
    <p:sldId id="556" r:id="rId3"/>
    <p:sldId id="557" r:id="rId4"/>
    <p:sldId id="558" r:id="rId5"/>
    <p:sldId id="559" r:id="rId6"/>
    <p:sldId id="560" r:id="rId7"/>
    <p:sldId id="561" r:id="rId8"/>
    <p:sldId id="562" r:id="rId9"/>
    <p:sldId id="563" r:id="rId10"/>
    <p:sldId id="564" r:id="rId11"/>
    <p:sldId id="565" r:id="rId12"/>
    <p:sldId id="566" r:id="rId13"/>
    <p:sldId id="569" r:id="rId14"/>
    <p:sldId id="570" r:id="rId15"/>
    <p:sldId id="571" r:id="rId16"/>
    <p:sldId id="572" r:id="rId17"/>
    <p:sldId id="574" r:id="rId18"/>
    <p:sldId id="575" r:id="rId19"/>
    <p:sldId id="576" r:id="rId20"/>
    <p:sldId id="577" r:id="rId21"/>
    <p:sldId id="578" r:id="rId22"/>
    <p:sldId id="579" r:id="rId23"/>
    <p:sldId id="580" r:id="rId24"/>
    <p:sldId id="581" r:id="rId25"/>
    <p:sldId id="582" r:id="rId26"/>
    <p:sldId id="583" r:id="rId27"/>
    <p:sldId id="568" r:id="rId28"/>
    <p:sldId id="584" r:id="rId29"/>
    <p:sldId id="585" r:id="rId30"/>
    <p:sldId id="586" r:id="rId31"/>
    <p:sldId id="554" r:id="rId32"/>
  </p:sldIdLst>
  <p:sldSz cx="9144000" cy="6858000" type="screen4x3"/>
  <p:notesSz cx="7315200" cy="96012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CCFFCC"/>
    <a:srgbClr val="FF0000"/>
    <a:srgbClr val="00FFFF"/>
    <a:srgbClr val="FFCC99"/>
    <a:srgbClr val="99FF66"/>
    <a:srgbClr val="CCFF99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43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54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2041EE4-9650-4A14-87F4-8D17E53E3C1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FDAAEAB-A7B3-4CB2-A189-4B4A02CD6F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28</a:t>
            </a:fld>
            <a:endParaRPr lang="hu-H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30</a:t>
            </a:fld>
            <a:endParaRPr lang="hu-H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31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DAAEAB-A7B3-4CB2-A189-4B4A02CD6FB5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165FA-0056-4547-B8CC-00A759282FD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- 2. előadás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6C4EA-09B3-4AF8-9D0E-E837D4CE072E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F8A9-C11F-41DE-862A-C1CE4EF812E6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- 2. előadás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B79BB-B5A0-46CF-9BAD-B0C8F948541C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3513" y="260350"/>
            <a:ext cx="1943100" cy="57610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5676900" cy="57610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37351-E86F-4EDB-9A1F-6BD4262CD091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- 2. előadás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E8C00-2DB9-47BB-8A5D-C4B2978EA916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684213" y="260350"/>
            <a:ext cx="7772400" cy="57610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D36D4-0E79-43FE-A05A-C17FB9E7CB7F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- 2. előadás</a:t>
            </a: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273B3-6811-473A-BC45-C2C0FC0ADCE5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2" descr="oe_cimer_szines_print_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4450"/>
            <a:ext cx="4254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0" descr="VEI logo tele.bm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115888"/>
            <a:ext cx="9271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7272338" y="692150"/>
            <a:ext cx="18716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hu-HU" sz="1000" dirty="0" err="1">
                <a:solidFill>
                  <a:srgbClr val="00B0F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Villamosenergetikai</a:t>
            </a:r>
            <a:r>
              <a:rPr lang="hu-HU" sz="1000" dirty="0">
                <a:solidFill>
                  <a:srgbClr val="00B0F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 Intézet</a:t>
            </a:r>
            <a:endParaRPr lang="hu-HU" sz="10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44433-C8A8-43E9-9675-6ACEF6D6333C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4F3A9-8EC0-43F9-97F5-D0C6E11C41F5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- 2. előadás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CF827-12F9-4BF1-B1B2-B91B5530B46C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4213" y="1196975"/>
            <a:ext cx="38100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6613" y="1196975"/>
            <a:ext cx="38100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6E2E5-73C4-470B-A807-597360EAAEB3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- 2. előadás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1789C-C8CE-41B5-ABEC-D5FC025D06D6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8A033-69F4-484C-A99E-25ED7F4E3F21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- 2. előadás</a:t>
            </a: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0B059-E938-461C-B5D7-DFB1573F5391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1347B-B0FB-4519-A7A0-66BF1895BCB0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- 2. előadás</a:t>
            </a: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BDA78-1F97-40D6-9936-E5FC64A56994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5CC0A-5DBD-4676-953D-802B8CE7F1B0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- 2. előadás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9A49C-8F19-4B1B-9CF8-7C6F930641FF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C9171-DBCA-4897-8F32-AD6DF87A2E63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- 2. előadás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F2818-0BF9-4EA3-8C39-D003D2D7CBD1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E283C-3BF1-4087-9FC6-B616FF38DD35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Energetikai Informatika I. - 2. előadás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F1757-6DDF-410A-96EE-FD8A9AD8B10C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26035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96975"/>
            <a:ext cx="77724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 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fld id="{D5D93E46-9B05-4B58-A012-A5566C6BB778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324600"/>
            <a:ext cx="548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r>
              <a:rPr lang="hu-HU" smtClean="0"/>
              <a:t>Energetikai Informatika I. - 2. előadás</a:t>
            </a: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CFA7104-9D2B-4804-83AE-CE95CE50B6BF}" type="slidenum">
              <a:rPr lang="hu-HU"/>
              <a:pPr>
                <a:defRPr/>
              </a:pPr>
              <a:t>‹#›</a:t>
            </a:fld>
            <a:endParaRPr lang="hu-HU" b="0"/>
          </a:p>
        </p:txBody>
      </p:sp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1052513"/>
            <a:ext cx="9144000" cy="73025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0" y="6165850"/>
            <a:ext cx="9144000" cy="71438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5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 spd="med">
    <p:fade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52413" y="1772816"/>
            <a:ext cx="9793288" cy="1871712"/>
          </a:xfrm>
          <a:noFill/>
        </p:spPr>
        <p:txBody>
          <a:bodyPr lIns="92075" tIns="46038" rIns="92075" bIns="46038"/>
          <a:lstStyle/>
          <a:p>
            <a:r>
              <a:rPr lang="hu-HU" sz="3600" cap="all" dirty="0" smtClean="0"/>
              <a:t>Épületek Légtechnikai rendszere</a:t>
            </a:r>
            <a:endParaRPr lang="en-US" sz="3600" b="1" cap="all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201737"/>
          </a:xfrm>
          <a:noFill/>
        </p:spPr>
        <p:txBody>
          <a:bodyPr lIns="92075" tIns="46038" rIns="92075" bIns="46038" anchor="ctr"/>
          <a:lstStyle/>
          <a:p>
            <a:r>
              <a:rPr lang="hu-HU" sz="2000" dirty="0" smtClean="0"/>
              <a:t>Sándorfalvi György</a:t>
            </a:r>
            <a:endParaRPr lang="en-US" sz="2000" dirty="0" smtClean="0"/>
          </a:p>
          <a:p>
            <a:r>
              <a:rPr lang="en-US" sz="1800" dirty="0" err="1" smtClean="0"/>
              <a:t>Óbuda</a:t>
            </a:r>
            <a:r>
              <a:rPr lang="hu-HU" sz="1800" dirty="0" smtClean="0"/>
              <a:t>i</a:t>
            </a:r>
            <a:r>
              <a:rPr lang="en-US" sz="1800" dirty="0" smtClean="0"/>
              <a:t> </a:t>
            </a:r>
            <a:r>
              <a:rPr lang="hu-HU" sz="1800" dirty="0" smtClean="0"/>
              <a:t>Egyetem, Kandó Kálmán Villamosmérnöki Kar</a:t>
            </a:r>
          </a:p>
          <a:p>
            <a:r>
              <a:rPr lang="hu-HU" sz="1800" dirty="0" err="1" smtClean="0"/>
              <a:t>Villamosenergetikai</a:t>
            </a:r>
            <a:r>
              <a:rPr lang="hu-HU" sz="1800" dirty="0" smtClean="0"/>
              <a:t> Intézet</a:t>
            </a:r>
            <a:endParaRPr lang="en-US" sz="1800" dirty="0" smtClean="0"/>
          </a:p>
          <a:p>
            <a:r>
              <a:rPr lang="en-US" sz="1800" dirty="0" smtClean="0"/>
              <a:t>Budapest</a:t>
            </a:r>
            <a:r>
              <a:rPr lang="hu-HU" sz="1800" dirty="0" smtClean="0"/>
              <a:t>, 1034 </a:t>
            </a:r>
            <a:r>
              <a:rPr lang="en-US" sz="1800" dirty="0" err="1" smtClean="0"/>
              <a:t>Bécsi</a:t>
            </a:r>
            <a:r>
              <a:rPr lang="en-US" sz="1800" dirty="0" smtClean="0"/>
              <a:t> u. 96/b. </a:t>
            </a:r>
          </a:p>
          <a:p>
            <a:r>
              <a:rPr lang="hu-HU" sz="1800" dirty="0" err="1" smtClean="0"/>
              <a:t>sandorfalvi.gyorgy</a:t>
            </a:r>
            <a:r>
              <a:rPr lang="en-US" sz="1800" dirty="0" smtClean="0"/>
              <a:t>@</a:t>
            </a:r>
            <a:r>
              <a:rPr lang="en-US" sz="1800" dirty="0" err="1" smtClean="0"/>
              <a:t>kvk.uni-obuda.hu</a:t>
            </a:r>
            <a:endParaRPr lang="en-US" sz="1800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alapok - </a:t>
            </a:r>
            <a:r>
              <a:rPr lang="hu-HU" dirty="0" err="1" smtClean="0"/>
              <a:t>klimatizálás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dirty="0" smtClean="0"/>
              <a:t>Az ember hőérzete függ a levegő</a:t>
            </a:r>
          </a:p>
          <a:p>
            <a:pPr lvl="1" eaLnBrk="1" hangingPunct="1">
              <a:lnSpc>
                <a:spcPct val="80000"/>
              </a:lnSpc>
            </a:pPr>
            <a:r>
              <a:rPr lang="hu-HU" sz="2000" dirty="0" smtClean="0"/>
              <a:t>hőmérsékletétől, </a:t>
            </a:r>
          </a:p>
          <a:p>
            <a:pPr lvl="1" eaLnBrk="1" hangingPunct="1">
              <a:lnSpc>
                <a:spcPct val="80000"/>
              </a:lnSpc>
            </a:pPr>
            <a:r>
              <a:rPr lang="hu-HU" sz="2000" dirty="0" smtClean="0"/>
              <a:t>nedvességtartalmától,</a:t>
            </a:r>
          </a:p>
          <a:p>
            <a:pPr lvl="1" eaLnBrk="1" hangingPunct="1">
              <a:lnSpc>
                <a:spcPct val="80000"/>
              </a:lnSpc>
            </a:pPr>
            <a:r>
              <a:rPr lang="hu-HU" sz="2000" dirty="0" smtClean="0"/>
              <a:t>sebességétől,</a:t>
            </a:r>
          </a:p>
          <a:p>
            <a:pPr lvl="1" eaLnBrk="1" hangingPunct="1">
              <a:lnSpc>
                <a:spcPct val="80000"/>
              </a:lnSpc>
            </a:pPr>
            <a:r>
              <a:rPr lang="hu-HU" sz="2000" dirty="0" smtClean="0"/>
              <a:t>a sugárzási szinttől.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dirty="0" smtClean="0"/>
              <a:t>	Mivel a szervezetében termelt hőt (12-465 W, átlagosan 116 W) a környezetének </a:t>
            </a:r>
            <a:r>
              <a:rPr lang="hu-HU" dirty="0" err="1" smtClean="0"/>
              <a:t>konvekcióval</a:t>
            </a:r>
            <a:r>
              <a:rPr lang="hu-HU" dirty="0" smtClean="0"/>
              <a:t> (párolgással: 31-102 g/h), illetve sugárzással tudja leadni. </a:t>
            </a:r>
          </a:p>
          <a:p>
            <a:pPr eaLnBrk="1" hangingPunct="1">
              <a:lnSpc>
                <a:spcPct val="80000"/>
              </a:lnSpc>
            </a:pPr>
            <a:r>
              <a:rPr lang="hu-HU" dirty="0" smtClean="0"/>
              <a:t>A teljes </a:t>
            </a:r>
            <a:r>
              <a:rPr lang="hu-HU" dirty="0" err="1" smtClean="0"/>
              <a:t>klimatizálás</a:t>
            </a:r>
            <a:r>
              <a:rPr lang="hu-HU" dirty="0" smtClean="0"/>
              <a:t> feladata az emberi „kellemes hőérzet” biztosítása a  levegő állapotjellemzőinek beállításával.</a:t>
            </a:r>
          </a:p>
          <a:p>
            <a:pPr lvl="1" eaLnBrk="1" hangingPunct="1">
              <a:lnSpc>
                <a:spcPct val="80000"/>
              </a:lnSpc>
            </a:pPr>
            <a:r>
              <a:rPr lang="hu-HU" sz="2000" dirty="0" smtClean="0"/>
              <a:t>Léghőmérséklet: 16-25 °C</a:t>
            </a:r>
          </a:p>
          <a:p>
            <a:pPr lvl="1" eaLnBrk="1" hangingPunct="1">
              <a:lnSpc>
                <a:spcPct val="80000"/>
              </a:lnSpc>
            </a:pPr>
            <a:r>
              <a:rPr lang="hu-HU" sz="2000" dirty="0" smtClean="0"/>
              <a:t>Relatív nedvességtartalmától: 25-73 %</a:t>
            </a:r>
          </a:p>
          <a:p>
            <a:pPr lvl="1" eaLnBrk="1" hangingPunct="1">
              <a:lnSpc>
                <a:spcPct val="80000"/>
              </a:lnSpc>
            </a:pPr>
            <a:r>
              <a:rPr lang="hu-HU" sz="2000" dirty="0" smtClean="0"/>
              <a:t>Levegősebesség: 0,2-0,3 m/s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10</a:t>
            </a:fld>
            <a:endParaRPr lang="hu-HU" b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alapok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11</a:t>
            </a:fld>
            <a:endParaRPr lang="hu-HU" b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79512" y="1484784"/>
            <a:ext cx="314166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légrács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szívóvezeték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keverőkamra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légszűrő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előfűtő/hűtő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mosókamra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utófűtő/hűtő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8. ventilátor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9. nyomó légcsatorna hálózat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 befúvó szerkezet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11. elszívó szerkezet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12. elszívó légcsatorna hálózat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13. ventilátor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14. visszakeverő légcsatorna hálózat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15. elvezető légcsatorna hálózat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u-HU" sz="15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16. kifúvófej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hu-HU" sz="1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6" descr="beolvasá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lum contrast="18000"/>
          </a:blip>
          <a:srcRect l="16545" t="6813" r="11893" b="50633"/>
          <a:stretch>
            <a:fillRect/>
          </a:stretch>
        </p:blipFill>
        <p:spPr>
          <a:xfrm>
            <a:off x="3059832" y="1628800"/>
            <a:ext cx="5435600" cy="320516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alapok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12</a:t>
            </a:fld>
            <a:endParaRPr lang="hu-HU" b="0"/>
          </a:p>
        </p:txBody>
      </p:sp>
      <p:pic>
        <p:nvPicPr>
          <p:cNvPr id="9" name="Picture 5" descr="légtechnikai ber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1989138"/>
            <a:ext cx="8064500" cy="3622675"/>
          </a:xfrm>
          <a:noFill/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Szabályzási alapok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600" b="1" dirty="0" smtClean="0"/>
              <a:t>2 pont szabályzás:</a:t>
            </a:r>
          </a:p>
          <a:p>
            <a:pPr lvl="1"/>
            <a:r>
              <a:rPr lang="hu-HU" sz="1600" dirty="0" err="1" smtClean="0"/>
              <a:t>Hiszterézises</a:t>
            </a:r>
            <a:r>
              <a:rPr lang="hu-HU" sz="1600" dirty="0" smtClean="0"/>
              <a:t> be/ki szabályzás (pl. Termosztát)</a:t>
            </a:r>
          </a:p>
          <a:p>
            <a:pPr lvl="1"/>
            <a:r>
              <a:rPr lang="hu-HU" sz="1600" dirty="0" smtClean="0"/>
              <a:t>Előnye: </a:t>
            </a:r>
          </a:p>
          <a:p>
            <a:pPr lvl="2"/>
            <a:r>
              <a:rPr lang="hu-HU" sz="1600" dirty="0" smtClean="0"/>
              <a:t>Olcsó</a:t>
            </a:r>
          </a:p>
          <a:p>
            <a:pPr lvl="1"/>
            <a:r>
              <a:rPr lang="hu-HU" sz="1600" dirty="0" smtClean="0"/>
              <a:t>Hátránya:</a:t>
            </a:r>
          </a:p>
          <a:p>
            <a:pPr lvl="2"/>
            <a:r>
              <a:rPr lang="hu-HU" sz="1600" dirty="0" smtClean="0"/>
              <a:t>Pontatlanabb szabályzás</a:t>
            </a:r>
          </a:p>
          <a:p>
            <a:r>
              <a:rPr lang="hu-HU" sz="1600" b="1" dirty="0" smtClean="0"/>
              <a:t>3 pont szabályzás (nyitási- zárási irány):</a:t>
            </a:r>
          </a:p>
          <a:p>
            <a:pPr lvl="1"/>
            <a:r>
              <a:rPr lang="hu-HU" sz="1600" dirty="0" smtClean="0"/>
              <a:t>Előnye:</a:t>
            </a:r>
          </a:p>
          <a:p>
            <a:pPr lvl="2"/>
            <a:r>
              <a:rPr lang="hu-HU" sz="1600" dirty="0" smtClean="0"/>
              <a:t>Pontosabban szabályozható, mint a kétpontos szabályzás</a:t>
            </a:r>
          </a:p>
          <a:p>
            <a:pPr lvl="1"/>
            <a:r>
              <a:rPr lang="hu-HU" sz="1600" dirty="0" smtClean="0"/>
              <a:t>Hátránya:</a:t>
            </a:r>
          </a:p>
          <a:p>
            <a:pPr lvl="2"/>
            <a:r>
              <a:rPr lang="hu-HU" sz="1600" dirty="0" smtClean="0"/>
              <a:t>Nincsen visszacsatolás a szelep pozíciójáról</a:t>
            </a:r>
          </a:p>
          <a:p>
            <a:r>
              <a:rPr lang="hu-HU" sz="1600" b="1" dirty="0" smtClean="0"/>
              <a:t>Folyamatos szabályzás:</a:t>
            </a:r>
          </a:p>
          <a:p>
            <a:pPr lvl="1"/>
            <a:r>
              <a:rPr lang="hu-HU" sz="1600" dirty="0" smtClean="0"/>
              <a:t>Előnye:</a:t>
            </a:r>
          </a:p>
          <a:p>
            <a:pPr lvl="2"/>
            <a:r>
              <a:rPr lang="hu-HU" sz="1600" dirty="0" smtClean="0"/>
              <a:t>Pontos szabályzás</a:t>
            </a:r>
          </a:p>
          <a:p>
            <a:pPr lvl="1"/>
            <a:r>
              <a:rPr lang="hu-HU" sz="1600" dirty="0" smtClean="0"/>
              <a:t>Hátránya: </a:t>
            </a:r>
          </a:p>
          <a:p>
            <a:pPr lvl="2"/>
            <a:r>
              <a:rPr lang="hu-HU" sz="1600" dirty="0" smtClean="0"/>
              <a:t>drágább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400C7C-E7D7-40CE-8EEB-9FF31F7EEFB6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 - 4.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13</a:t>
            </a:fld>
            <a:endParaRPr lang="hu-HU" b="0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Szabályzási alapok – PI szabályzás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 (</a:t>
            </a:r>
            <a:r>
              <a:rPr lang="hu-HU" dirty="0" err="1" smtClean="0"/>
              <a:t>Proportional</a:t>
            </a:r>
            <a:r>
              <a:rPr lang="hu-HU" dirty="0" smtClean="0"/>
              <a:t>) arányos  tag:</a:t>
            </a:r>
          </a:p>
          <a:p>
            <a:pPr lvl="1"/>
            <a:r>
              <a:rPr lang="hu-HU" dirty="0" smtClean="0"/>
              <a:t>A szabályzás mértéke arányos az alapjel és a mért jel közötti eltéréssel</a:t>
            </a:r>
          </a:p>
          <a:p>
            <a:r>
              <a:rPr lang="hu-HU" dirty="0" smtClean="0"/>
              <a:t>I (</a:t>
            </a:r>
            <a:r>
              <a:rPr lang="hu-HU" dirty="0" err="1" smtClean="0"/>
              <a:t>Integral</a:t>
            </a:r>
            <a:r>
              <a:rPr lang="hu-HU" dirty="0" smtClean="0"/>
              <a:t>) tag</a:t>
            </a:r>
          </a:p>
          <a:p>
            <a:pPr lvl="1"/>
            <a:r>
              <a:rPr lang="hu-HU" dirty="0" smtClean="0"/>
              <a:t>Pl.: állandó sebességgel töltött tartály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400C7C-E7D7-40CE-8EEB-9FF31F7EEFB6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 - 4.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14</a:t>
            </a:fld>
            <a:endParaRPr lang="hu-HU" b="0"/>
          </a:p>
        </p:txBody>
      </p:sp>
      <p:pic>
        <p:nvPicPr>
          <p:cNvPr id="9" name="Picture 9" descr="bode_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429000"/>
            <a:ext cx="3580805" cy="2346786"/>
          </a:xfrm>
          <a:prstGeom prst="rect">
            <a:avLst/>
          </a:prstGeom>
          <a:noFill/>
        </p:spPr>
      </p:pic>
      <p:pic>
        <p:nvPicPr>
          <p:cNvPr id="10" name="Picture 9" descr="bode_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501008"/>
            <a:ext cx="3357393" cy="219994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Szabályzási alapok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PI szabályzó („erő-sebesség”):</a:t>
            </a:r>
          </a:p>
          <a:p>
            <a:pPr lvl="1"/>
            <a:r>
              <a:rPr lang="hu-HU" dirty="0" smtClean="0"/>
              <a:t>Hibajelre kevésbé érzékeny</a:t>
            </a:r>
          </a:p>
          <a:p>
            <a:pPr lvl="1"/>
            <a:r>
              <a:rPr lang="hu-HU" dirty="0" smtClean="0"/>
              <a:t>Épületgépészetben legelterjedtebb szabályzás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400C7C-E7D7-40CE-8EEB-9FF31F7EEFB6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 - 4.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15</a:t>
            </a:fld>
            <a:endParaRPr lang="hu-HU" b="0"/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708920"/>
            <a:ext cx="3887912" cy="310758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szabályzás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Legegyszerűbb légtechnika</a:t>
            </a:r>
          </a:p>
          <a:p>
            <a:r>
              <a:rPr lang="hu-HU" dirty="0" smtClean="0"/>
              <a:t>Ha van </a:t>
            </a:r>
            <a:r>
              <a:rPr lang="hu-HU" dirty="0" err="1" smtClean="0"/>
              <a:t>frekv</a:t>
            </a:r>
            <a:r>
              <a:rPr lang="hu-HU" dirty="0" smtClean="0"/>
              <a:t>. váltó a gép indításakor a zsalu 100% nyit és a motor zár. Leálláskor a motor leáll, a zsalu 0%.</a:t>
            </a:r>
          </a:p>
          <a:p>
            <a:r>
              <a:rPr lang="hu-HU" dirty="0" smtClean="0"/>
              <a:t>Ha nincsen frekvenciaváltó a ventilátor indul, és a zsalu fokozatosan nyit (kvázi lágyindítás)</a:t>
            </a:r>
          </a:p>
          <a:p>
            <a:r>
              <a:rPr lang="hu-HU" dirty="0" smtClean="0"/>
              <a:t>Alkalmazása Pl.: WC elszívás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16</a:t>
            </a:fld>
            <a:endParaRPr lang="hu-HU" b="0"/>
          </a:p>
        </p:txBody>
      </p:sp>
      <p:cxnSp>
        <p:nvCxnSpPr>
          <p:cNvPr id="8" name="Egyenes összekötő 7"/>
          <p:cNvCxnSpPr/>
          <p:nvPr/>
        </p:nvCxnSpPr>
        <p:spPr bwMode="auto">
          <a:xfrm>
            <a:off x="3491880" y="5445224"/>
            <a:ext cx="25922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Csoportba foglalás 16"/>
          <p:cNvGrpSpPr/>
          <p:nvPr/>
        </p:nvGrpSpPr>
        <p:grpSpPr>
          <a:xfrm>
            <a:off x="3563888" y="4725144"/>
            <a:ext cx="432049" cy="1008112"/>
            <a:chOff x="3563888" y="4725144"/>
            <a:chExt cx="432049" cy="1008112"/>
          </a:xfrm>
        </p:grpSpPr>
        <p:cxnSp>
          <p:nvCxnSpPr>
            <p:cNvPr id="10" name="Egyenes összekötő 9"/>
            <p:cNvCxnSpPr/>
            <p:nvPr/>
          </p:nvCxnSpPr>
          <p:spPr bwMode="auto">
            <a:xfrm>
              <a:off x="3779912" y="5157192"/>
              <a:ext cx="0" cy="5760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Egyenes összekötő 12"/>
            <p:cNvCxnSpPr/>
            <p:nvPr/>
          </p:nvCxnSpPr>
          <p:spPr bwMode="auto">
            <a:xfrm flipV="1">
              <a:off x="3635896" y="5301208"/>
              <a:ext cx="288032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Ellipszis 10"/>
            <p:cNvSpPr/>
            <p:nvPr/>
          </p:nvSpPr>
          <p:spPr bwMode="auto">
            <a:xfrm>
              <a:off x="3707904" y="5373216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Ellipszis 13"/>
            <p:cNvSpPr/>
            <p:nvPr/>
          </p:nvSpPr>
          <p:spPr bwMode="auto">
            <a:xfrm rot="10800000" flipV="1">
              <a:off x="3563888" y="4725144"/>
              <a:ext cx="432049" cy="43204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18" name="Csoportba foglalás 17"/>
          <p:cNvGrpSpPr/>
          <p:nvPr/>
        </p:nvGrpSpPr>
        <p:grpSpPr>
          <a:xfrm>
            <a:off x="4644008" y="5157192"/>
            <a:ext cx="576064" cy="576064"/>
            <a:chOff x="4644008" y="5229200"/>
            <a:chExt cx="504056" cy="504056"/>
          </a:xfrm>
        </p:grpSpPr>
        <p:sp>
          <p:nvSpPr>
            <p:cNvPr id="15" name="Ellipszis 14"/>
            <p:cNvSpPr/>
            <p:nvPr/>
          </p:nvSpPr>
          <p:spPr bwMode="auto">
            <a:xfrm>
              <a:off x="4644008" y="5229200"/>
              <a:ext cx="504056" cy="50405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Háromszög 15"/>
            <p:cNvSpPr/>
            <p:nvPr/>
          </p:nvSpPr>
          <p:spPr bwMode="auto">
            <a:xfrm rot="16200000">
              <a:off x="4572000" y="5301208"/>
              <a:ext cx="504056" cy="36004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9" name="Téglalap 18"/>
          <p:cNvSpPr/>
          <p:nvPr/>
        </p:nvSpPr>
        <p:spPr bwMode="auto">
          <a:xfrm>
            <a:off x="5940152" y="3645024"/>
            <a:ext cx="2952328" cy="24482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szabályzás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4212" y="1196975"/>
            <a:ext cx="8280275" cy="4824413"/>
          </a:xfrm>
        </p:spPr>
        <p:txBody>
          <a:bodyPr/>
          <a:lstStyle/>
          <a:p>
            <a:pPr algn="ctr">
              <a:buNone/>
            </a:pPr>
            <a:r>
              <a:rPr lang="hu-HU" sz="2000" b="1" dirty="0" smtClean="0"/>
              <a:t>Egyszerű légtechnika</a:t>
            </a:r>
          </a:p>
          <a:p>
            <a:r>
              <a:rPr lang="hu-HU" sz="2000" dirty="0" smtClean="0"/>
              <a:t>A ventillátorok a gépész által előírt frekvencián (légszállításon) mennek</a:t>
            </a:r>
          </a:p>
          <a:p>
            <a:r>
              <a:rPr lang="hu-HU" sz="2000" dirty="0" smtClean="0"/>
              <a:t>A hőcserélőt (kalorifert) fagyvédelem védi</a:t>
            </a:r>
          </a:p>
          <a:p>
            <a:r>
              <a:rPr lang="hu-HU" sz="2000" dirty="0" smtClean="0"/>
              <a:t>A zsaluk rugós zsaluk, melyek ugyancsak a hőcserélőt védik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17</a:t>
            </a:fld>
            <a:endParaRPr lang="hu-HU" b="0"/>
          </a:p>
        </p:txBody>
      </p:sp>
      <p:cxnSp>
        <p:nvCxnSpPr>
          <p:cNvPr id="8" name="Egyenes összekötő 7"/>
          <p:cNvCxnSpPr/>
          <p:nvPr/>
        </p:nvCxnSpPr>
        <p:spPr bwMode="auto">
          <a:xfrm>
            <a:off x="2555776" y="5661248"/>
            <a:ext cx="35283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Csoportba foglalás 16"/>
          <p:cNvGrpSpPr/>
          <p:nvPr/>
        </p:nvGrpSpPr>
        <p:grpSpPr>
          <a:xfrm>
            <a:off x="2843809" y="4941168"/>
            <a:ext cx="432049" cy="1008112"/>
            <a:chOff x="3563888" y="4725144"/>
            <a:chExt cx="432049" cy="1008112"/>
          </a:xfrm>
        </p:grpSpPr>
        <p:cxnSp>
          <p:nvCxnSpPr>
            <p:cNvPr id="10" name="Egyenes összekötő 9"/>
            <p:cNvCxnSpPr/>
            <p:nvPr/>
          </p:nvCxnSpPr>
          <p:spPr bwMode="auto">
            <a:xfrm>
              <a:off x="3779912" y="5157192"/>
              <a:ext cx="0" cy="5760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Egyenes összekötő 12"/>
            <p:cNvCxnSpPr/>
            <p:nvPr/>
          </p:nvCxnSpPr>
          <p:spPr bwMode="auto">
            <a:xfrm flipV="1">
              <a:off x="3635896" y="5301208"/>
              <a:ext cx="288032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Ellipszis 10"/>
            <p:cNvSpPr/>
            <p:nvPr/>
          </p:nvSpPr>
          <p:spPr bwMode="auto">
            <a:xfrm>
              <a:off x="3707904" y="5373216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Ellipszis 13"/>
            <p:cNvSpPr/>
            <p:nvPr/>
          </p:nvSpPr>
          <p:spPr bwMode="auto">
            <a:xfrm rot="10800000" flipV="1">
              <a:off x="3563888" y="4725144"/>
              <a:ext cx="432049" cy="43204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9" name="Csoportba foglalás 17"/>
          <p:cNvGrpSpPr/>
          <p:nvPr/>
        </p:nvGrpSpPr>
        <p:grpSpPr>
          <a:xfrm>
            <a:off x="4644008" y="5373216"/>
            <a:ext cx="576064" cy="576064"/>
            <a:chOff x="4644008" y="5229200"/>
            <a:chExt cx="504056" cy="504056"/>
          </a:xfrm>
        </p:grpSpPr>
        <p:sp>
          <p:nvSpPr>
            <p:cNvPr id="15" name="Ellipszis 14"/>
            <p:cNvSpPr/>
            <p:nvPr/>
          </p:nvSpPr>
          <p:spPr bwMode="auto">
            <a:xfrm>
              <a:off x="4644008" y="5229200"/>
              <a:ext cx="504056" cy="50405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Háromszög 15"/>
            <p:cNvSpPr/>
            <p:nvPr/>
          </p:nvSpPr>
          <p:spPr bwMode="auto">
            <a:xfrm rot="16200000">
              <a:off x="4572000" y="5301208"/>
              <a:ext cx="504056" cy="36004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7" name="Egyenes összekötő 16"/>
          <p:cNvCxnSpPr/>
          <p:nvPr/>
        </p:nvCxnSpPr>
        <p:spPr bwMode="auto">
          <a:xfrm>
            <a:off x="2555776" y="3933056"/>
            <a:ext cx="35283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" name="Csoportba foglalás 16"/>
          <p:cNvGrpSpPr/>
          <p:nvPr/>
        </p:nvGrpSpPr>
        <p:grpSpPr>
          <a:xfrm>
            <a:off x="2843808" y="3212976"/>
            <a:ext cx="432049" cy="1008112"/>
            <a:chOff x="3563888" y="4725144"/>
            <a:chExt cx="432049" cy="1008112"/>
          </a:xfrm>
        </p:grpSpPr>
        <p:cxnSp>
          <p:nvCxnSpPr>
            <p:cNvPr id="19" name="Egyenes összekötő 18"/>
            <p:cNvCxnSpPr/>
            <p:nvPr/>
          </p:nvCxnSpPr>
          <p:spPr bwMode="auto">
            <a:xfrm>
              <a:off x="3779912" y="5157192"/>
              <a:ext cx="0" cy="5760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Egyenes összekötő 19"/>
            <p:cNvCxnSpPr/>
            <p:nvPr/>
          </p:nvCxnSpPr>
          <p:spPr bwMode="auto">
            <a:xfrm flipV="1">
              <a:off x="3635896" y="5301208"/>
              <a:ext cx="288032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Ellipszis 20"/>
            <p:cNvSpPr/>
            <p:nvPr/>
          </p:nvSpPr>
          <p:spPr bwMode="auto">
            <a:xfrm>
              <a:off x="3707904" y="5373216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Ellipszis 21"/>
            <p:cNvSpPr/>
            <p:nvPr/>
          </p:nvSpPr>
          <p:spPr bwMode="auto">
            <a:xfrm rot="10800000" flipV="1">
              <a:off x="3563888" y="4725144"/>
              <a:ext cx="432049" cy="43204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18" name="Csoportba foglalás 17"/>
          <p:cNvGrpSpPr/>
          <p:nvPr/>
        </p:nvGrpSpPr>
        <p:grpSpPr>
          <a:xfrm rot="10800000">
            <a:off x="4644008" y="3645024"/>
            <a:ext cx="576064" cy="576064"/>
            <a:chOff x="4644008" y="5229200"/>
            <a:chExt cx="504056" cy="504056"/>
          </a:xfrm>
        </p:grpSpPr>
        <p:sp>
          <p:nvSpPr>
            <p:cNvPr id="24" name="Ellipszis 23"/>
            <p:cNvSpPr/>
            <p:nvPr/>
          </p:nvSpPr>
          <p:spPr bwMode="auto">
            <a:xfrm>
              <a:off x="4644008" y="5229200"/>
              <a:ext cx="504056" cy="50405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Háromszög 24"/>
            <p:cNvSpPr/>
            <p:nvPr/>
          </p:nvSpPr>
          <p:spPr bwMode="auto">
            <a:xfrm rot="16200000">
              <a:off x="4572000" y="5301208"/>
              <a:ext cx="504056" cy="36004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6" name="Téglalap 25"/>
          <p:cNvSpPr/>
          <p:nvPr/>
        </p:nvSpPr>
        <p:spPr bwMode="auto">
          <a:xfrm>
            <a:off x="6012160" y="3501008"/>
            <a:ext cx="2952328" cy="24482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églalap 26"/>
          <p:cNvSpPr/>
          <p:nvPr/>
        </p:nvSpPr>
        <p:spPr bwMode="auto">
          <a:xfrm>
            <a:off x="3563888" y="3501008"/>
            <a:ext cx="28803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Háromszög 27"/>
          <p:cNvSpPr/>
          <p:nvPr/>
        </p:nvSpPr>
        <p:spPr bwMode="auto">
          <a:xfrm rot="5400000">
            <a:off x="3267400" y="3797496"/>
            <a:ext cx="881008" cy="288032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2843808" y="43651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dirty="0" smtClean="0"/>
              <a:t>légszűrő</a:t>
            </a:r>
            <a:endParaRPr lang="hu-HU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3995936" y="4365104"/>
            <a:ext cx="1152128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hu-HU" sz="1800" dirty="0" smtClean="0"/>
              <a:t>kalorifer</a:t>
            </a:r>
            <a:endParaRPr lang="hu-HU" dirty="0"/>
          </a:p>
        </p:txBody>
      </p:sp>
      <p:sp>
        <p:nvSpPr>
          <p:cNvPr id="29" name="Téglalap 28"/>
          <p:cNvSpPr/>
          <p:nvPr/>
        </p:nvSpPr>
        <p:spPr bwMode="auto">
          <a:xfrm>
            <a:off x="4067944" y="3501008"/>
            <a:ext cx="28803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+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szabályzás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/>
              <a:t>Szabályzás lehet:</a:t>
            </a:r>
          </a:p>
          <a:p>
            <a:pPr lvl="1"/>
            <a:r>
              <a:rPr lang="hu-HU" dirty="0" smtClean="0"/>
              <a:t>Hőmérséklet</a:t>
            </a:r>
          </a:p>
          <a:p>
            <a:pPr lvl="2"/>
            <a:r>
              <a:rPr lang="hu-HU" sz="1800" dirty="0" smtClean="0"/>
              <a:t>Befújt levegőre szabályzás (pl. kiegészítő </a:t>
            </a:r>
            <a:r>
              <a:rPr lang="hu-HU" sz="1800" dirty="0" err="1" smtClean="0"/>
              <a:t>fancoil</a:t>
            </a:r>
            <a:r>
              <a:rPr lang="hu-HU" sz="1800" dirty="0" smtClean="0"/>
              <a:t> fűtés esetén)</a:t>
            </a:r>
          </a:p>
          <a:p>
            <a:pPr lvl="2"/>
            <a:r>
              <a:rPr lang="hu-HU" sz="1800" dirty="0" smtClean="0"/>
              <a:t>Elszívott levegőre szabályzás</a:t>
            </a:r>
          </a:p>
          <a:p>
            <a:pPr lvl="2"/>
            <a:r>
              <a:rPr lang="hu-HU" sz="1800" dirty="0" smtClean="0"/>
              <a:t>Teremhőmérsékletre szabályzás</a:t>
            </a:r>
          </a:p>
          <a:p>
            <a:pPr lvl="1"/>
            <a:r>
              <a:rPr lang="hu-HU" dirty="0" smtClean="0"/>
              <a:t>Levegőminőségre</a:t>
            </a:r>
          </a:p>
          <a:p>
            <a:pPr lvl="1"/>
            <a:r>
              <a:rPr lang="hu-HU" dirty="0" smtClean="0"/>
              <a:t>Nyomástartásra</a:t>
            </a:r>
          </a:p>
          <a:p>
            <a:pPr lvl="1"/>
            <a:r>
              <a:rPr lang="hu-HU" dirty="0" smtClean="0"/>
              <a:t>Páratartalomra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18</a:t>
            </a:fld>
            <a:endParaRPr lang="hu-HU" b="0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szabályzás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sz="2000" b="1" dirty="0" smtClean="0"/>
              <a:t>Hőmérsékletre szabályzás</a:t>
            </a:r>
          </a:p>
          <a:p>
            <a:r>
              <a:rPr lang="hu-HU" sz="2000" dirty="0" smtClean="0"/>
              <a:t>A befújt levegőnek +15°C és +30°C </a:t>
            </a:r>
            <a:r>
              <a:rPr lang="hu-HU" sz="2000" dirty="0" smtClean="0"/>
              <a:t>között kell </a:t>
            </a:r>
            <a:r>
              <a:rPr lang="hu-HU" sz="2000" dirty="0" smtClean="0"/>
              <a:t>lennie</a:t>
            </a:r>
          </a:p>
          <a:p>
            <a:pPr algn="just"/>
            <a:r>
              <a:rPr lang="hu-HU" sz="2000" dirty="0" smtClean="0"/>
              <a:t>Amennyiben gép indulás van, és a külső hőmérséklet alacsony, először a kalorifer fűtőszelepe nyit 100%-ra, és csak után indul a PID szabályzás.</a:t>
            </a:r>
          </a:p>
          <a:p>
            <a:pPr algn="just"/>
            <a:r>
              <a:rPr lang="hu-HU" sz="2000" dirty="0" smtClean="0"/>
              <a:t>Elszívott levegőhőmérsékletre szabályzás a gyakorlatban </a:t>
            </a:r>
            <a:r>
              <a:rPr lang="hu-HU" sz="2000" dirty="0" smtClean="0"/>
              <a:t>egyenlő </a:t>
            </a:r>
            <a:r>
              <a:rPr lang="hu-HU" sz="2000" dirty="0" smtClean="0"/>
              <a:t>a teremhőmérsékletre szabályzással</a:t>
            </a:r>
          </a:p>
          <a:p>
            <a:pPr algn="just"/>
            <a:r>
              <a:rPr lang="hu-HU" sz="2000" dirty="0" smtClean="0"/>
              <a:t>Elszívott hőm. szabályzás esetén kaszkád szabályzás van:</a:t>
            </a:r>
          </a:p>
          <a:p>
            <a:pPr lvl="1" algn="just"/>
            <a:r>
              <a:rPr lang="hu-HU" sz="2000" dirty="0" smtClean="0"/>
              <a:t>Az első szabályzó megadja, hogy a befújt levegő hőmérséklete mekkora legyen 15 és 30 fok között, hogy a kívánt elszívott levegőhőmérséklet legyen</a:t>
            </a:r>
          </a:p>
          <a:p>
            <a:pPr lvl="1" algn="just"/>
            <a:r>
              <a:rPr lang="hu-HU" sz="2000" dirty="0" smtClean="0"/>
              <a:t>A második szabályzó az első szabályzó kimenetét felhasználva szabályozza a fűtésszelepet.</a:t>
            </a:r>
          </a:p>
          <a:p>
            <a:pPr lvl="1"/>
            <a:endParaRPr lang="hu-HU" sz="2000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19</a:t>
            </a:fld>
            <a:endParaRPr lang="hu-HU" b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Épületinformatikai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772400" cy="4032448"/>
          </a:xfrm>
        </p:spPr>
        <p:txBody>
          <a:bodyPr/>
          <a:lstStyle/>
          <a:p>
            <a:r>
              <a:rPr lang="hu-HU" smtClean="0"/>
              <a:t>Világítás, árnyékolás-technika</a:t>
            </a:r>
            <a:endParaRPr lang="hu-HU" dirty="0" smtClean="0"/>
          </a:p>
          <a:p>
            <a:r>
              <a:rPr lang="hu-HU" dirty="0" smtClean="0"/>
              <a:t>HVAC</a:t>
            </a:r>
          </a:p>
          <a:p>
            <a:r>
              <a:rPr lang="hu-HU" dirty="0" smtClean="0"/>
              <a:t>Hő- és füstelvezetés</a:t>
            </a:r>
          </a:p>
          <a:p>
            <a:r>
              <a:rPr lang="hu-HU" dirty="0" smtClean="0"/>
              <a:t>Tűzfelügyelet (tűzjelző központ, </a:t>
            </a:r>
            <a:r>
              <a:rPr lang="hu-HU" dirty="0" err="1" smtClean="0"/>
              <a:t>sprinkler</a:t>
            </a:r>
            <a:r>
              <a:rPr lang="hu-HU" dirty="0" smtClean="0"/>
              <a:t> rendszerek)</a:t>
            </a:r>
          </a:p>
          <a:p>
            <a:r>
              <a:rPr lang="hu-HU" dirty="0" smtClean="0"/>
              <a:t>Vagyonvédelem</a:t>
            </a:r>
          </a:p>
          <a:p>
            <a:r>
              <a:rPr lang="hu-HU" dirty="0" smtClean="0"/>
              <a:t>Energia gazdálkodás</a:t>
            </a:r>
          </a:p>
          <a:p>
            <a:r>
              <a:rPr lang="hu-HU" dirty="0" smtClean="0"/>
              <a:t>Villamosenergia-ellátás</a:t>
            </a:r>
          </a:p>
          <a:p>
            <a:r>
              <a:rPr lang="hu-HU" dirty="0" smtClean="0"/>
              <a:t>Megjelenítés és vezérlés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0B1655-69C9-4149-8153-3DF56925880D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</a:t>
            </a:fld>
            <a:endParaRPr lang="hu-HU" b="0"/>
          </a:p>
        </p:txBody>
      </p:sp>
      <p:sp>
        <p:nvSpPr>
          <p:cNvPr id="9" name="Téglalap 8"/>
          <p:cNvSpPr/>
          <p:nvPr/>
        </p:nvSpPr>
        <p:spPr bwMode="auto">
          <a:xfrm>
            <a:off x="539552" y="1772816"/>
            <a:ext cx="6840760" cy="43204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467544" y="530120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MSZ-EN 50090			       MSZ-EN15232</a:t>
            </a:r>
            <a:endParaRPr lang="hu-H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szabályzás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sz="2000" b="1" dirty="0" err="1" smtClean="0"/>
              <a:t>Hővisszanyerővel</a:t>
            </a:r>
            <a:r>
              <a:rPr lang="hu-HU" sz="2000" b="1" dirty="0" smtClean="0"/>
              <a:t> ellátott légtechnika</a:t>
            </a:r>
          </a:p>
          <a:p>
            <a:r>
              <a:rPr lang="hu-HU" sz="2000" dirty="0" smtClean="0"/>
              <a:t>Alkalmazásával a kidobott levegő hője átadható a befújt levegőnek</a:t>
            </a:r>
          </a:p>
          <a:p>
            <a:r>
              <a:rPr lang="hu-HU" sz="2000" dirty="0" smtClean="0"/>
              <a:t>A </a:t>
            </a:r>
            <a:r>
              <a:rPr lang="hu-HU" sz="2000" dirty="0" err="1" smtClean="0"/>
              <a:t>hővisszanyerő</a:t>
            </a:r>
            <a:r>
              <a:rPr lang="hu-HU" sz="2000" dirty="0" smtClean="0"/>
              <a:t> csak 3°C feletti hőmérsékletkülönbség esetén hatékony!</a:t>
            </a:r>
          </a:p>
          <a:p>
            <a:endParaRPr lang="hu-HU" sz="2000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20</a:t>
            </a:fld>
            <a:endParaRPr lang="hu-HU" b="0"/>
          </a:p>
        </p:txBody>
      </p:sp>
      <p:cxnSp>
        <p:nvCxnSpPr>
          <p:cNvPr id="8" name="Egyenes összekötő 7"/>
          <p:cNvCxnSpPr/>
          <p:nvPr/>
        </p:nvCxnSpPr>
        <p:spPr bwMode="auto">
          <a:xfrm>
            <a:off x="1475656" y="5661248"/>
            <a:ext cx="46085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Csoportba foglalás 16"/>
          <p:cNvGrpSpPr/>
          <p:nvPr/>
        </p:nvGrpSpPr>
        <p:grpSpPr>
          <a:xfrm>
            <a:off x="2195737" y="4941168"/>
            <a:ext cx="432049" cy="1008112"/>
            <a:chOff x="3563888" y="4725144"/>
            <a:chExt cx="432049" cy="1008112"/>
          </a:xfrm>
        </p:grpSpPr>
        <p:cxnSp>
          <p:nvCxnSpPr>
            <p:cNvPr id="10" name="Egyenes összekötő 9"/>
            <p:cNvCxnSpPr/>
            <p:nvPr/>
          </p:nvCxnSpPr>
          <p:spPr bwMode="auto">
            <a:xfrm>
              <a:off x="3779912" y="5157192"/>
              <a:ext cx="0" cy="5760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Egyenes összekötő 12"/>
            <p:cNvCxnSpPr/>
            <p:nvPr/>
          </p:nvCxnSpPr>
          <p:spPr bwMode="auto">
            <a:xfrm flipV="1">
              <a:off x="3635896" y="5301208"/>
              <a:ext cx="288032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Ellipszis 10"/>
            <p:cNvSpPr/>
            <p:nvPr/>
          </p:nvSpPr>
          <p:spPr bwMode="auto">
            <a:xfrm>
              <a:off x="3707904" y="5373216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Ellipszis 13"/>
            <p:cNvSpPr/>
            <p:nvPr/>
          </p:nvSpPr>
          <p:spPr bwMode="auto">
            <a:xfrm rot="10800000" flipV="1">
              <a:off x="3563888" y="4725144"/>
              <a:ext cx="432049" cy="43204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9" name="Csoportba foglalás 17"/>
          <p:cNvGrpSpPr/>
          <p:nvPr/>
        </p:nvGrpSpPr>
        <p:grpSpPr>
          <a:xfrm>
            <a:off x="4644008" y="5373216"/>
            <a:ext cx="576064" cy="576064"/>
            <a:chOff x="4644008" y="5229200"/>
            <a:chExt cx="504056" cy="504056"/>
          </a:xfrm>
        </p:grpSpPr>
        <p:sp>
          <p:nvSpPr>
            <p:cNvPr id="15" name="Ellipszis 14"/>
            <p:cNvSpPr/>
            <p:nvPr/>
          </p:nvSpPr>
          <p:spPr bwMode="auto">
            <a:xfrm>
              <a:off x="4644008" y="5229200"/>
              <a:ext cx="504056" cy="50405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Háromszög 15"/>
            <p:cNvSpPr/>
            <p:nvPr/>
          </p:nvSpPr>
          <p:spPr bwMode="auto">
            <a:xfrm rot="16200000">
              <a:off x="4572000" y="5301208"/>
              <a:ext cx="504056" cy="36004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7" name="Egyenes összekötő 16"/>
          <p:cNvCxnSpPr/>
          <p:nvPr/>
        </p:nvCxnSpPr>
        <p:spPr bwMode="auto">
          <a:xfrm>
            <a:off x="1403648" y="3933056"/>
            <a:ext cx="46805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" name="Csoportba foglalás 16"/>
          <p:cNvGrpSpPr/>
          <p:nvPr/>
        </p:nvGrpSpPr>
        <p:grpSpPr>
          <a:xfrm>
            <a:off x="2195736" y="3212976"/>
            <a:ext cx="432049" cy="1008112"/>
            <a:chOff x="3563888" y="4725144"/>
            <a:chExt cx="432049" cy="1008112"/>
          </a:xfrm>
        </p:grpSpPr>
        <p:cxnSp>
          <p:nvCxnSpPr>
            <p:cNvPr id="19" name="Egyenes összekötő 18"/>
            <p:cNvCxnSpPr/>
            <p:nvPr/>
          </p:nvCxnSpPr>
          <p:spPr bwMode="auto">
            <a:xfrm>
              <a:off x="3779912" y="5157192"/>
              <a:ext cx="0" cy="5760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Egyenes összekötő 19"/>
            <p:cNvCxnSpPr/>
            <p:nvPr/>
          </p:nvCxnSpPr>
          <p:spPr bwMode="auto">
            <a:xfrm flipV="1">
              <a:off x="3635896" y="5301208"/>
              <a:ext cx="288032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Ellipszis 20"/>
            <p:cNvSpPr/>
            <p:nvPr/>
          </p:nvSpPr>
          <p:spPr bwMode="auto">
            <a:xfrm>
              <a:off x="3707904" y="5373216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Ellipszis 21"/>
            <p:cNvSpPr/>
            <p:nvPr/>
          </p:nvSpPr>
          <p:spPr bwMode="auto">
            <a:xfrm rot="10800000" flipV="1">
              <a:off x="3563888" y="4725144"/>
              <a:ext cx="432049" cy="43204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18" name="Csoportba foglalás 17"/>
          <p:cNvGrpSpPr/>
          <p:nvPr/>
        </p:nvGrpSpPr>
        <p:grpSpPr>
          <a:xfrm rot="10800000">
            <a:off x="4644008" y="3645024"/>
            <a:ext cx="576064" cy="576064"/>
            <a:chOff x="4644008" y="5229200"/>
            <a:chExt cx="504056" cy="504056"/>
          </a:xfrm>
        </p:grpSpPr>
        <p:sp>
          <p:nvSpPr>
            <p:cNvPr id="24" name="Ellipszis 23"/>
            <p:cNvSpPr/>
            <p:nvPr/>
          </p:nvSpPr>
          <p:spPr bwMode="auto">
            <a:xfrm>
              <a:off x="4644008" y="5229200"/>
              <a:ext cx="504056" cy="50405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Háromszög 24"/>
            <p:cNvSpPr/>
            <p:nvPr/>
          </p:nvSpPr>
          <p:spPr bwMode="auto">
            <a:xfrm rot="16200000">
              <a:off x="4572000" y="5301208"/>
              <a:ext cx="504056" cy="36004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6" name="Téglalap 25"/>
          <p:cNvSpPr/>
          <p:nvPr/>
        </p:nvSpPr>
        <p:spPr bwMode="auto">
          <a:xfrm>
            <a:off x="6012160" y="3501008"/>
            <a:ext cx="2952328" cy="24482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églalap 26"/>
          <p:cNvSpPr/>
          <p:nvPr/>
        </p:nvSpPr>
        <p:spPr bwMode="auto">
          <a:xfrm>
            <a:off x="2915816" y="3501008"/>
            <a:ext cx="28803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Háromszög 27"/>
          <p:cNvSpPr/>
          <p:nvPr/>
        </p:nvSpPr>
        <p:spPr bwMode="auto">
          <a:xfrm rot="5400000">
            <a:off x="2619328" y="3797496"/>
            <a:ext cx="881008" cy="288032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2195736" y="43651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dirty="0" smtClean="0"/>
              <a:t>légszűrő</a:t>
            </a:r>
            <a:endParaRPr lang="hu-HU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3995936" y="4365104"/>
            <a:ext cx="1152128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hu-HU" sz="1800" dirty="0" smtClean="0"/>
              <a:t>kalorifer</a:t>
            </a:r>
            <a:endParaRPr lang="hu-HU" dirty="0"/>
          </a:p>
        </p:txBody>
      </p:sp>
      <p:sp>
        <p:nvSpPr>
          <p:cNvPr id="29" name="Téglalap 28"/>
          <p:cNvSpPr/>
          <p:nvPr/>
        </p:nvSpPr>
        <p:spPr bwMode="auto">
          <a:xfrm>
            <a:off x="4067944" y="3501008"/>
            <a:ext cx="28803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+</a:t>
            </a:r>
          </a:p>
        </p:txBody>
      </p:sp>
      <p:sp>
        <p:nvSpPr>
          <p:cNvPr id="33" name="Szövegdoboz 32"/>
          <p:cNvSpPr txBox="1"/>
          <p:nvPr/>
        </p:nvSpPr>
        <p:spPr>
          <a:xfrm>
            <a:off x="3347864" y="3068960"/>
            <a:ext cx="165618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hu-HU" sz="1800" dirty="0" err="1" smtClean="0"/>
              <a:t>Hővisszanyerő</a:t>
            </a:r>
            <a:endParaRPr lang="hu-HU" dirty="0"/>
          </a:p>
        </p:txBody>
      </p:sp>
      <p:sp>
        <p:nvSpPr>
          <p:cNvPr id="32" name="Téglalap 31"/>
          <p:cNvSpPr/>
          <p:nvPr/>
        </p:nvSpPr>
        <p:spPr bwMode="auto">
          <a:xfrm>
            <a:off x="3491880" y="3429000"/>
            <a:ext cx="360040" cy="25922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szabályzás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sz="2000" b="1" dirty="0" smtClean="0"/>
              <a:t>Visszakeverővel ellátott légtechnika</a:t>
            </a:r>
          </a:p>
          <a:p>
            <a:r>
              <a:rPr lang="hu-HU" sz="2000" dirty="0" smtClean="0"/>
              <a:t>Alkalmazásával a kidobott levegő egy része visszakerül a befújó ágba</a:t>
            </a:r>
          </a:p>
          <a:p>
            <a:r>
              <a:rPr lang="hu-HU" sz="2000" dirty="0" smtClean="0"/>
              <a:t>Az üzemeltető beállíthatja a min. keverési arányt. </a:t>
            </a:r>
          </a:p>
          <a:p>
            <a:endParaRPr lang="hu-HU" sz="2000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21</a:t>
            </a:fld>
            <a:endParaRPr lang="hu-HU" b="0"/>
          </a:p>
        </p:txBody>
      </p:sp>
      <p:cxnSp>
        <p:nvCxnSpPr>
          <p:cNvPr id="8" name="Egyenes összekötő 7"/>
          <p:cNvCxnSpPr/>
          <p:nvPr/>
        </p:nvCxnSpPr>
        <p:spPr bwMode="auto">
          <a:xfrm>
            <a:off x="1475656" y="5301208"/>
            <a:ext cx="46085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Csoportba foglalás 16"/>
          <p:cNvGrpSpPr/>
          <p:nvPr/>
        </p:nvGrpSpPr>
        <p:grpSpPr>
          <a:xfrm>
            <a:off x="1475657" y="4581128"/>
            <a:ext cx="432049" cy="1008112"/>
            <a:chOff x="3563888" y="4725144"/>
            <a:chExt cx="432049" cy="1008112"/>
          </a:xfrm>
        </p:grpSpPr>
        <p:cxnSp>
          <p:nvCxnSpPr>
            <p:cNvPr id="10" name="Egyenes összekötő 9"/>
            <p:cNvCxnSpPr/>
            <p:nvPr/>
          </p:nvCxnSpPr>
          <p:spPr bwMode="auto">
            <a:xfrm>
              <a:off x="3779912" y="5157192"/>
              <a:ext cx="0" cy="5760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Egyenes összekötő 12"/>
            <p:cNvCxnSpPr/>
            <p:nvPr/>
          </p:nvCxnSpPr>
          <p:spPr bwMode="auto">
            <a:xfrm flipV="1">
              <a:off x="3635896" y="5301208"/>
              <a:ext cx="288032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Ellipszis 10"/>
            <p:cNvSpPr/>
            <p:nvPr/>
          </p:nvSpPr>
          <p:spPr bwMode="auto">
            <a:xfrm>
              <a:off x="3707904" y="5373216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Ellipszis 13"/>
            <p:cNvSpPr/>
            <p:nvPr/>
          </p:nvSpPr>
          <p:spPr bwMode="auto">
            <a:xfrm rot="10800000" flipV="1">
              <a:off x="3563888" y="4725144"/>
              <a:ext cx="432049" cy="43204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9" name="Csoportba foglalás 17"/>
          <p:cNvGrpSpPr/>
          <p:nvPr/>
        </p:nvGrpSpPr>
        <p:grpSpPr>
          <a:xfrm>
            <a:off x="4644008" y="5013176"/>
            <a:ext cx="576064" cy="576064"/>
            <a:chOff x="4644008" y="5229200"/>
            <a:chExt cx="504056" cy="504056"/>
          </a:xfrm>
        </p:grpSpPr>
        <p:sp>
          <p:nvSpPr>
            <p:cNvPr id="15" name="Ellipszis 14"/>
            <p:cNvSpPr/>
            <p:nvPr/>
          </p:nvSpPr>
          <p:spPr bwMode="auto">
            <a:xfrm>
              <a:off x="4644008" y="5229200"/>
              <a:ext cx="504056" cy="50405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Háromszög 15"/>
            <p:cNvSpPr/>
            <p:nvPr/>
          </p:nvSpPr>
          <p:spPr bwMode="auto">
            <a:xfrm rot="16200000">
              <a:off x="4572000" y="5301208"/>
              <a:ext cx="504056" cy="36004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7" name="Egyenes összekötő 16"/>
          <p:cNvCxnSpPr/>
          <p:nvPr/>
        </p:nvCxnSpPr>
        <p:spPr bwMode="auto">
          <a:xfrm>
            <a:off x="1403648" y="3573016"/>
            <a:ext cx="46805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" name="Csoportba foglalás 16"/>
          <p:cNvGrpSpPr/>
          <p:nvPr/>
        </p:nvGrpSpPr>
        <p:grpSpPr>
          <a:xfrm>
            <a:off x="1475656" y="2852936"/>
            <a:ext cx="432049" cy="1008112"/>
            <a:chOff x="3563888" y="4725144"/>
            <a:chExt cx="432049" cy="1008112"/>
          </a:xfrm>
        </p:grpSpPr>
        <p:cxnSp>
          <p:nvCxnSpPr>
            <p:cNvPr id="19" name="Egyenes összekötő 18"/>
            <p:cNvCxnSpPr/>
            <p:nvPr/>
          </p:nvCxnSpPr>
          <p:spPr bwMode="auto">
            <a:xfrm>
              <a:off x="3779912" y="5157192"/>
              <a:ext cx="0" cy="5760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Egyenes összekötő 19"/>
            <p:cNvCxnSpPr/>
            <p:nvPr/>
          </p:nvCxnSpPr>
          <p:spPr bwMode="auto">
            <a:xfrm flipV="1">
              <a:off x="3635896" y="5301208"/>
              <a:ext cx="288032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Ellipszis 20"/>
            <p:cNvSpPr/>
            <p:nvPr/>
          </p:nvSpPr>
          <p:spPr bwMode="auto">
            <a:xfrm>
              <a:off x="3707904" y="5373216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Ellipszis 21"/>
            <p:cNvSpPr/>
            <p:nvPr/>
          </p:nvSpPr>
          <p:spPr bwMode="auto">
            <a:xfrm rot="10800000" flipV="1">
              <a:off x="3563888" y="4725144"/>
              <a:ext cx="432049" cy="43204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18" name="Csoportba foglalás 17"/>
          <p:cNvGrpSpPr/>
          <p:nvPr/>
        </p:nvGrpSpPr>
        <p:grpSpPr>
          <a:xfrm rot="10800000">
            <a:off x="4644008" y="3284984"/>
            <a:ext cx="576064" cy="576064"/>
            <a:chOff x="4644008" y="5229200"/>
            <a:chExt cx="504056" cy="504056"/>
          </a:xfrm>
        </p:grpSpPr>
        <p:sp>
          <p:nvSpPr>
            <p:cNvPr id="24" name="Ellipszis 23"/>
            <p:cNvSpPr/>
            <p:nvPr/>
          </p:nvSpPr>
          <p:spPr bwMode="auto">
            <a:xfrm>
              <a:off x="4644008" y="5229200"/>
              <a:ext cx="504056" cy="50405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Háromszög 24"/>
            <p:cNvSpPr/>
            <p:nvPr/>
          </p:nvSpPr>
          <p:spPr bwMode="auto">
            <a:xfrm rot="16200000">
              <a:off x="4572000" y="5301208"/>
              <a:ext cx="504056" cy="36004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7" name="Téglalap 26"/>
          <p:cNvSpPr/>
          <p:nvPr/>
        </p:nvSpPr>
        <p:spPr bwMode="auto">
          <a:xfrm>
            <a:off x="2195736" y="3140968"/>
            <a:ext cx="28803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Háromszög 27"/>
          <p:cNvSpPr/>
          <p:nvPr/>
        </p:nvSpPr>
        <p:spPr bwMode="auto">
          <a:xfrm rot="5400000">
            <a:off x="1899248" y="3437456"/>
            <a:ext cx="881008" cy="288032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1475656" y="40050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dirty="0" smtClean="0"/>
              <a:t>légszűrő</a:t>
            </a:r>
            <a:endParaRPr lang="hu-HU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3995936" y="4005064"/>
            <a:ext cx="1152128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hu-HU" sz="1800" dirty="0" smtClean="0"/>
              <a:t>kalorifer</a:t>
            </a:r>
            <a:endParaRPr lang="hu-HU" dirty="0"/>
          </a:p>
        </p:txBody>
      </p:sp>
      <p:sp>
        <p:nvSpPr>
          <p:cNvPr id="29" name="Téglalap 28"/>
          <p:cNvSpPr/>
          <p:nvPr/>
        </p:nvSpPr>
        <p:spPr bwMode="auto">
          <a:xfrm>
            <a:off x="4067944" y="3140968"/>
            <a:ext cx="28803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+</a:t>
            </a:r>
          </a:p>
        </p:txBody>
      </p:sp>
      <p:sp>
        <p:nvSpPr>
          <p:cNvPr id="33" name="Szövegdoboz 32"/>
          <p:cNvSpPr txBox="1"/>
          <p:nvPr/>
        </p:nvSpPr>
        <p:spPr>
          <a:xfrm>
            <a:off x="3707904" y="4437112"/>
            <a:ext cx="230425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hu-HU" sz="1800" dirty="0" smtClean="0"/>
              <a:t>Levegő visszakeverő</a:t>
            </a:r>
            <a:endParaRPr lang="hu-HU" dirty="0"/>
          </a:p>
        </p:txBody>
      </p:sp>
      <p:cxnSp>
        <p:nvCxnSpPr>
          <p:cNvPr id="45" name="Egyenes összekötő 44"/>
          <p:cNvCxnSpPr/>
          <p:nvPr/>
        </p:nvCxnSpPr>
        <p:spPr bwMode="auto">
          <a:xfrm>
            <a:off x="3563888" y="3573016"/>
            <a:ext cx="0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9" name="Csoportba foglalás 16"/>
          <p:cNvGrpSpPr/>
          <p:nvPr/>
        </p:nvGrpSpPr>
        <p:grpSpPr>
          <a:xfrm rot="16200000">
            <a:off x="3131840" y="3933058"/>
            <a:ext cx="432049" cy="1008112"/>
            <a:chOff x="3563888" y="4725144"/>
            <a:chExt cx="432049" cy="1008112"/>
          </a:xfrm>
        </p:grpSpPr>
        <p:cxnSp>
          <p:nvCxnSpPr>
            <p:cNvPr id="40" name="Egyenes összekötő 39"/>
            <p:cNvCxnSpPr/>
            <p:nvPr/>
          </p:nvCxnSpPr>
          <p:spPr bwMode="auto">
            <a:xfrm>
              <a:off x="3779912" y="5157192"/>
              <a:ext cx="0" cy="5760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Egyenes összekötő 40"/>
            <p:cNvCxnSpPr/>
            <p:nvPr/>
          </p:nvCxnSpPr>
          <p:spPr bwMode="auto">
            <a:xfrm flipV="1">
              <a:off x="3635896" y="5301208"/>
              <a:ext cx="288032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Ellipszis 41"/>
            <p:cNvSpPr/>
            <p:nvPr/>
          </p:nvSpPr>
          <p:spPr bwMode="auto">
            <a:xfrm>
              <a:off x="3707904" y="5373216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Ellipszis 42"/>
            <p:cNvSpPr/>
            <p:nvPr/>
          </p:nvSpPr>
          <p:spPr bwMode="auto">
            <a:xfrm rot="10800000" flipV="1">
              <a:off x="3563888" y="4725144"/>
              <a:ext cx="432049" cy="43204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</a:t>
              </a:r>
            </a:p>
          </p:txBody>
        </p:sp>
      </p:grpSp>
      <p:sp>
        <p:nvSpPr>
          <p:cNvPr id="46" name="Téglalap 45"/>
          <p:cNvSpPr/>
          <p:nvPr/>
        </p:nvSpPr>
        <p:spPr bwMode="auto">
          <a:xfrm>
            <a:off x="1259632" y="2348880"/>
            <a:ext cx="792088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30%</a:t>
            </a:r>
          </a:p>
        </p:txBody>
      </p:sp>
      <p:sp>
        <p:nvSpPr>
          <p:cNvPr id="47" name="Téglalap 46"/>
          <p:cNvSpPr/>
          <p:nvPr/>
        </p:nvSpPr>
        <p:spPr bwMode="auto">
          <a:xfrm>
            <a:off x="1259632" y="5661248"/>
            <a:ext cx="792088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30%</a:t>
            </a:r>
          </a:p>
        </p:txBody>
      </p:sp>
      <p:sp>
        <p:nvSpPr>
          <p:cNvPr id="48" name="Téglalap 47"/>
          <p:cNvSpPr/>
          <p:nvPr/>
        </p:nvSpPr>
        <p:spPr bwMode="auto">
          <a:xfrm>
            <a:off x="2699792" y="4725144"/>
            <a:ext cx="792088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dirty="0" smtClean="0"/>
              <a:t>7</a:t>
            </a: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0%</a:t>
            </a:r>
          </a:p>
        </p:txBody>
      </p:sp>
      <p:sp>
        <p:nvSpPr>
          <p:cNvPr id="26" name="Téglalap 25"/>
          <p:cNvSpPr/>
          <p:nvPr/>
        </p:nvSpPr>
        <p:spPr bwMode="auto">
          <a:xfrm>
            <a:off x="6012160" y="3140968"/>
            <a:ext cx="2952328" cy="24482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szabályzás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sz="2000" b="1" dirty="0" smtClean="0"/>
              <a:t>Hőmérséklet szabályzás</a:t>
            </a:r>
          </a:p>
          <a:p>
            <a:endParaRPr lang="hu-HU" sz="2000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22</a:t>
            </a:fld>
            <a:endParaRPr lang="hu-HU" b="0"/>
          </a:p>
        </p:txBody>
      </p:sp>
      <p:sp>
        <p:nvSpPr>
          <p:cNvPr id="44" name="Téglalap 43"/>
          <p:cNvSpPr/>
          <p:nvPr/>
        </p:nvSpPr>
        <p:spPr bwMode="auto">
          <a:xfrm>
            <a:off x="899592" y="3284984"/>
            <a:ext cx="7128792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églalap 48"/>
          <p:cNvSpPr/>
          <p:nvPr/>
        </p:nvSpPr>
        <p:spPr bwMode="auto">
          <a:xfrm>
            <a:off x="899592" y="3284984"/>
            <a:ext cx="3024336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/>
              <a:t>H</a:t>
            </a:r>
            <a:r>
              <a:rPr kumimoji="0" lang="hu-H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űtés</a:t>
            </a:r>
          </a:p>
        </p:txBody>
      </p:sp>
      <p:sp>
        <p:nvSpPr>
          <p:cNvPr id="50" name="Téglalap 49"/>
          <p:cNvSpPr/>
          <p:nvPr/>
        </p:nvSpPr>
        <p:spPr bwMode="auto">
          <a:xfrm>
            <a:off x="4716016" y="3284984"/>
            <a:ext cx="3312368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/>
              <a:t>F</a:t>
            </a:r>
            <a:r>
              <a:rPr kumimoji="0" lang="hu-H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űtés</a:t>
            </a:r>
          </a:p>
        </p:txBody>
      </p:sp>
      <p:cxnSp>
        <p:nvCxnSpPr>
          <p:cNvPr id="52" name="Egyenes összekötő 51"/>
          <p:cNvCxnSpPr/>
          <p:nvPr/>
        </p:nvCxnSpPr>
        <p:spPr bwMode="auto">
          <a:xfrm flipV="1">
            <a:off x="4355976" y="2708920"/>
            <a:ext cx="576064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Szövegdoboz 52"/>
          <p:cNvSpPr txBox="1"/>
          <p:nvPr/>
        </p:nvSpPr>
        <p:spPr>
          <a:xfrm>
            <a:off x="4860032" y="2204864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Hővisszanyerő</a:t>
            </a:r>
            <a:endParaRPr lang="hu-HU" dirty="0"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szabályzás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sz="2000" b="1" dirty="0" smtClean="0"/>
              <a:t>Párásítás</a:t>
            </a:r>
          </a:p>
          <a:p>
            <a:r>
              <a:rPr lang="hu-HU" sz="2000" dirty="0" smtClean="0"/>
              <a:t>A párásító önálló szabályzást végez</a:t>
            </a:r>
          </a:p>
          <a:p>
            <a:r>
              <a:rPr lang="hu-HU" sz="2000" dirty="0" smtClean="0"/>
              <a:t>A hatékonysága a befújt levegő hőmérsékletétől függ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23</a:t>
            </a:fld>
            <a:endParaRPr lang="hu-HU" b="0"/>
          </a:p>
        </p:txBody>
      </p:sp>
      <p:cxnSp>
        <p:nvCxnSpPr>
          <p:cNvPr id="12" name="Egyenes összekötő 11"/>
          <p:cNvCxnSpPr/>
          <p:nvPr/>
        </p:nvCxnSpPr>
        <p:spPr bwMode="auto">
          <a:xfrm>
            <a:off x="1907704" y="5661248"/>
            <a:ext cx="41764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" name="Csoportba foglalás 16"/>
          <p:cNvGrpSpPr/>
          <p:nvPr/>
        </p:nvGrpSpPr>
        <p:grpSpPr>
          <a:xfrm>
            <a:off x="2051719" y="4941168"/>
            <a:ext cx="432049" cy="1008112"/>
            <a:chOff x="3563888" y="4725144"/>
            <a:chExt cx="432049" cy="1008112"/>
          </a:xfrm>
        </p:grpSpPr>
        <p:cxnSp>
          <p:nvCxnSpPr>
            <p:cNvPr id="14" name="Egyenes összekötő 13"/>
            <p:cNvCxnSpPr/>
            <p:nvPr/>
          </p:nvCxnSpPr>
          <p:spPr bwMode="auto">
            <a:xfrm>
              <a:off x="3779912" y="5157192"/>
              <a:ext cx="0" cy="5760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Egyenes összekötő 14"/>
            <p:cNvCxnSpPr/>
            <p:nvPr/>
          </p:nvCxnSpPr>
          <p:spPr bwMode="auto">
            <a:xfrm flipV="1">
              <a:off x="3635896" y="5301208"/>
              <a:ext cx="288032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Ellipszis 15"/>
            <p:cNvSpPr/>
            <p:nvPr/>
          </p:nvSpPr>
          <p:spPr bwMode="auto">
            <a:xfrm>
              <a:off x="3707904" y="5373216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Ellipszis 16"/>
            <p:cNvSpPr/>
            <p:nvPr/>
          </p:nvSpPr>
          <p:spPr bwMode="auto">
            <a:xfrm rot="10800000" flipV="1">
              <a:off x="3563888" y="4725144"/>
              <a:ext cx="432049" cy="43204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18" name="Csoportba foglalás 17"/>
          <p:cNvGrpSpPr/>
          <p:nvPr/>
        </p:nvGrpSpPr>
        <p:grpSpPr>
          <a:xfrm>
            <a:off x="3851921" y="5373216"/>
            <a:ext cx="576064" cy="576064"/>
            <a:chOff x="4644008" y="5229200"/>
            <a:chExt cx="504056" cy="504056"/>
          </a:xfrm>
        </p:grpSpPr>
        <p:sp>
          <p:nvSpPr>
            <p:cNvPr id="19" name="Ellipszis 18"/>
            <p:cNvSpPr/>
            <p:nvPr/>
          </p:nvSpPr>
          <p:spPr bwMode="auto">
            <a:xfrm>
              <a:off x="4644008" y="5229200"/>
              <a:ext cx="504056" cy="50405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Háromszög 19"/>
            <p:cNvSpPr/>
            <p:nvPr/>
          </p:nvSpPr>
          <p:spPr bwMode="auto">
            <a:xfrm rot="16200000">
              <a:off x="4572000" y="5301208"/>
              <a:ext cx="504056" cy="36004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21" name="Egyenes összekötő 20"/>
          <p:cNvCxnSpPr/>
          <p:nvPr/>
        </p:nvCxnSpPr>
        <p:spPr bwMode="auto">
          <a:xfrm>
            <a:off x="1835696" y="3933056"/>
            <a:ext cx="42484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" name="Csoportba foglalás 16"/>
          <p:cNvGrpSpPr/>
          <p:nvPr/>
        </p:nvGrpSpPr>
        <p:grpSpPr>
          <a:xfrm>
            <a:off x="2051718" y="3212976"/>
            <a:ext cx="432049" cy="1008112"/>
            <a:chOff x="3563888" y="4725144"/>
            <a:chExt cx="432049" cy="1008112"/>
          </a:xfrm>
        </p:grpSpPr>
        <p:cxnSp>
          <p:nvCxnSpPr>
            <p:cNvPr id="23" name="Egyenes összekötő 22"/>
            <p:cNvCxnSpPr/>
            <p:nvPr/>
          </p:nvCxnSpPr>
          <p:spPr bwMode="auto">
            <a:xfrm>
              <a:off x="3779912" y="5157192"/>
              <a:ext cx="0" cy="5760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Egyenes összekötő 23"/>
            <p:cNvCxnSpPr/>
            <p:nvPr/>
          </p:nvCxnSpPr>
          <p:spPr bwMode="auto">
            <a:xfrm flipV="1">
              <a:off x="3635896" y="5301208"/>
              <a:ext cx="288032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Ellipszis 24"/>
            <p:cNvSpPr/>
            <p:nvPr/>
          </p:nvSpPr>
          <p:spPr bwMode="auto">
            <a:xfrm>
              <a:off x="3707904" y="5373216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Ellipszis 25"/>
            <p:cNvSpPr/>
            <p:nvPr/>
          </p:nvSpPr>
          <p:spPr bwMode="auto">
            <a:xfrm rot="10800000" flipV="1">
              <a:off x="3563888" y="4725144"/>
              <a:ext cx="432049" cy="43204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27" name="Csoportba foglalás 26"/>
          <p:cNvGrpSpPr/>
          <p:nvPr/>
        </p:nvGrpSpPr>
        <p:grpSpPr>
          <a:xfrm rot="10800000">
            <a:off x="3851921" y="3645024"/>
            <a:ext cx="576064" cy="576064"/>
            <a:chOff x="4644008" y="5229200"/>
            <a:chExt cx="504056" cy="504056"/>
          </a:xfrm>
        </p:grpSpPr>
        <p:sp>
          <p:nvSpPr>
            <p:cNvPr id="28" name="Ellipszis 27"/>
            <p:cNvSpPr/>
            <p:nvPr/>
          </p:nvSpPr>
          <p:spPr bwMode="auto">
            <a:xfrm>
              <a:off x="4644008" y="5229200"/>
              <a:ext cx="504056" cy="50405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Háromszög 28"/>
            <p:cNvSpPr/>
            <p:nvPr/>
          </p:nvSpPr>
          <p:spPr bwMode="auto">
            <a:xfrm rot="16200000">
              <a:off x="4572000" y="5301208"/>
              <a:ext cx="504056" cy="36004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0" name="Téglalap 29"/>
          <p:cNvSpPr/>
          <p:nvPr/>
        </p:nvSpPr>
        <p:spPr bwMode="auto">
          <a:xfrm>
            <a:off x="6012160" y="3501008"/>
            <a:ext cx="2952328" cy="24482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églalap 30"/>
          <p:cNvSpPr/>
          <p:nvPr/>
        </p:nvSpPr>
        <p:spPr bwMode="auto">
          <a:xfrm>
            <a:off x="2771800" y="3501008"/>
            <a:ext cx="28803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Háromszög 31"/>
          <p:cNvSpPr/>
          <p:nvPr/>
        </p:nvSpPr>
        <p:spPr bwMode="auto">
          <a:xfrm rot="5400000">
            <a:off x="2475312" y="3797496"/>
            <a:ext cx="881008" cy="288032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églalap 34"/>
          <p:cNvSpPr/>
          <p:nvPr/>
        </p:nvSpPr>
        <p:spPr bwMode="auto">
          <a:xfrm>
            <a:off x="3275856" y="3501008"/>
            <a:ext cx="28803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+</a:t>
            </a:r>
          </a:p>
        </p:txBody>
      </p:sp>
      <p:sp>
        <p:nvSpPr>
          <p:cNvPr id="38" name="Téglalap 37"/>
          <p:cNvSpPr/>
          <p:nvPr/>
        </p:nvSpPr>
        <p:spPr bwMode="auto">
          <a:xfrm>
            <a:off x="4644008" y="3501008"/>
            <a:ext cx="28803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Szövegdoboz 38"/>
          <p:cNvSpPr txBox="1"/>
          <p:nvPr/>
        </p:nvSpPr>
        <p:spPr>
          <a:xfrm>
            <a:off x="4644008" y="31409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b="0" dirty="0" smtClean="0"/>
              <a:t>Párásító</a:t>
            </a:r>
            <a:endParaRPr lang="hu-HU" sz="1800" b="0" dirty="0"/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szabályzás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sz="2000" b="1" dirty="0" smtClean="0"/>
              <a:t>Párátlanítás (</a:t>
            </a:r>
            <a:r>
              <a:rPr lang="hu-HU" sz="2000" b="1" dirty="0" err="1" smtClean="0"/>
              <a:t>ködtelenítés</a:t>
            </a:r>
            <a:r>
              <a:rPr lang="hu-HU" sz="2000" b="1" dirty="0" smtClean="0"/>
              <a:t>)</a:t>
            </a:r>
          </a:p>
          <a:p>
            <a:r>
              <a:rPr lang="hu-HU" sz="2000" dirty="0" smtClean="0"/>
              <a:t>Az előfűtő (kalorifer) fokozat fix pl. 15°C-ra szabályoz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24</a:t>
            </a:fld>
            <a:endParaRPr lang="hu-HU" b="0"/>
          </a:p>
        </p:txBody>
      </p:sp>
      <p:cxnSp>
        <p:nvCxnSpPr>
          <p:cNvPr id="12" name="Egyenes összekötő 11"/>
          <p:cNvCxnSpPr/>
          <p:nvPr/>
        </p:nvCxnSpPr>
        <p:spPr bwMode="auto">
          <a:xfrm>
            <a:off x="1907704" y="5661248"/>
            <a:ext cx="41764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Csoportba foglalás 16"/>
          <p:cNvGrpSpPr/>
          <p:nvPr/>
        </p:nvGrpSpPr>
        <p:grpSpPr>
          <a:xfrm>
            <a:off x="2051719" y="4941168"/>
            <a:ext cx="432049" cy="1008112"/>
            <a:chOff x="3563888" y="4725144"/>
            <a:chExt cx="432049" cy="1008112"/>
          </a:xfrm>
        </p:grpSpPr>
        <p:cxnSp>
          <p:nvCxnSpPr>
            <p:cNvPr id="14" name="Egyenes összekötő 13"/>
            <p:cNvCxnSpPr/>
            <p:nvPr/>
          </p:nvCxnSpPr>
          <p:spPr bwMode="auto">
            <a:xfrm>
              <a:off x="3779912" y="5157192"/>
              <a:ext cx="0" cy="5760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Egyenes összekötő 14"/>
            <p:cNvCxnSpPr/>
            <p:nvPr/>
          </p:nvCxnSpPr>
          <p:spPr bwMode="auto">
            <a:xfrm flipV="1">
              <a:off x="3635896" y="5301208"/>
              <a:ext cx="288032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Ellipszis 15"/>
            <p:cNvSpPr/>
            <p:nvPr/>
          </p:nvSpPr>
          <p:spPr bwMode="auto">
            <a:xfrm>
              <a:off x="3707904" y="5373216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Ellipszis 16"/>
            <p:cNvSpPr/>
            <p:nvPr/>
          </p:nvSpPr>
          <p:spPr bwMode="auto">
            <a:xfrm rot="10800000" flipV="1">
              <a:off x="3563888" y="4725144"/>
              <a:ext cx="432049" cy="43204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8" name="Csoportba foglalás 17"/>
          <p:cNvGrpSpPr/>
          <p:nvPr/>
        </p:nvGrpSpPr>
        <p:grpSpPr>
          <a:xfrm>
            <a:off x="5220072" y="5373216"/>
            <a:ext cx="576064" cy="576064"/>
            <a:chOff x="4644008" y="5229200"/>
            <a:chExt cx="504056" cy="504056"/>
          </a:xfrm>
        </p:grpSpPr>
        <p:sp>
          <p:nvSpPr>
            <p:cNvPr id="19" name="Ellipszis 18"/>
            <p:cNvSpPr/>
            <p:nvPr/>
          </p:nvSpPr>
          <p:spPr bwMode="auto">
            <a:xfrm>
              <a:off x="4644008" y="5229200"/>
              <a:ext cx="504056" cy="50405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Háromszög 19"/>
            <p:cNvSpPr/>
            <p:nvPr/>
          </p:nvSpPr>
          <p:spPr bwMode="auto">
            <a:xfrm rot="16200000">
              <a:off x="4572000" y="5301208"/>
              <a:ext cx="504056" cy="36004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21" name="Egyenes összekötő 20"/>
          <p:cNvCxnSpPr/>
          <p:nvPr/>
        </p:nvCxnSpPr>
        <p:spPr bwMode="auto">
          <a:xfrm>
            <a:off x="1835696" y="3933056"/>
            <a:ext cx="42484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Csoportba foglalás 16"/>
          <p:cNvGrpSpPr/>
          <p:nvPr/>
        </p:nvGrpSpPr>
        <p:grpSpPr>
          <a:xfrm>
            <a:off x="2051718" y="3212976"/>
            <a:ext cx="432049" cy="1008112"/>
            <a:chOff x="3563888" y="4725144"/>
            <a:chExt cx="432049" cy="1008112"/>
          </a:xfrm>
        </p:grpSpPr>
        <p:cxnSp>
          <p:nvCxnSpPr>
            <p:cNvPr id="23" name="Egyenes összekötő 22"/>
            <p:cNvCxnSpPr/>
            <p:nvPr/>
          </p:nvCxnSpPr>
          <p:spPr bwMode="auto">
            <a:xfrm>
              <a:off x="3779912" y="5157192"/>
              <a:ext cx="0" cy="57606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Egyenes összekötő 23"/>
            <p:cNvCxnSpPr/>
            <p:nvPr/>
          </p:nvCxnSpPr>
          <p:spPr bwMode="auto">
            <a:xfrm flipV="1">
              <a:off x="3635896" y="5301208"/>
              <a:ext cx="288032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Ellipszis 24"/>
            <p:cNvSpPr/>
            <p:nvPr/>
          </p:nvSpPr>
          <p:spPr bwMode="auto">
            <a:xfrm>
              <a:off x="3707904" y="5373216"/>
              <a:ext cx="144016" cy="144016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Ellipszis 25"/>
            <p:cNvSpPr/>
            <p:nvPr/>
          </p:nvSpPr>
          <p:spPr bwMode="auto">
            <a:xfrm rot="10800000" flipV="1">
              <a:off x="3563888" y="4725144"/>
              <a:ext cx="432049" cy="432048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10" name="Csoportba foglalás 26"/>
          <p:cNvGrpSpPr/>
          <p:nvPr/>
        </p:nvGrpSpPr>
        <p:grpSpPr>
          <a:xfrm rot="10800000">
            <a:off x="5220072" y="3645024"/>
            <a:ext cx="576064" cy="576064"/>
            <a:chOff x="4644008" y="5229200"/>
            <a:chExt cx="504056" cy="504056"/>
          </a:xfrm>
        </p:grpSpPr>
        <p:sp>
          <p:nvSpPr>
            <p:cNvPr id="28" name="Ellipszis 27"/>
            <p:cNvSpPr/>
            <p:nvPr/>
          </p:nvSpPr>
          <p:spPr bwMode="auto">
            <a:xfrm>
              <a:off x="4644008" y="5229200"/>
              <a:ext cx="504056" cy="50405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Háromszög 28"/>
            <p:cNvSpPr/>
            <p:nvPr/>
          </p:nvSpPr>
          <p:spPr bwMode="auto">
            <a:xfrm rot="16200000">
              <a:off x="4572000" y="5301208"/>
              <a:ext cx="504056" cy="36004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0" name="Téglalap 29"/>
          <p:cNvSpPr/>
          <p:nvPr/>
        </p:nvSpPr>
        <p:spPr bwMode="auto">
          <a:xfrm>
            <a:off x="6012160" y="3501008"/>
            <a:ext cx="2952328" cy="24482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églalap 30"/>
          <p:cNvSpPr/>
          <p:nvPr/>
        </p:nvSpPr>
        <p:spPr bwMode="auto">
          <a:xfrm>
            <a:off x="2771800" y="3501008"/>
            <a:ext cx="28803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Háromszög 31"/>
          <p:cNvSpPr/>
          <p:nvPr/>
        </p:nvSpPr>
        <p:spPr bwMode="auto">
          <a:xfrm rot="5400000">
            <a:off x="2475312" y="3797496"/>
            <a:ext cx="881008" cy="288032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églalap 34"/>
          <p:cNvSpPr/>
          <p:nvPr/>
        </p:nvSpPr>
        <p:spPr bwMode="auto">
          <a:xfrm>
            <a:off x="3275856" y="3501008"/>
            <a:ext cx="28803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+</a:t>
            </a:r>
          </a:p>
        </p:txBody>
      </p:sp>
      <p:sp>
        <p:nvSpPr>
          <p:cNvPr id="33" name="Téglalap 32"/>
          <p:cNvSpPr/>
          <p:nvPr/>
        </p:nvSpPr>
        <p:spPr bwMode="auto">
          <a:xfrm>
            <a:off x="3707904" y="3501008"/>
            <a:ext cx="28803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800" dirty="0" smtClean="0"/>
              <a:t>-</a:t>
            </a:r>
            <a:endParaRPr kumimoji="0" lang="hu-H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églalap 33"/>
          <p:cNvSpPr/>
          <p:nvPr/>
        </p:nvSpPr>
        <p:spPr bwMode="auto">
          <a:xfrm>
            <a:off x="4139952" y="3501008"/>
            <a:ext cx="288032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+</a:t>
            </a:r>
          </a:p>
        </p:txBody>
      </p:sp>
      <p:sp>
        <p:nvSpPr>
          <p:cNvPr id="36" name="Szövegdoboz 35"/>
          <p:cNvSpPr txBox="1"/>
          <p:nvPr/>
        </p:nvSpPr>
        <p:spPr>
          <a:xfrm>
            <a:off x="4355976" y="25649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b="0" dirty="0" smtClean="0"/>
              <a:t>Utófűtő</a:t>
            </a:r>
            <a:endParaRPr lang="hu-HU" sz="1800" b="0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2915816" y="457183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b="0" dirty="0" smtClean="0"/>
              <a:t>Párátlanító kalorifer</a:t>
            </a:r>
            <a:endParaRPr lang="hu-HU" sz="1800" b="0" dirty="0"/>
          </a:p>
        </p:txBody>
      </p:sp>
      <p:sp>
        <p:nvSpPr>
          <p:cNvPr id="40" name="Szövegdoboz 39"/>
          <p:cNvSpPr txBox="1"/>
          <p:nvPr/>
        </p:nvSpPr>
        <p:spPr>
          <a:xfrm>
            <a:off x="1835696" y="25649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b="0" dirty="0" smtClean="0"/>
              <a:t>Előfűtő</a:t>
            </a:r>
            <a:endParaRPr lang="hu-HU" sz="1800" b="0" dirty="0"/>
          </a:p>
        </p:txBody>
      </p:sp>
      <p:cxnSp>
        <p:nvCxnSpPr>
          <p:cNvPr id="42" name="Egyenes összekötő 41"/>
          <p:cNvCxnSpPr/>
          <p:nvPr/>
        </p:nvCxnSpPr>
        <p:spPr bwMode="auto">
          <a:xfrm flipH="1" flipV="1">
            <a:off x="2771800" y="2924944"/>
            <a:ext cx="576064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Egyenes összekötő 43"/>
          <p:cNvCxnSpPr/>
          <p:nvPr/>
        </p:nvCxnSpPr>
        <p:spPr bwMode="auto">
          <a:xfrm flipV="1">
            <a:off x="4211960" y="2852936"/>
            <a:ext cx="288032" cy="5040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Egyenes összekötő 45"/>
          <p:cNvCxnSpPr/>
          <p:nvPr/>
        </p:nvCxnSpPr>
        <p:spPr bwMode="auto">
          <a:xfrm flipV="1">
            <a:off x="3851920" y="4437112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szabályzás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sz="2000" b="1" dirty="0" smtClean="0"/>
              <a:t>Egyéb szabályzás</a:t>
            </a:r>
          </a:p>
          <a:p>
            <a:r>
              <a:rPr lang="hu-HU" sz="2000" dirty="0" smtClean="0"/>
              <a:t>Nyomástartás: </a:t>
            </a:r>
          </a:p>
          <a:p>
            <a:pPr lvl="1"/>
            <a:r>
              <a:rPr lang="hu-HU" sz="2000" dirty="0" smtClean="0"/>
              <a:t>A gépész által előírt légszállítás megy</a:t>
            </a:r>
          </a:p>
          <a:p>
            <a:pPr lvl="1"/>
            <a:r>
              <a:rPr lang="hu-HU" sz="2000" dirty="0" smtClean="0"/>
              <a:t>Az előír túlnyomás vagy depresszió szabályzás fut</a:t>
            </a:r>
          </a:p>
          <a:p>
            <a:pPr lvl="1"/>
            <a:r>
              <a:rPr lang="hu-HU" sz="2000" dirty="0" smtClean="0"/>
              <a:t>Ha van légminőségre szabályzás is, akkor az alap légszállítás és a levegőminőség szabályzás kimenetei közül a nagyobbra szabályoz</a:t>
            </a:r>
          </a:p>
          <a:p>
            <a:pPr lvl="1"/>
            <a:endParaRPr lang="hu-HU" sz="2000" dirty="0" smtClean="0"/>
          </a:p>
          <a:p>
            <a:endParaRPr lang="hu-HU" sz="2000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25</a:t>
            </a:fld>
            <a:endParaRPr lang="hu-HU" b="0"/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szabályzás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sz="2000" b="1" dirty="0" smtClean="0"/>
              <a:t>Védelmek</a:t>
            </a:r>
          </a:p>
          <a:p>
            <a:r>
              <a:rPr lang="hu-HU" sz="2000" dirty="0" smtClean="0"/>
              <a:t>Levegőszűrő eltömődés, és ventilátor hiba</a:t>
            </a:r>
          </a:p>
          <a:p>
            <a:pPr lvl="1"/>
            <a:r>
              <a:rPr lang="hu-HU" sz="2000" dirty="0" smtClean="0"/>
              <a:t>Nyomáskülönbség szenzor</a:t>
            </a:r>
          </a:p>
          <a:p>
            <a:pPr lvl="1"/>
            <a:endParaRPr lang="hu-HU" sz="2000" dirty="0" smtClean="0"/>
          </a:p>
          <a:p>
            <a:pPr lvl="1"/>
            <a:endParaRPr lang="hu-HU" sz="2000" dirty="0" smtClean="0"/>
          </a:p>
          <a:p>
            <a:r>
              <a:rPr lang="hu-HU" sz="2000" dirty="0" smtClean="0"/>
              <a:t>Fagyvédelem:</a:t>
            </a:r>
          </a:p>
          <a:p>
            <a:pPr lvl="1"/>
            <a:r>
              <a:rPr lang="hu-HU" sz="2000" dirty="0" smtClean="0"/>
              <a:t>A kaloriferbe épített fagyvédelem nyitja a fűtés szelepet</a:t>
            </a:r>
          </a:p>
          <a:p>
            <a:pPr lvl="1"/>
            <a:endParaRPr lang="hu-HU" sz="2000" dirty="0" smtClean="0"/>
          </a:p>
          <a:p>
            <a:endParaRPr lang="hu-HU" sz="2000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26</a:t>
            </a:fld>
            <a:endParaRPr lang="hu-HU" b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700808"/>
            <a:ext cx="752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1700808"/>
            <a:ext cx="7905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szabályzás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27</a:t>
            </a:fld>
            <a:endParaRPr lang="hu-HU" b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55650" y="1557338"/>
          <a:ext cx="7634288" cy="3933825"/>
        </p:xfrm>
        <a:graphic>
          <a:graphicData uri="http://schemas.openxmlformats.org/presentationml/2006/ole">
            <p:oleObj spid="_x0000_s1026" name="Visio" r:id="rId4" imgW="5497418" imgH="2831667" progId="Visio.Drawing.11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Hidraulika alapkapcsolások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28</a:t>
            </a:fld>
            <a:endParaRPr lang="hu-HU" b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978025" y="2363798"/>
          <a:ext cx="795338" cy="2089150"/>
        </p:xfrm>
        <a:graphic>
          <a:graphicData uri="http://schemas.openxmlformats.org/presentationml/2006/ole">
            <p:oleObj spid="_x0000_s3074" name="Visio" r:id="rId4" imgW="466005" imgH="1225566" progId="Visio.Drawing.11">
              <p:embed/>
            </p:oleObj>
          </a:graphicData>
        </a:graphic>
      </p:graphicFrame>
      <p:graphicFrame>
        <p:nvGraphicFramePr>
          <p:cNvPr id="8" name="Object 13"/>
          <p:cNvGraphicFramePr>
            <a:graphicFrameLocks noChangeAspect="1"/>
          </p:cNvGraphicFramePr>
          <p:nvPr/>
        </p:nvGraphicFramePr>
        <p:xfrm>
          <a:off x="6443663" y="2363798"/>
          <a:ext cx="795337" cy="2089150"/>
        </p:xfrm>
        <a:graphic>
          <a:graphicData uri="http://schemas.openxmlformats.org/presentationml/2006/ole">
            <p:oleObj spid="_x0000_s3075" name="Visio" r:id="rId5" imgW="466005" imgH="1225566" progId="Visio.Drawing.11">
              <p:embed/>
            </p:oleObj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71550" y="1335038"/>
            <a:ext cx="259256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2000"/>
              <a:t>1. Változó tömegáram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19138" y="4490988"/>
            <a:ext cx="304282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2000"/>
              <a:t>Kétjáratú (egyutas) szelep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19138" y="4818212"/>
            <a:ext cx="207460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2000"/>
              <a:t>Használat: </a:t>
            </a:r>
          </a:p>
          <a:p>
            <a:pPr algn="l"/>
            <a:r>
              <a:rPr lang="hu-HU" sz="2000"/>
              <a:t>- Hűtési kalorifer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5435600" y="1268760"/>
            <a:ext cx="2855913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/>
          <a:p>
            <a:pPr algn="l"/>
            <a:r>
              <a:rPr lang="hu-HU" sz="2000"/>
              <a:t>2. Állandó tömegáram főköri szivattyúval (Megkerülő kapcsolás)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349750" y="4490988"/>
            <a:ext cx="413465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2000"/>
              <a:t>Háromjaratú (kétutas) keverőszelep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4349750" y="4823371"/>
            <a:ext cx="4009431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2000"/>
              <a:t>Használat: </a:t>
            </a:r>
          </a:p>
          <a:p>
            <a:pPr algn="l">
              <a:buFontTx/>
              <a:buChar char="-"/>
            </a:pPr>
            <a:r>
              <a:rPr lang="hu-HU" sz="2000"/>
              <a:t>Hűtési kalorifer</a:t>
            </a:r>
          </a:p>
          <a:p>
            <a:pPr algn="l">
              <a:buFontTx/>
              <a:buChar char="-"/>
            </a:pPr>
            <a:r>
              <a:rPr lang="hu-HU" sz="2000"/>
              <a:t>Utófűtő kalorifer</a:t>
            </a:r>
          </a:p>
          <a:p>
            <a:pPr algn="l"/>
            <a:r>
              <a:rPr lang="hu-HU" sz="2000" b="1">
                <a:solidFill>
                  <a:srgbClr val="FF3300"/>
                </a:solidFill>
              </a:rPr>
              <a:t>!!! Előfűtő kalorifernél kerüljük !!!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2643188" y="3067973"/>
            <a:ext cx="925253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1050"/>
              <a:t>V = változik</a:t>
            </a:r>
          </a:p>
          <a:p>
            <a:pPr algn="l"/>
            <a:r>
              <a:rPr lang="hu-HU" sz="1050"/>
              <a:t>Dt= változik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7207250" y="3067973"/>
            <a:ext cx="925253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1050"/>
              <a:t>V = változik</a:t>
            </a:r>
          </a:p>
          <a:p>
            <a:pPr algn="l"/>
            <a:r>
              <a:rPr lang="hu-HU" sz="1050"/>
              <a:t>Dt= változik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7386638" y="4076036"/>
            <a:ext cx="1016625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1050"/>
              <a:t>Nyomás alatti</a:t>
            </a:r>
          </a:p>
          <a:p>
            <a:pPr algn="l"/>
            <a:r>
              <a:rPr lang="hu-HU" sz="1050"/>
              <a:t>osztó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Hidraulika alapkapcsolások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29</a:t>
            </a:fld>
            <a:endParaRPr lang="hu-HU" b="0"/>
          </a:p>
        </p:txBody>
      </p:sp>
      <p:graphicFrame>
        <p:nvGraphicFramePr>
          <p:cNvPr id="19" name="Object 13"/>
          <p:cNvGraphicFramePr>
            <a:graphicFrameLocks noChangeAspect="1"/>
          </p:cNvGraphicFramePr>
          <p:nvPr/>
        </p:nvGraphicFramePr>
        <p:xfrm>
          <a:off x="1619250" y="2238276"/>
          <a:ext cx="809625" cy="2084387"/>
        </p:xfrm>
        <a:graphic>
          <a:graphicData uri="http://schemas.openxmlformats.org/presentationml/2006/ole">
            <p:oleObj spid="_x0000_s4100" name="Visio" r:id="rId4" imgW="476843" imgH="1225566" progId="Visio.Drawing.11">
              <p:embed/>
            </p:oleObj>
          </a:graphicData>
        </a:graphic>
      </p:graphicFrame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42988" y="1143238"/>
            <a:ext cx="3313112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/>
          <a:p>
            <a:pPr algn="ctr"/>
            <a:r>
              <a:rPr lang="hu-HU" sz="2000" dirty="0"/>
              <a:t>3. Állandó tömegáram szekunderköri szivattyúval (Bekeverés)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66688" y="4365466"/>
            <a:ext cx="413465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2000" dirty="0" smtClean="0"/>
              <a:t>Háromjáratú </a:t>
            </a:r>
            <a:r>
              <a:rPr lang="hu-HU" sz="2000" dirty="0"/>
              <a:t>(</a:t>
            </a:r>
            <a:r>
              <a:rPr lang="hu-HU" sz="2000" dirty="0" err="1"/>
              <a:t>kétutas</a:t>
            </a:r>
            <a:r>
              <a:rPr lang="hu-HU" sz="2000" dirty="0"/>
              <a:t>) keverőszelep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66688" y="4730988"/>
            <a:ext cx="1968809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2000"/>
              <a:t>Használat: </a:t>
            </a:r>
          </a:p>
          <a:p>
            <a:pPr algn="l">
              <a:buFontTx/>
              <a:buChar char="-"/>
            </a:pPr>
            <a:r>
              <a:rPr lang="hu-HU" sz="2000"/>
              <a:t>Fűtési kalorifer</a:t>
            </a:r>
          </a:p>
          <a:p>
            <a:pPr algn="l">
              <a:buFontTx/>
              <a:buChar char="-"/>
            </a:pPr>
            <a:r>
              <a:rPr lang="hu-HU" sz="2000"/>
              <a:t>Radiátor kör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5275263" y="1143238"/>
            <a:ext cx="381635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/>
          <a:p>
            <a:pPr algn="l"/>
            <a:r>
              <a:rPr lang="hu-HU" sz="2000" dirty="0"/>
              <a:t>4. Állandó tömegáram szekunderköri szivattyúval, primer </a:t>
            </a:r>
            <a:r>
              <a:rPr lang="hu-HU" sz="2000" dirty="0" err="1"/>
              <a:t>bypassal</a:t>
            </a:r>
            <a:r>
              <a:rPr lang="hu-HU" sz="2000" dirty="0"/>
              <a:t> (Bekeverés)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621213" y="4365466"/>
            <a:ext cx="413465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2000" dirty="0" smtClean="0"/>
              <a:t>Háromjáratú </a:t>
            </a:r>
            <a:r>
              <a:rPr lang="hu-HU" sz="2000" dirty="0"/>
              <a:t>(</a:t>
            </a:r>
            <a:r>
              <a:rPr lang="hu-HU" sz="2000" dirty="0" err="1"/>
              <a:t>kétutas</a:t>
            </a:r>
            <a:r>
              <a:rPr lang="hu-HU" sz="2000" dirty="0"/>
              <a:t>) keverőszelep</a:t>
            </a: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4621213" y="5005625"/>
            <a:ext cx="2111475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2000"/>
              <a:t>Használat: </a:t>
            </a:r>
          </a:p>
          <a:p>
            <a:pPr algn="l">
              <a:buFontTx/>
              <a:buChar char="-"/>
            </a:pPr>
            <a:r>
              <a:rPr lang="hu-HU" sz="2000"/>
              <a:t>Előfűtő kalorifer</a:t>
            </a:r>
          </a:p>
          <a:p>
            <a:pPr algn="l">
              <a:buFontTx/>
              <a:buChar char="-"/>
            </a:pPr>
            <a:r>
              <a:rPr lang="hu-HU" sz="2000"/>
              <a:t>Padlófűtés</a:t>
            </a:r>
          </a:p>
        </p:txBody>
      </p:sp>
      <p:graphicFrame>
        <p:nvGraphicFramePr>
          <p:cNvPr id="26" name="Object 15"/>
          <p:cNvGraphicFramePr>
            <a:graphicFrameLocks noChangeAspect="1"/>
          </p:cNvGraphicFramePr>
          <p:nvPr/>
        </p:nvGraphicFramePr>
        <p:xfrm>
          <a:off x="6354763" y="2238276"/>
          <a:ext cx="1436687" cy="2103437"/>
        </p:xfrm>
        <a:graphic>
          <a:graphicData uri="http://schemas.openxmlformats.org/presentationml/2006/ole">
            <p:oleObj spid="_x0000_s4101" name="Visio" r:id="rId5" imgW="843506" imgH="1234935" progId="Visio.Drawing.11">
              <p:embed/>
            </p:oleObj>
          </a:graphicData>
        </a:graphic>
      </p:graphicFrame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7523163" y="2942451"/>
            <a:ext cx="925253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1050"/>
              <a:t>V = állandó</a:t>
            </a:r>
          </a:p>
          <a:p>
            <a:pPr algn="l"/>
            <a:r>
              <a:rPr lang="hu-HU" sz="1050"/>
              <a:t>Dt= változik</a:t>
            </a: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2859088" y="2942451"/>
            <a:ext cx="925253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1050"/>
              <a:t>V = állandó</a:t>
            </a:r>
          </a:p>
          <a:p>
            <a:pPr algn="l"/>
            <a:r>
              <a:rPr lang="hu-HU" sz="1050"/>
              <a:t>Dt= változik</a:t>
            </a:r>
          </a:p>
        </p:txBody>
      </p:sp>
      <p:sp>
        <p:nvSpPr>
          <p:cNvPr id="29" name="AutoShape 20"/>
          <p:cNvSpPr>
            <a:spLocks/>
          </p:cNvSpPr>
          <p:nvPr/>
        </p:nvSpPr>
        <p:spPr bwMode="auto">
          <a:xfrm>
            <a:off x="7308850" y="3894038"/>
            <a:ext cx="287338" cy="287338"/>
          </a:xfrm>
          <a:prstGeom prst="rightBracket">
            <a:avLst>
              <a:gd name="adj" fmla="val 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2000"/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4716463" y="3789040"/>
            <a:ext cx="2017712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/>
          <a:p>
            <a:pPr algn="l"/>
            <a:r>
              <a:rPr lang="hu-HU" sz="1050" dirty="0" smtClean="0"/>
              <a:t>Nyomásmentes osztó</a:t>
            </a:r>
            <a:endParaRPr lang="hu-HU" sz="1050" dirty="0"/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7380288" y="3937228"/>
            <a:ext cx="2017712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/>
          <a:p>
            <a:pPr algn="l"/>
            <a:r>
              <a:rPr lang="hu-HU" sz="1050"/>
              <a:t>Dpsz~ 5 kPa</a:t>
            </a: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179388" y="3789040"/>
            <a:ext cx="1584300" cy="253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 anchorCtr="1">
            <a:spAutoFit/>
          </a:bodyPr>
          <a:lstStyle/>
          <a:p>
            <a:pPr algn="l"/>
            <a:r>
              <a:rPr lang="hu-HU" sz="1050" dirty="0" smtClean="0"/>
              <a:t>Nyomásmentes osztó</a:t>
            </a:r>
            <a:endParaRPr lang="hu-HU" sz="1050" dirty="0"/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2411413" y="3937228"/>
            <a:ext cx="2017712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/>
          <a:p>
            <a:pPr algn="l"/>
            <a:r>
              <a:rPr lang="hu-HU" sz="1050"/>
              <a:t>Dpsz~ Dp1oszt+Dp2gyüjtő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alapok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3</a:t>
            </a:fld>
            <a:endParaRPr lang="hu-HU" b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66738" y="1752600"/>
            <a:ext cx="39243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Levegő: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78 % Nitrogén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21 % Oxigén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1 %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Hidrogén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nemesgázok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Széndioxid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szennyezőanyag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1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víz</a:t>
            </a:r>
          </a:p>
        </p:txBody>
      </p:sp>
      <p:pic>
        <p:nvPicPr>
          <p:cNvPr id="8" name="Picture 5" descr="levego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56100" y="2276475"/>
            <a:ext cx="4356100" cy="34131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Hidraulika alapkapcsolások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30</a:t>
            </a:fld>
            <a:endParaRPr lang="hu-HU" b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692275" y="1849577"/>
            <a:ext cx="611981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/>
          <a:p>
            <a:r>
              <a:rPr lang="hu-HU" sz="2000"/>
              <a:t>5. Állandó tömegáram szekunder bypassal (Bekfecskendezés)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189163" y="4764028"/>
            <a:ext cx="413465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2000" dirty="0" smtClean="0"/>
              <a:t>Háromjáratú </a:t>
            </a:r>
            <a:r>
              <a:rPr lang="hu-HU" sz="2000" dirty="0"/>
              <a:t>(</a:t>
            </a:r>
            <a:r>
              <a:rPr lang="hu-HU" sz="2000" dirty="0" err="1"/>
              <a:t>kétutas</a:t>
            </a:r>
            <a:r>
              <a:rPr lang="hu-HU" sz="2000" dirty="0"/>
              <a:t>) keverőszelep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195513" y="5307152"/>
            <a:ext cx="211147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2000"/>
              <a:t>Használat: </a:t>
            </a:r>
          </a:p>
          <a:p>
            <a:pPr algn="l">
              <a:buFontTx/>
              <a:buChar char="-"/>
            </a:pPr>
            <a:r>
              <a:rPr lang="hu-HU" sz="2000"/>
              <a:t>Előfűtő kalorifer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580063" y="3587076"/>
            <a:ext cx="925253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b" anchorCtr="1">
            <a:spAutoFit/>
          </a:bodyPr>
          <a:lstStyle/>
          <a:p>
            <a:pPr algn="l"/>
            <a:r>
              <a:rPr lang="hu-HU" sz="1050"/>
              <a:t>V = állandó</a:t>
            </a:r>
          </a:p>
          <a:p>
            <a:pPr algn="l"/>
            <a:r>
              <a:rPr lang="hu-HU" sz="1050"/>
              <a:t>Dt= változik</a:t>
            </a:r>
          </a:p>
        </p:txBody>
      </p:sp>
      <p:sp>
        <p:nvSpPr>
          <p:cNvPr id="11" name="AutoShape 13"/>
          <p:cNvSpPr>
            <a:spLocks/>
          </p:cNvSpPr>
          <p:nvPr/>
        </p:nvSpPr>
        <p:spPr bwMode="auto">
          <a:xfrm>
            <a:off x="4932363" y="4149725"/>
            <a:ext cx="287337" cy="358775"/>
          </a:xfrm>
          <a:prstGeom prst="rightBracket">
            <a:avLst>
              <a:gd name="adj" fmla="val 104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2000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547813" y="4307801"/>
            <a:ext cx="201771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/>
          <a:p>
            <a:pPr algn="l"/>
            <a:r>
              <a:rPr lang="hu-HU" sz="1050"/>
              <a:t>Nyomás alatti </a:t>
            </a:r>
          </a:p>
          <a:p>
            <a:pPr algn="l"/>
            <a:r>
              <a:rPr lang="hu-HU" sz="1050"/>
              <a:t>osztó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5580063" y="4449088"/>
            <a:ext cx="122396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/>
          <a:p>
            <a:pPr algn="l"/>
            <a:r>
              <a:rPr lang="hu-HU" sz="1050"/>
              <a:t>V= változó</a:t>
            </a:r>
          </a:p>
          <a:p>
            <a:pPr algn="l"/>
            <a:r>
              <a:rPr lang="hu-HU" sz="1050"/>
              <a:t>Távolság 10xNA</a:t>
            </a:r>
          </a:p>
        </p:txBody>
      </p:sp>
      <p:graphicFrame>
        <p:nvGraphicFramePr>
          <p:cNvPr id="14" name="Object 20"/>
          <p:cNvGraphicFramePr>
            <a:graphicFrameLocks noChangeAspect="1"/>
          </p:cNvGraphicFramePr>
          <p:nvPr>
            <p:ph idx="1"/>
          </p:nvPr>
        </p:nvGraphicFramePr>
        <p:xfrm>
          <a:off x="3779838" y="2781300"/>
          <a:ext cx="1150937" cy="2084388"/>
        </p:xfrm>
        <a:graphic>
          <a:graphicData uri="http://schemas.openxmlformats.org/presentationml/2006/ole">
            <p:oleObj spid="_x0000_s5122" name="Visio" r:id="rId4" imgW="676972" imgH="1225566" progId="Visio.Drawing.11">
              <p:embed/>
            </p:oleObj>
          </a:graphicData>
        </a:graphic>
      </p:graphicFrame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7126288" y="4335790"/>
            <a:ext cx="2017712" cy="2616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 anchorCtr="1">
            <a:spAutoFit/>
          </a:bodyPr>
          <a:lstStyle/>
          <a:p>
            <a:pPr algn="l"/>
            <a:r>
              <a:rPr lang="hu-HU" sz="1050"/>
              <a:t>Dpsz~ 10-20 kPa</a:t>
            </a:r>
          </a:p>
        </p:txBody>
      </p:sp>
      <p:sp>
        <p:nvSpPr>
          <p:cNvPr id="16" name="AutoShape 23"/>
          <p:cNvSpPr>
            <a:spLocks/>
          </p:cNvSpPr>
          <p:nvPr/>
        </p:nvSpPr>
        <p:spPr bwMode="auto">
          <a:xfrm>
            <a:off x="4932363" y="3573463"/>
            <a:ext cx="287337" cy="431800"/>
          </a:xfrm>
          <a:prstGeom prst="rightBracket">
            <a:avLst>
              <a:gd name="adj" fmla="val 1252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 sz="2000"/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133079"/>
            <a:ext cx="7629029" cy="2448049"/>
          </a:xfrm>
        </p:spPr>
        <p:txBody>
          <a:bodyPr/>
          <a:lstStyle/>
          <a:p>
            <a:pPr algn="ctr">
              <a:buFontTx/>
              <a:buNone/>
            </a:pPr>
            <a:endParaRPr lang="en-US" i="1" dirty="0" smtClean="0"/>
          </a:p>
          <a:p>
            <a:pPr algn="ctr">
              <a:buFontTx/>
              <a:buNone/>
            </a:pPr>
            <a:r>
              <a:rPr lang="hu-HU" sz="3600" b="1" dirty="0" smtClean="0">
                <a:latin typeface="Comic Sans MS" pitchFamily="66" charset="0"/>
              </a:rPr>
              <a:t>Köszönöm megtisztelő figyelmüket!</a:t>
            </a:r>
            <a:endParaRPr lang="en-US" sz="3600" b="1" dirty="0" smtClean="0">
              <a:latin typeface="Comic Sans MS" pitchFamily="66" charset="0"/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371600" y="5229200"/>
            <a:ext cx="64008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Sándorfalvi György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hu-H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sandorfalvi.gyorgy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kvk.uni-obuda.hu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4E1674-F492-479A-9E56-99ACD991A877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31</a:t>
            </a:fld>
            <a:endParaRPr lang="hu-HU" b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alapok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4</a:t>
            </a:fld>
            <a:endParaRPr lang="hu-HU" b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552" y="16288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szellőztetés célja: egyfajta „nem kívánatos jelenség” (káros koncentráció) eltávolítása a helyiségből.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széndioxid,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gőz,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gáz,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hő,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hu-HU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szennyeződés stb.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káros koncentráció maximális értékét rendeletek írják elő, illetve az adott technológiai folyamat határozza meg.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alapok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5</a:t>
            </a:fld>
            <a:endParaRPr lang="hu-HU" b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Szellőzés</a:t>
            </a: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lang="hu-HU" sz="2400" b="0" kern="0" dirty="0" smtClean="0">
                <a:latin typeface="+mn-lt"/>
              </a:rPr>
              <a:t> </a:t>
            </a:r>
            <a:r>
              <a:rPr lang="hu-HU" sz="2400" b="0" kern="0" dirty="0" smtClean="0">
                <a:latin typeface="+mn-lt"/>
              </a:rPr>
              <a:t>cél </a:t>
            </a: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kizárólag </a:t>
            </a: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káros koncentrációban jelenlevő anyagok eltávolítása. (az ember frisslevegő igénye 25 m</a:t>
            </a:r>
            <a:r>
              <a:rPr kumimoji="0" lang="hu-HU" sz="24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/h)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Légfűtés / léghűtés</a:t>
            </a: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 frisslevegő betáplálás mellett, vagy attól függetlenül részben, vagy egészben a </a:t>
            </a:r>
            <a:r>
              <a:rPr kumimoji="0" lang="hu-H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hőszükségletet</a:t>
            </a: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illetve a hűtést is biztosítja.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Ködtelenítés</a:t>
            </a: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 levegőben lévő káros mennyiségű nedvességtartalom eltávolítása.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hu-H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Klimatizálás</a:t>
            </a: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 levegő összes állapotjellemzőjének (hőmérséklet, páratartalom, nyomás stb.) beállítására szolgál.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hu-HU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alapok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800" b="1" dirty="0" smtClean="0"/>
              <a:t>Természetes szellőzés</a:t>
            </a:r>
            <a:r>
              <a:rPr lang="hu-HU" sz="1800" dirty="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1800" dirty="0" smtClean="0"/>
              <a:t>A természetes szellőzéssel kizárólag a helyiség káros anyag koncentrációjának megemelkedését tudjuk megakadályozni.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1600" dirty="0" smtClean="0"/>
              <a:t>A levegő mozgását a hideg-meleg levegő fajsúlykülönbsége, illetve a szél nyomóereje biztosítja.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hu-HU" sz="1800" dirty="0" smtClean="0"/>
              <a:t>Műszaki megoldások: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1600" dirty="0" smtClean="0"/>
              <a:t>ablak,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hu-HU" sz="1600" dirty="0" smtClean="0"/>
              <a:t>Tetőszellőző.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u-HU" sz="1800" b="1" dirty="0" smtClean="0"/>
              <a:t>Mesterséges szellőzés:</a:t>
            </a:r>
          </a:p>
          <a:p>
            <a:pPr lvl="1" eaLnBrk="1" hangingPunct="1"/>
            <a:r>
              <a:rPr lang="hu-HU" sz="1800" dirty="0" smtClean="0"/>
              <a:t>A levegő mozgásához szükséges nyomáskülönbséget gépi úton (ventilátorokkal) biztosítják.</a:t>
            </a:r>
          </a:p>
          <a:p>
            <a:pPr lvl="2" eaLnBrk="1" hangingPunct="1"/>
            <a:r>
              <a:rPr lang="hu-HU" sz="1600" dirty="0" smtClean="0"/>
              <a:t>Kompressziós tér</a:t>
            </a:r>
          </a:p>
          <a:p>
            <a:pPr lvl="3" eaLnBrk="1" hangingPunct="1"/>
            <a:r>
              <a:rPr lang="hu-HU" sz="1600" dirty="0" smtClean="0"/>
              <a:t>A helyiség légnyomása nagyobb, mint a környezetének légnyomása.</a:t>
            </a:r>
          </a:p>
          <a:p>
            <a:pPr lvl="2" eaLnBrk="1" hangingPunct="1"/>
            <a:r>
              <a:rPr lang="hu-HU" sz="1600" dirty="0" smtClean="0"/>
              <a:t>Depressziós tér</a:t>
            </a:r>
          </a:p>
          <a:p>
            <a:pPr lvl="3" eaLnBrk="1" hangingPunct="1"/>
            <a:r>
              <a:rPr lang="hu-HU" sz="1600" dirty="0" smtClean="0"/>
              <a:t>A helyiség légnyomása kisebb, mint a környezetének légnyomása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6</a:t>
            </a:fld>
            <a:endParaRPr lang="hu-HU" b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alapok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96975"/>
            <a:ext cx="9143999" cy="4824413"/>
          </a:xfrm>
        </p:spPr>
        <p:txBody>
          <a:bodyPr/>
          <a:lstStyle/>
          <a:p>
            <a:r>
              <a:rPr lang="hu-HU" b="1" dirty="0" smtClean="0"/>
              <a:t>Légfűtés:</a:t>
            </a:r>
          </a:p>
          <a:p>
            <a:pPr lvl="1" eaLnBrk="1" hangingPunct="1">
              <a:lnSpc>
                <a:spcPct val="90000"/>
              </a:lnSpc>
            </a:pPr>
            <a:r>
              <a:rPr lang="hu-HU" dirty="0" smtClean="0"/>
              <a:t>A légtechnikai rendszer a frisslevegő betápláláson túl a helyiség </a:t>
            </a:r>
            <a:r>
              <a:rPr lang="hu-HU" dirty="0" smtClean="0"/>
              <a:t>hő szükségletét </a:t>
            </a:r>
            <a:r>
              <a:rPr lang="hu-HU" dirty="0" smtClean="0"/>
              <a:t>is fedezi.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2400" dirty="0" smtClean="0"/>
              <a:t>A légfűtés funkciója alapján csoportosítva:</a:t>
            </a:r>
          </a:p>
          <a:p>
            <a:pPr lvl="3" eaLnBrk="1" hangingPunct="1">
              <a:lnSpc>
                <a:spcPct val="90000"/>
              </a:lnSpc>
            </a:pPr>
            <a:r>
              <a:rPr lang="hu-HU" sz="2400" dirty="0" smtClean="0"/>
              <a:t>Kizárólag légfűtéses rendszerek</a:t>
            </a:r>
          </a:p>
          <a:p>
            <a:pPr lvl="3" eaLnBrk="1" hangingPunct="1">
              <a:lnSpc>
                <a:spcPct val="90000"/>
              </a:lnSpc>
            </a:pPr>
            <a:r>
              <a:rPr lang="hu-HU" sz="2400" dirty="0" smtClean="0"/>
              <a:t>Alapfűtés + kiegészítő légfűtéses rendszerek</a:t>
            </a:r>
          </a:p>
          <a:p>
            <a:pPr lvl="3" eaLnBrk="1" hangingPunct="1">
              <a:lnSpc>
                <a:spcPct val="90000"/>
              </a:lnSpc>
            </a:pPr>
            <a:r>
              <a:rPr lang="hu-HU" sz="2400" dirty="0" smtClean="0"/>
              <a:t>Légfűtés (alap) + kiegészítő fűtéses rendszerek léteznek.</a:t>
            </a:r>
          </a:p>
          <a:p>
            <a:pPr lvl="2" eaLnBrk="1" hangingPunct="1">
              <a:lnSpc>
                <a:spcPct val="90000"/>
              </a:lnSpc>
            </a:pPr>
            <a:r>
              <a:rPr lang="hu-HU" sz="2400" dirty="0" smtClean="0"/>
              <a:t>Kialakítása alapján:</a:t>
            </a:r>
          </a:p>
          <a:p>
            <a:pPr lvl="3" eaLnBrk="1" hangingPunct="1">
              <a:lnSpc>
                <a:spcPct val="90000"/>
              </a:lnSpc>
            </a:pPr>
            <a:r>
              <a:rPr lang="hu-HU" sz="2400" dirty="0" smtClean="0"/>
              <a:t>Központi légfűtés,</a:t>
            </a:r>
          </a:p>
          <a:p>
            <a:pPr lvl="3" eaLnBrk="1" hangingPunct="1">
              <a:lnSpc>
                <a:spcPct val="90000"/>
              </a:lnSpc>
            </a:pPr>
            <a:r>
              <a:rPr lang="hu-HU" sz="2400" dirty="0" smtClean="0"/>
              <a:t>Helyi légfűtés (</a:t>
            </a:r>
            <a:r>
              <a:rPr lang="hu-HU" sz="2400" dirty="0" err="1" smtClean="0"/>
              <a:t>pl</a:t>
            </a:r>
            <a:r>
              <a:rPr lang="hu-HU" sz="2400" dirty="0" smtClean="0"/>
              <a:t>: </a:t>
            </a:r>
            <a:r>
              <a:rPr lang="hu-HU" sz="2400" dirty="0" err="1" smtClean="0"/>
              <a:t>thermoventilátor</a:t>
            </a:r>
            <a:r>
              <a:rPr lang="hu-HU" sz="2400" dirty="0" smtClean="0"/>
              <a:t>) különböztethető meg.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7</a:t>
            </a:fld>
            <a:endParaRPr lang="hu-HU" b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alapok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Léghűtés (</a:t>
            </a:r>
            <a:r>
              <a:rPr lang="hu-HU" b="1" dirty="0" err="1" smtClean="0"/>
              <a:t>félklimatizálás</a:t>
            </a:r>
            <a:r>
              <a:rPr lang="hu-HU" b="1" dirty="0" smtClean="0"/>
              <a:t>)</a:t>
            </a:r>
          </a:p>
          <a:p>
            <a:pPr lvl="1" algn="just" eaLnBrk="1" hangingPunct="1"/>
            <a:r>
              <a:rPr lang="hu-HU" dirty="0" smtClean="0"/>
              <a:t>A frisslevegő betáplálással egyidejűleg, vagy attól függetlenül a helyiség levegőjének hűtését biztosítja.</a:t>
            </a:r>
          </a:p>
          <a:p>
            <a:pPr lvl="2" eaLnBrk="1" hangingPunct="1"/>
            <a:r>
              <a:rPr lang="hu-HU" sz="2400" dirty="0" smtClean="0"/>
              <a:t>Típusok:</a:t>
            </a:r>
          </a:p>
          <a:p>
            <a:pPr lvl="3" eaLnBrk="1" hangingPunct="1"/>
            <a:r>
              <a:rPr lang="hu-HU" sz="2400" dirty="0" smtClean="0"/>
              <a:t>Ablak „klíma” (friss levegő + hűtés)</a:t>
            </a:r>
          </a:p>
          <a:p>
            <a:pPr lvl="3" eaLnBrk="1" hangingPunct="1"/>
            <a:r>
              <a:rPr lang="hu-HU" sz="2400" dirty="0" smtClean="0"/>
              <a:t>Split „klíma” (csak hűtés)</a:t>
            </a:r>
          </a:p>
          <a:p>
            <a:pPr lvl="3" eaLnBrk="1" hangingPunct="1"/>
            <a:r>
              <a:rPr lang="hu-HU" sz="2400" dirty="0" smtClean="0"/>
              <a:t>Mobil „klíma” (csak hűtés)</a:t>
            </a:r>
          </a:p>
          <a:p>
            <a:pPr lvl="3" eaLnBrk="1" hangingPunct="1"/>
            <a:r>
              <a:rPr lang="hu-HU" sz="2400" dirty="0" err="1" smtClean="0"/>
              <a:t>Fan-coil</a:t>
            </a:r>
            <a:r>
              <a:rPr lang="hu-HU" sz="2400" dirty="0" smtClean="0"/>
              <a:t> (hűtés + fűtés)</a:t>
            </a:r>
          </a:p>
          <a:p>
            <a:pPr lvl="4" eaLnBrk="1" hangingPunct="1"/>
            <a:r>
              <a:rPr lang="hu-HU" sz="2400" dirty="0" smtClean="0"/>
              <a:t>2 csöves</a:t>
            </a:r>
          </a:p>
          <a:p>
            <a:pPr lvl="4" eaLnBrk="1" hangingPunct="1"/>
            <a:r>
              <a:rPr lang="hu-HU" sz="2400" dirty="0" smtClean="0"/>
              <a:t>4 csöves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8</a:t>
            </a:fld>
            <a:endParaRPr lang="hu-HU" b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Légtechnikai alapok - </a:t>
            </a:r>
            <a:r>
              <a:rPr lang="hu-HU" dirty="0" err="1" smtClean="0"/>
              <a:t>ködtelenítés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z="2600" dirty="0" smtClean="0"/>
              <a:t>Feladat: a levegő relatív nedvességtartalmát egy meghatározott érték alatt tartani.</a:t>
            </a:r>
          </a:p>
          <a:p>
            <a:pPr lvl="1" eaLnBrk="1" hangingPunct="1"/>
            <a:r>
              <a:rPr lang="hu-HU" sz="2200" dirty="0" smtClean="0"/>
              <a:t>Helyi </a:t>
            </a:r>
            <a:r>
              <a:rPr lang="hu-HU" sz="2200" dirty="0" err="1" smtClean="0"/>
              <a:t>ködtelenítés</a:t>
            </a:r>
            <a:r>
              <a:rPr lang="hu-HU" sz="2200" dirty="0" smtClean="0"/>
              <a:t>:</a:t>
            </a:r>
          </a:p>
          <a:p>
            <a:pPr lvl="2" eaLnBrk="1" hangingPunct="1"/>
            <a:r>
              <a:rPr lang="hu-HU" sz="2100" dirty="0" smtClean="0"/>
              <a:t>A gőzt kibocsátó berendezés közvetlen környezetéből való légelszívással.</a:t>
            </a:r>
          </a:p>
          <a:p>
            <a:pPr lvl="2" eaLnBrk="1" hangingPunct="1"/>
            <a:r>
              <a:rPr lang="hu-HU" sz="2100" dirty="0" smtClean="0"/>
              <a:t>Hideg felületen történő lecsapatással és a víz elvezetésével. (ipari technológia)</a:t>
            </a:r>
          </a:p>
          <a:p>
            <a:pPr lvl="1" eaLnBrk="1" hangingPunct="1"/>
            <a:r>
              <a:rPr lang="hu-HU" sz="2200" dirty="0" smtClean="0"/>
              <a:t>Általános </a:t>
            </a:r>
            <a:r>
              <a:rPr lang="hu-HU" sz="2200" dirty="0" err="1" smtClean="0"/>
              <a:t>ködtelenítés</a:t>
            </a:r>
            <a:r>
              <a:rPr lang="hu-HU" sz="2200" dirty="0" smtClean="0"/>
              <a:t>:</a:t>
            </a:r>
          </a:p>
          <a:p>
            <a:pPr lvl="2" eaLnBrk="1" hangingPunct="1"/>
            <a:r>
              <a:rPr lang="hu-HU" sz="2100" dirty="0" smtClean="0"/>
              <a:t>Intenzív szellőztetés, </a:t>
            </a:r>
            <a:r>
              <a:rPr lang="hu-HU" sz="2100" dirty="0" err="1" smtClean="0"/>
              <a:t>higítás</a:t>
            </a:r>
            <a:r>
              <a:rPr lang="hu-HU" sz="2100" dirty="0" smtClean="0"/>
              <a:t>. (mosodák, konyhák, uszodák) 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5C73B-3388-4535-B1A8-F969D0C9DB64}" type="datetime1">
              <a:rPr lang="hu-HU" smtClean="0"/>
              <a:pPr>
                <a:defRPr/>
              </a:pPr>
              <a:t>2011.10.22.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Energetikai Informatika I. - 2. előadás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44433-C8A8-43E9-9675-6ACEF6D6333C}" type="slidenum">
              <a:rPr lang="hu-HU" smtClean="0"/>
              <a:pPr>
                <a:defRPr/>
              </a:pPr>
              <a:t>9</a:t>
            </a:fld>
            <a:endParaRPr lang="hu-HU" b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B2B2B2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FF99CC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10869</TotalTime>
  <Words>1514</Words>
  <Application>Microsoft Office PowerPoint</Application>
  <PresentationFormat>Diavetítés a képernyőre (4:3 oldalarány)</PresentationFormat>
  <Paragraphs>403</Paragraphs>
  <Slides>31</Slides>
  <Notes>31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3" baseType="lpstr">
      <vt:lpstr>Alapértelmezett terv</vt:lpstr>
      <vt:lpstr>Visio</vt:lpstr>
      <vt:lpstr>Épületek Légtechnikai rendszere</vt:lpstr>
      <vt:lpstr>Épületinformatikai feladatok</vt:lpstr>
      <vt:lpstr>Légtechnikai alapok</vt:lpstr>
      <vt:lpstr>Légtechnikai alapok</vt:lpstr>
      <vt:lpstr>Légtechnikai alapok</vt:lpstr>
      <vt:lpstr>Légtechnikai alapok</vt:lpstr>
      <vt:lpstr>Légtechnikai alapok</vt:lpstr>
      <vt:lpstr>Légtechnikai alapok</vt:lpstr>
      <vt:lpstr>Légtechnikai alapok - ködtelenítés</vt:lpstr>
      <vt:lpstr>Légtechnikai alapok - klimatizálás</vt:lpstr>
      <vt:lpstr>Légtechnikai alapok</vt:lpstr>
      <vt:lpstr>Légtechnikai alapok</vt:lpstr>
      <vt:lpstr>Szabályzási alapok</vt:lpstr>
      <vt:lpstr>Szabályzási alapok – PI szabályzás</vt:lpstr>
      <vt:lpstr>Szabályzási alapok</vt:lpstr>
      <vt:lpstr>Légtechnikai szabályzás</vt:lpstr>
      <vt:lpstr>Légtechnikai szabályzás</vt:lpstr>
      <vt:lpstr>Légtechnikai szabályzás</vt:lpstr>
      <vt:lpstr>Légtechnikai szabályzás</vt:lpstr>
      <vt:lpstr>Légtechnikai szabályzás</vt:lpstr>
      <vt:lpstr>Légtechnikai szabályzás</vt:lpstr>
      <vt:lpstr>Légtechnikai szabályzás</vt:lpstr>
      <vt:lpstr>Légtechnikai szabályzás</vt:lpstr>
      <vt:lpstr>Légtechnikai szabályzás</vt:lpstr>
      <vt:lpstr>Légtechnikai szabályzás</vt:lpstr>
      <vt:lpstr>Légtechnikai szabályzás</vt:lpstr>
      <vt:lpstr>Légtechnikai szabályzás</vt:lpstr>
      <vt:lpstr>Hidraulika alapkapcsolások</vt:lpstr>
      <vt:lpstr>Hidraulika alapkapcsolások</vt:lpstr>
      <vt:lpstr>Hidraulika alapkapcsolások</vt:lpstr>
      <vt:lpstr>31. dia</vt:lpstr>
    </vt:vector>
  </TitlesOfParts>
  <Company>Power Consult Kft.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creator>VEI</dc:creator>
  <cp:lastModifiedBy>Judit</cp:lastModifiedBy>
  <cp:revision>337</cp:revision>
  <dcterms:created xsi:type="dcterms:W3CDTF">2004-01-18T20:51:38Z</dcterms:created>
  <dcterms:modified xsi:type="dcterms:W3CDTF">2011-10-21T22:16:05Z</dcterms:modified>
</cp:coreProperties>
</file>