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1" r:id="rId2"/>
    <p:sldId id="996" r:id="rId3"/>
    <p:sldId id="997" r:id="rId4"/>
    <p:sldId id="980" r:id="rId5"/>
    <p:sldId id="995" r:id="rId6"/>
    <p:sldId id="1025" r:id="rId7"/>
    <p:sldId id="999" r:id="rId8"/>
    <p:sldId id="1023" r:id="rId9"/>
    <p:sldId id="1014" r:id="rId10"/>
    <p:sldId id="1015" r:id="rId11"/>
    <p:sldId id="1016" r:id="rId12"/>
    <p:sldId id="1017" r:id="rId13"/>
    <p:sldId id="1018" r:id="rId14"/>
    <p:sldId id="1000" r:id="rId15"/>
    <p:sldId id="1001" r:id="rId16"/>
    <p:sldId id="1002" r:id="rId17"/>
    <p:sldId id="1004" r:id="rId18"/>
    <p:sldId id="1003" r:id="rId19"/>
    <p:sldId id="1005" r:id="rId20"/>
    <p:sldId id="1008" r:id="rId21"/>
    <p:sldId id="1009" r:id="rId22"/>
    <p:sldId id="1006" r:id="rId23"/>
    <p:sldId id="1010" r:id="rId24"/>
    <p:sldId id="1011" r:id="rId25"/>
    <p:sldId id="1013" r:id="rId26"/>
    <p:sldId id="1012" r:id="rId27"/>
    <p:sldId id="1024" r:id="rId28"/>
    <p:sldId id="1021" r:id="rId29"/>
    <p:sldId id="1007" r:id="rId30"/>
    <p:sldId id="1019" r:id="rId31"/>
    <p:sldId id="1020" r:id="rId32"/>
    <p:sldId id="1022" r:id="rId33"/>
    <p:sldId id="554" r:id="rId34"/>
  </p:sldIdLst>
  <p:sldSz cx="9144000" cy="6858000" type="screen4x3"/>
  <p:notesSz cx="7315200" cy="96012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CCFFCC"/>
    <a:srgbClr val="FF0000"/>
    <a:srgbClr val="00FFFF"/>
    <a:srgbClr val="FFCC99"/>
    <a:srgbClr val="99FF66"/>
    <a:srgbClr val="CCFF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 autoAdjust="0"/>
    <p:restoredTop sz="94624" autoAdjust="0"/>
  </p:normalViewPr>
  <p:slideViewPr>
    <p:cSldViewPr>
      <p:cViewPr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2041EE4-9650-4A14-87F4-8D17E53E3C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FDAAEAB-A7B3-4CB2-A189-4B4A02CD6F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AB738-7AA8-40A6-9F62-0C306C05C52F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C4EA-09B3-4AF8-9D0E-E837D4CE072E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B285-22BC-4D6E-A8B6-0262A4F07F89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79BB-B5A0-46CF-9BAD-B0C8F948541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3513" y="260350"/>
            <a:ext cx="1943100" cy="57610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5676900" cy="57610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955AD-E48E-46E9-A5F7-30F19BF0CE28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8C00-2DB9-47BB-8A5D-C4B2978EA91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4213" y="260350"/>
            <a:ext cx="7772400" cy="57610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D8880-1F74-4C53-9E3F-BDD83D18B416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- 1. előadás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73B3-6811-473A-BC45-C2C0FC0ADCE5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oe_cimer_szines_print_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450"/>
            <a:ext cx="425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0" descr="VEI logo tele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15888"/>
            <a:ext cx="9271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7272338" y="692150"/>
            <a:ext cx="1871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hu-HU" sz="1000" dirty="0" err="1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Villamosenergetikai</a:t>
            </a:r>
            <a:r>
              <a:rPr lang="hu-HU" sz="1000" dirty="0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Intézet</a:t>
            </a:r>
            <a:endParaRPr lang="hu-HU" sz="1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EEE0E-C782-4606-828B-5157A0331B46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4433-C8A8-43E9-9675-6ACEF6D6333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F3B1-E9E6-44E6-9B09-7064E678B663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CF827-12F9-4BF1-B1B2-B91B5530B46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EA4B6-7BDE-4F8C-A81C-8CDC30DF6789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789C-C8CE-41B5-ABEC-D5FC025D06D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4A208-07F8-4B9B-A846-1B2CBD0226B4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- 1. előadás</a:t>
            </a: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0B059-E938-461C-B5D7-DFB1573F539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D0360-F499-4859-98F5-3AB7D5A1E287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- 1. előadás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DA78-1F97-40D6-9936-E5FC64A56994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22ED-B4DF-43FD-AE95-ED1BC078E663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- 1. előadás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A49C-8F19-4B1B-9CF8-7C6F930641F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F474F-88AD-4C09-ACDC-5A421D9D86FD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F2818-0BF9-4EA3-8C39-D003D2D7CBD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8AA51-A547-4EC7-AB3F-7DABF53C0B8F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- 1.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1757-6DDF-410A-96EE-FD8A9AD8B10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96975"/>
            <a:ext cx="77724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2458050D-5DDB-43DA-BD59-15742A196B47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548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r>
              <a:rPr lang="hu-HU" smtClean="0"/>
              <a:t>Energetikai Informatika I. - 1. előadás</a:t>
            </a: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FA7104-9D2B-4804-83AE-CE95CE50B6B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052513"/>
            <a:ext cx="9144000" cy="7302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5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wmf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1772816"/>
            <a:ext cx="9793288" cy="1871712"/>
          </a:xfrm>
          <a:noFill/>
        </p:spPr>
        <p:txBody>
          <a:bodyPr lIns="92075" tIns="46038" rIns="92075" bIns="46038"/>
          <a:lstStyle/>
          <a:p>
            <a:r>
              <a:rPr lang="hu-HU" sz="3600" cap="all" dirty="0" smtClean="0"/>
              <a:t>ENERGETIKAI INFORMATIKA I.</a:t>
            </a:r>
            <a:endParaRPr lang="en-US" sz="3600" b="1" cap="all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201737"/>
          </a:xfrm>
          <a:noFill/>
        </p:spPr>
        <p:txBody>
          <a:bodyPr lIns="92075" tIns="46038" rIns="92075" bIns="46038" anchor="ctr"/>
          <a:lstStyle/>
          <a:p>
            <a:r>
              <a:rPr lang="hu-HU" sz="2000" dirty="0" smtClean="0"/>
              <a:t>Sándorfalvi György</a:t>
            </a:r>
            <a:endParaRPr lang="en-US" sz="2000" dirty="0" smtClean="0"/>
          </a:p>
          <a:p>
            <a:r>
              <a:rPr lang="en-US" sz="1800" dirty="0" err="1" smtClean="0"/>
              <a:t>Óbuda</a:t>
            </a:r>
            <a:r>
              <a:rPr lang="hu-HU" sz="1800" dirty="0" smtClean="0"/>
              <a:t>i</a:t>
            </a:r>
            <a:r>
              <a:rPr lang="en-US" sz="1800" dirty="0" smtClean="0"/>
              <a:t> </a:t>
            </a:r>
            <a:r>
              <a:rPr lang="hu-HU" sz="1800" dirty="0" smtClean="0"/>
              <a:t>Egyetem, Kandó Kálmán Villamosmérnöki Kar</a:t>
            </a:r>
          </a:p>
          <a:p>
            <a:r>
              <a:rPr lang="hu-HU" sz="1800" dirty="0" err="1" smtClean="0"/>
              <a:t>Villamosenergetikai</a:t>
            </a:r>
            <a:r>
              <a:rPr lang="hu-HU" sz="1800" dirty="0" smtClean="0"/>
              <a:t> Intézet</a:t>
            </a:r>
            <a:endParaRPr lang="en-US" sz="1800" dirty="0" smtClean="0"/>
          </a:p>
          <a:p>
            <a:r>
              <a:rPr lang="en-US" sz="1800" dirty="0" smtClean="0"/>
              <a:t>Budapest</a:t>
            </a:r>
            <a:r>
              <a:rPr lang="hu-HU" sz="1800" dirty="0" smtClean="0"/>
              <a:t>, 1034 </a:t>
            </a:r>
            <a:r>
              <a:rPr lang="en-US" sz="1800" dirty="0" err="1" smtClean="0"/>
              <a:t>Bécsi</a:t>
            </a:r>
            <a:r>
              <a:rPr lang="en-US" sz="1800" dirty="0" smtClean="0"/>
              <a:t> u. 96/b. </a:t>
            </a:r>
          </a:p>
          <a:p>
            <a:r>
              <a:rPr lang="hu-HU" sz="1800" dirty="0" err="1" smtClean="0"/>
              <a:t>sandorfalvi.gyorgy</a:t>
            </a:r>
            <a:r>
              <a:rPr lang="en-US" sz="1800" dirty="0" smtClean="0"/>
              <a:t>@</a:t>
            </a:r>
            <a:r>
              <a:rPr lang="en-US" sz="1800" dirty="0" err="1" smtClean="0"/>
              <a:t>kvk.uni-obuda.hu</a:t>
            </a:r>
            <a:endParaRPr lang="en-US" sz="1800" b="1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533400"/>
          </a:xfrm>
        </p:spPr>
        <p:txBody>
          <a:bodyPr/>
          <a:lstStyle/>
          <a:p>
            <a:r>
              <a:rPr lang="hu-HU" sz="2800" dirty="0" smtClean="0"/>
              <a:t>Hol használhatnak </a:t>
            </a:r>
            <a:r>
              <a:rPr lang="hu-HU" sz="2800" dirty="0" err="1" smtClean="0"/>
              <a:t>PLC-t</a:t>
            </a:r>
            <a:r>
              <a:rPr lang="hu-HU" sz="2800" dirty="0" smtClean="0"/>
              <a:t> az energetikában?</a:t>
            </a:r>
            <a:endParaRPr lang="hu-HU" sz="2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EE274-5FF0-4F22-896F-650AD1069283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10</a:t>
            </a:fld>
            <a:endParaRPr lang="hu-HU" b="0"/>
          </a:p>
        </p:txBody>
      </p:sp>
      <p:pic>
        <p:nvPicPr>
          <p:cNvPr id="7" name="Kép 6" descr="BAK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96752"/>
            <a:ext cx="6052220" cy="48417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533400"/>
          </a:xfrm>
        </p:spPr>
        <p:txBody>
          <a:bodyPr/>
          <a:lstStyle/>
          <a:p>
            <a:r>
              <a:rPr lang="hu-HU" sz="2800" dirty="0" smtClean="0"/>
              <a:t>Hol használhatnak </a:t>
            </a:r>
            <a:r>
              <a:rPr lang="hu-HU" sz="2800" dirty="0" err="1" smtClean="0"/>
              <a:t>PLC-t</a:t>
            </a:r>
            <a:r>
              <a:rPr lang="hu-HU" sz="2800" dirty="0" smtClean="0"/>
              <a:t> az energetikában?</a:t>
            </a:r>
            <a:endParaRPr lang="hu-HU" sz="2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739CC-A361-498A-BFAB-0713D522820E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11</a:t>
            </a:fld>
            <a:endParaRPr lang="hu-HU" b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717" y="4760441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pic>
        <p:nvPicPr>
          <p:cNvPr id="9" name="Picture 5" descr="pw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412776"/>
            <a:ext cx="3960812" cy="3854450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923730" y="1734666"/>
            <a:ext cx="5256212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hu-H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Primerköri térfogat kompenzátor vezérlése</a:t>
            </a:r>
          </a:p>
          <a:p>
            <a:pPr>
              <a:lnSpc>
                <a:spcPct val="110000"/>
              </a:lnSpc>
            </a:pPr>
            <a:endParaRPr lang="hu-HU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hu-H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Cél: </a:t>
            </a:r>
          </a:p>
          <a:p>
            <a:pPr>
              <a:lnSpc>
                <a:spcPct val="110000"/>
              </a:lnSpc>
            </a:pP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Primerköri víz 123 bar nyomáson, 325</a:t>
            </a:r>
            <a:r>
              <a:rPr lang="hu-HU" sz="1800" baseline="4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</a:t>
            </a: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 hőmérsékleten tartása</a:t>
            </a:r>
          </a:p>
          <a:p>
            <a:pPr>
              <a:lnSpc>
                <a:spcPct val="110000"/>
              </a:lnSpc>
            </a:pPr>
            <a:endParaRPr lang="hu-HU" sz="1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hu-H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Beavatkozási lehetőségek:</a:t>
            </a:r>
          </a:p>
          <a:p>
            <a:pPr>
              <a:lnSpc>
                <a:spcPct val="110000"/>
              </a:lnSpc>
            </a:pP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1620kW –</a:t>
            </a:r>
            <a:r>
              <a:rPr lang="hu-HU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os</a:t>
            </a: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fűtés szabályozott bekapcsolása</a:t>
            </a:r>
          </a:p>
          <a:p>
            <a:pPr>
              <a:lnSpc>
                <a:spcPct val="110000"/>
              </a:lnSpc>
            </a:pP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270C „hűtővíz” bejuttatása 4 befecskendező-szeleppel maximum 20 tonna/óra sebességgel</a:t>
            </a:r>
          </a:p>
          <a:p>
            <a:pPr>
              <a:lnSpc>
                <a:spcPct val="110000"/>
              </a:lnSpc>
            </a:pPr>
            <a:endParaRPr lang="hu-HU" sz="1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533400"/>
          </a:xfrm>
        </p:spPr>
        <p:txBody>
          <a:bodyPr/>
          <a:lstStyle/>
          <a:p>
            <a:r>
              <a:rPr lang="hu-HU" sz="2800" dirty="0" smtClean="0"/>
              <a:t>Hol használhatnak </a:t>
            </a:r>
            <a:r>
              <a:rPr lang="hu-HU" sz="2800" dirty="0" err="1" smtClean="0"/>
              <a:t>PLC-t</a:t>
            </a:r>
            <a:r>
              <a:rPr lang="hu-HU" sz="2800" dirty="0" smtClean="0"/>
              <a:t> az energetikában?</a:t>
            </a:r>
            <a:endParaRPr lang="hu-HU" sz="2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C3CD6-F864-4971-A5DB-2075A9C59BF4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12</a:t>
            </a:fld>
            <a:endParaRPr lang="hu-HU" b="0"/>
          </a:p>
        </p:txBody>
      </p:sp>
      <p:pic>
        <p:nvPicPr>
          <p:cNvPr id="11" name="Kép 10" descr="Tatrap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7344816" cy="48370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533400"/>
          </a:xfrm>
        </p:spPr>
        <p:txBody>
          <a:bodyPr/>
          <a:lstStyle/>
          <a:p>
            <a:r>
              <a:rPr lang="hu-HU" sz="2800" dirty="0" smtClean="0"/>
              <a:t>Hol használhatnak </a:t>
            </a:r>
            <a:r>
              <a:rPr lang="hu-HU" sz="2800" dirty="0" err="1" smtClean="0"/>
              <a:t>PLC-t</a:t>
            </a:r>
            <a:r>
              <a:rPr lang="hu-HU" sz="2800" dirty="0" smtClean="0"/>
              <a:t> az energetikában?</a:t>
            </a:r>
            <a:endParaRPr lang="hu-HU" sz="2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44934-6723-4B88-AF70-D8C4D1A478C8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13</a:t>
            </a:fld>
            <a:endParaRPr lang="hu-HU" b="0"/>
          </a:p>
        </p:txBody>
      </p:sp>
      <p:pic>
        <p:nvPicPr>
          <p:cNvPr id="11" name="Kép 10" descr="blah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78750"/>
            <a:ext cx="6552728" cy="49145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3200" u="sng" dirty="0" smtClean="0"/>
              <a:t>PLC (</a:t>
            </a:r>
            <a:r>
              <a:rPr lang="hu-HU" sz="3200" u="sng" dirty="0" err="1" smtClean="0"/>
              <a:t>Programmable</a:t>
            </a:r>
            <a:r>
              <a:rPr lang="hu-HU" sz="3200" u="sng" dirty="0" smtClean="0"/>
              <a:t> </a:t>
            </a:r>
            <a:r>
              <a:rPr lang="hu-HU" sz="3200" u="sng" dirty="0" err="1" smtClean="0"/>
              <a:t>Logic</a:t>
            </a:r>
            <a:r>
              <a:rPr lang="hu-HU" sz="3200" u="sng" dirty="0" smtClean="0"/>
              <a:t> </a:t>
            </a:r>
            <a:r>
              <a:rPr lang="hu-HU" sz="3200" u="sng" dirty="0" err="1" smtClean="0"/>
              <a:t>Controller</a:t>
            </a:r>
            <a:r>
              <a:rPr lang="hu-HU" sz="3200" u="sng" dirty="0" smtClean="0"/>
              <a:t>):</a:t>
            </a:r>
            <a:r>
              <a:rPr lang="hu-HU" sz="3200" dirty="0" smtClean="0"/>
              <a:t> Elsősorban ipari folyamatirányításra használt mikroszámítógép. Ezeket a számítógépeket eleve ipari célokra építik, és ennek megfelelően könnyebben programozhatóak egyes feladatokhoz, mint a PC-k.</a:t>
            </a:r>
            <a:endParaRPr lang="hu-HU" sz="3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5CE19-A09A-4EF3-AD38-3D5B6C8A7D35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14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elé nyíl 25"/>
          <p:cNvSpPr/>
          <p:nvPr/>
        </p:nvSpPr>
        <p:spPr bwMode="auto">
          <a:xfrm rot="2913162">
            <a:off x="1675129" y="2240900"/>
            <a:ext cx="428233" cy="80264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PLC feladata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3995936" y="1196752"/>
            <a:ext cx="1296144" cy="360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Vezérlés</a:t>
            </a:r>
          </a:p>
        </p:txBody>
      </p:sp>
      <p:sp>
        <p:nvSpPr>
          <p:cNvPr id="8" name="Lekerekített téglalap 7"/>
          <p:cNvSpPr/>
          <p:nvPr/>
        </p:nvSpPr>
        <p:spPr bwMode="auto">
          <a:xfrm>
            <a:off x="5940152" y="2060848"/>
            <a:ext cx="1152128" cy="360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Logikai</a:t>
            </a:r>
          </a:p>
        </p:txBody>
      </p:sp>
      <p:sp>
        <p:nvSpPr>
          <p:cNvPr id="13" name="Lekerekített téglalap 12"/>
          <p:cNvSpPr/>
          <p:nvPr/>
        </p:nvSpPr>
        <p:spPr bwMode="auto">
          <a:xfrm>
            <a:off x="971600" y="2924944"/>
            <a:ext cx="1224136" cy="2880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dirty="0" smtClean="0"/>
              <a:t>L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ineáris</a:t>
            </a:r>
          </a:p>
        </p:txBody>
      </p:sp>
      <p:sp>
        <p:nvSpPr>
          <p:cNvPr id="14" name="Lekerekített téglalap 13"/>
          <p:cNvSpPr/>
          <p:nvPr/>
        </p:nvSpPr>
        <p:spPr bwMode="auto">
          <a:xfrm>
            <a:off x="2843808" y="2924944"/>
            <a:ext cx="1440160" cy="2880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Nem-lineáris</a:t>
            </a:r>
          </a:p>
        </p:txBody>
      </p:sp>
      <p:sp>
        <p:nvSpPr>
          <p:cNvPr id="15" name="Lekerekített téglalap 14"/>
          <p:cNvSpPr/>
          <p:nvPr/>
        </p:nvSpPr>
        <p:spPr bwMode="auto">
          <a:xfrm>
            <a:off x="4860032" y="2924944"/>
            <a:ext cx="1296144" cy="360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dirty="0" smtClean="0"/>
              <a:t>Feltételes</a:t>
            </a:r>
            <a:endParaRPr kumimoji="0" lang="hu-H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Lekerekített téglalap 15"/>
          <p:cNvSpPr/>
          <p:nvPr/>
        </p:nvSpPr>
        <p:spPr bwMode="auto">
          <a:xfrm>
            <a:off x="6732240" y="2924944"/>
            <a:ext cx="1512168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Ismétlődő</a:t>
            </a:r>
          </a:p>
        </p:txBody>
      </p:sp>
      <p:sp>
        <p:nvSpPr>
          <p:cNvPr id="22" name="Lekerekített téglalap 21"/>
          <p:cNvSpPr/>
          <p:nvPr/>
        </p:nvSpPr>
        <p:spPr bwMode="auto">
          <a:xfrm>
            <a:off x="6084168" y="3789040"/>
            <a:ext cx="93610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Időbeli</a:t>
            </a:r>
          </a:p>
        </p:txBody>
      </p:sp>
      <p:sp>
        <p:nvSpPr>
          <p:cNvPr id="23" name="Lekerekített téglalap 22"/>
          <p:cNvSpPr/>
          <p:nvPr/>
        </p:nvSpPr>
        <p:spPr bwMode="auto">
          <a:xfrm>
            <a:off x="7164288" y="3789040"/>
            <a:ext cx="1296144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Esemény vezérelt</a:t>
            </a:r>
          </a:p>
        </p:txBody>
      </p:sp>
      <p:sp>
        <p:nvSpPr>
          <p:cNvPr id="24" name="Lefelé nyíl 23"/>
          <p:cNvSpPr/>
          <p:nvPr/>
        </p:nvSpPr>
        <p:spPr bwMode="auto">
          <a:xfrm rot="3538891">
            <a:off x="3373660" y="1268722"/>
            <a:ext cx="428233" cy="105447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Lefelé nyíl 24"/>
          <p:cNvSpPr/>
          <p:nvPr/>
        </p:nvSpPr>
        <p:spPr bwMode="auto">
          <a:xfrm rot="18770104">
            <a:off x="5451508" y="1335403"/>
            <a:ext cx="428233" cy="101452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Lefelé nyíl 26"/>
          <p:cNvSpPr/>
          <p:nvPr/>
        </p:nvSpPr>
        <p:spPr bwMode="auto">
          <a:xfrm rot="19483101">
            <a:off x="3125207" y="2252836"/>
            <a:ext cx="428233" cy="74243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1979712" y="2060848"/>
            <a:ext cx="1224136" cy="2880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Folyamatos</a:t>
            </a:r>
          </a:p>
        </p:txBody>
      </p:sp>
      <p:sp>
        <p:nvSpPr>
          <p:cNvPr id="28" name="Lefelé nyíl 27"/>
          <p:cNvSpPr/>
          <p:nvPr/>
        </p:nvSpPr>
        <p:spPr bwMode="auto">
          <a:xfrm rot="2913162">
            <a:off x="5470930" y="2241497"/>
            <a:ext cx="428233" cy="80264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Lefelé nyíl 28"/>
          <p:cNvSpPr/>
          <p:nvPr/>
        </p:nvSpPr>
        <p:spPr bwMode="auto">
          <a:xfrm rot="19483101">
            <a:off x="7051343" y="2253433"/>
            <a:ext cx="428233" cy="74243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Lefelé nyíl 29"/>
          <p:cNvSpPr/>
          <p:nvPr/>
        </p:nvSpPr>
        <p:spPr bwMode="auto">
          <a:xfrm rot="2913162">
            <a:off x="6562450" y="3250441"/>
            <a:ext cx="428233" cy="70076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Lefelé nyíl 30"/>
          <p:cNvSpPr/>
          <p:nvPr/>
        </p:nvSpPr>
        <p:spPr bwMode="auto">
          <a:xfrm rot="19929104">
            <a:off x="7499498" y="3297749"/>
            <a:ext cx="428233" cy="56011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Dátum helye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CD5906-CA6D-4C12-A99E-947F8A4C816B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33" name="Dia számának hely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15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PLC 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975"/>
            <a:ext cx="8784976" cy="4824413"/>
          </a:xfrm>
        </p:spPr>
        <p:txBody>
          <a:bodyPr/>
          <a:lstStyle/>
          <a:p>
            <a:r>
              <a:rPr lang="hu-HU" dirty="0" smtClean="0"/>
              <a:t>Korábban relés logikát használtak (M3 labor)</a:t>
            </a:r>
          </a:p>
          <a:p>
            <a:r>
              <a:rPr lang="hu-HU" dirty="0" smtClean="0"/>
              <a:t>1970-es évektől használják ipari mennyiségben</a:t>
            </a:r>
          </a:p>
          <a:p>
            <a:endParaRPr lang="hu-HU" dirty="0" smtClean="0"/>
          </a:p>
          <a:p>
            <a:r>
              <a:rPr lang="hu-HU" dirty="0" smtClean="0"/>
              <a:t>Népszerűségének okai:</a:t>
            </a:r>
          </a:p>
          <a:p>
            <a:pPr lvl="1"/>
            <a:r>
              <a:rPr lang="hu-HU" dirty="0" smtClean="0"/>
              <a:t>Komplex rendszerek költséghatékonyan üzemeltethetőek</a:t>
            </a:r>
          </a:p>
          <a:p>
            <a:pPr lvl="1"/>
            <a:r>
              <a:rPr lang="hu-HU" dirty="0" smtClean="0"/>
              <a:t>Flexibilis, könnyen átalakítható</a:t>
            </a:r>
          </a:p>
          <a:p>
            <a:pPr lvl="1"/>
            <a:r>
              <a:rPr lang="hu-HU" dirty="0" smtClean="0"/>
              <a:t>Nagyobb számítási kapacitás, kifinomultabb vezérlés</a:t>
            </a:r>
          </a:p>
          <a:p>
            <a:pPr lvl="1"/>
            <a:r>
              <a:rPr lang="hu-HU" dirty="0" smtClean="0"/>
              <a:t>Könnyebb hibakeresés csökkenti a kiesési időket</a:t>
            </a:r>
          </a:p>
          <a:p>
            <a:pPr lvl="1"/>
            <a:r>
              <a:rPr lang="hu-HU" dirty="0" smtClean="0"/>
              <a:t>Megbízható alkatrészekkel több évig problémamentesen üzemeltethetőek</a:t>
            </a:r>
          </a:p>
          <a:p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18012-E4F4-412D-95A1-3DA6FAD973D1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16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PLC felépítése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 bwMode="auto">
          <a:xfrm>
            <a:off x="1944216" y="1772816"/>
            <a:ext cx="5184576" cy="34563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PLC</a:t>
            </a:r>
          </a:p>
        </p:txBody>
      </p:sp>
      <p:sp>
        <p:nvSpPr>
          <p:cNvPr id="15" name="Téglalap 14"/>
          <p:cNvSpPr/>
          <p:nvPr/>
        </p:nvSpPr>
        <p:spPr bwMode="auto">
          <a:xfrm>
            <a:off x="5616624" y="2924944"/>
            <a:ext cx="1368152" cy="86409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/>
              <a:t>Bemeneti modulok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églalap 15"/>
          <p:cNvSpPr/>
          <p:nvPr/>
        </p:nvSpPr>
        <p:spPr bwMode="auto">
          <a:xfrm>
            <a:off x="2088232" y="2204864"/>
            <a:ext cx="4896544" cy="36004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Tápegység</a:t>
            </a:r>
          </a:p>
        </p:txBody>
      </p:sp>
      <p:sp>
        <p:nvSpPr>
          <p:cNvPr id="17" name="Téglalap 16"/>
          <p:cNvSpPr/>
          <p:nvPr/>
        </p:nvSpPr>
        <p:spPr bwMode="auto">
          <a:xfrm>
            <a:off x="5616624" y="4221088"/>
            <a:ext cx="1368152" cy="86409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Kimeneti modulok</a:t>
            </a:r>
          </a:p>
        </p:txBody>
      </p:sp>
      <p:sp>
        <p:nvSpPr>
          <p:cNvPr id="18" name="Téglalap 17"/>
          <p:cNvSpPr/>
          <p:nvPr/>
        </p:nvSpPr>
        <p:spPr bwMode="auto">
          <a:xfrm>
            <a:off x="3816424" y="2924944"/>
            <a:ext cx="1440160" cy="1296144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/>
              <a:t>Központi logikai és jelfeldolgozói egység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églalap 18"/>
          <p:cNvSpPr/>
          <p:nvPr/>
        </p:nvSpPr>
        <p:spPr bwMode="auto">
          <a:xfrm>
            <a:off x="3816424" y="4653136"/>
            <a:ext cx="1440160" cy="432048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Kommunikációs</a:t>
            </a:r>
            <a:r>
              <a:rPr kumimoji="0" lang="hu-H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egység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 bwMode="auto">
          <a:xfrm>
            <a:off x="2088232" y="2924944"/>
            <a:ext cx="1368152" cy="86409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Program memória</a:t>
            </a:r>
          </a:p>
        </p:txBody>
      </p:sp>
      <p:sp>
        <p:nvSpPr>
          <p:cNvPr id="21" name="Téglalap 20"/>
          <p:cNvSpPr/>
          <p:nvPr/>
        </p:nvSpPr>
        <p:spPr bwMode="auto">
          <a:xfrm>
            <a:off x="2088232" y="4221088"/>
            <a:ext cx="1368152" cy="86409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Adat memória</a:t>
            </a:r>
          </a:p>
        </p:txBody>
      </p:sp>
      <p:sp>
        <p:nvSpPr>
          <p:cNvPr id="22" name="Jobbra nyíl 21"/>
          <p:cNvSpPr/>
          <p:nvPr/>
        </p:nvSpPr>
        <p:spPr bwMode="auto">
          <a:xfrm>
            <a:off x="3456384" y="3140968"/>
            <a:ext cx="360040" cy="360040"/>
          </a:xfrm>
          <a:prstGeom prst="rightArrow">
            <a:avLst>
              <a:gd name="adj1" fmla="val 50000"/>
              <a:gd name="adj2" fmla="val 4670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Jobbra nyíl 22"/>
          <p:cNvSpPr/>
          <p:nvPr/>
        </p:nvSpPr>
        <p:spPr bwMode="auto">
          <a:xfrm rot="10800000">
            <a:off x="6984776" y="3140968"/>
            <a:ext cx="360040" cy="360040"/>
          </a:xfrm>
          <a:prstGeom prst="rightArrow">
            <a:avLst>
              <a:gd name="adj1" fmla="val 50000"/>
              <a:gd name="adj2" fmla="val 4670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églalap 23"/>
          <p:cNvSpPr/>
          <p:nvPr/>
        </p:nvSpPr>
        <p:spPr bwMode="auto">
          <a:xfrm>
            <a:off x="7344816" y="2924944"/>
            <a:ext cx="1368152" cy="86409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/>
              <a:t>Bemeneti jelek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églalap 24"/>
          <p:cNvSpPr/>
          <p:nvPr/>
        </p:nvSpPr>
        <p:spPr bwMode="auto">
          <a:xfrm>
            <a:off x="7344816" y="4293096"/>
            <a:ext cx="1368152" cy="86409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/>
              <a:t>Kimeneti jelek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Jobbra nyíl 25"/>
          <p:cNvSpPr/>
          <p:nvPr/>
        </p:nvSpPr>
        <p:spPr bwMode="auto">
          <a:xfrm>
            <a:off x="6984776" y="4509120"/>
            <a:ext cx="360040" cy="360040"/>
          </a:xfrm>
          <a:prstGeom prst="rightArrow">
            <a:avLst>
              <a:gd name="adj1" fmla="val 50000"/>
              <a:gd name="adj2" fmla="val 4670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églalap 26"/>
          <p:cNvSpPr/>
          <p:nvPr/>
        </p:nvSpPr>
        <p:spPr bwMode="auto">
          <a:xfrm>
            <a:off x="323528" y="2924944"/>
            <a:ext cx="1188640" cy="86409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Programozó egység</a:t>
            </a:r>
          </a:p>
        </p:txBody>
      </p:sp>
      <p:cxnSp>
        <p:nvCxnSpPr>
          <p:cNvPr id="28" name="Szögletes összekötő 27"/>
          <p:cNvCxnSpPr/>
          <p:nvPr/>
        </p:nvCxnSpPr>
        <p:spPr bwMode="auto">
          <a:xfrm>
            <a:off x="2016224" y="2636912"/>
            <a:ext cx="3456384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zögletes összekötő 28"/>
          <p:cNvCxnSpPr/>
          <p:nvPr/>
        </p:nvCxnSpPr>
        <p:spPr bwMode="auto">
          <a:xfrm flipV="1">
            <a:off x="2016224" y="4365104"/>
            <a:ext cx="3456384" cy="7920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zögletes összekötő 29"/>
          <p:cNvCxnSpPr/>
          <p:nvPr/>
        </p:nvCxnSpPr>
        <p:spPr bwMode="auto">
          <a:xfrm rot="5400000">
            <a:off x="756084" y="3897052"/>
            <a:ext cx="252028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zögletes összekötő 30"/>
          <p:cNvCxnSpPr/>
          <p:nvPr/>
        </p:nvCxnSpPr>
        <p:spPr bwMode="auto">
          <a:xfrm rot="5400000" flipH="1" flipV="1">
            <a:off x="4608512" y="3501008"/>
            <a:ext cx="1728192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Szövegdoboz 31"/>
          <p:cNvSpPr txBox="1"/>
          <p:nvPr/>
        </p:nvSpPr>
        <p:spPr>
          <a:xfrm>
            <a:off x="3024336" y="256490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>
                <a:solidFill>
                  <a:schemeClr val="bg1"/>
                </a:solidFill>
              </a:rPr>
              <a:t>CPU modul</a:t>
            </a:r>
            <a:endParaRPr lang="hu-HU" sz="1800" dirty="0">
              <a:solidFill>
                <a:schemeClr val="bg1"/>
              </a:solidFill>
            </a:endParaRPr>
          </a:p>
        </p:txBody>
      </p:sp>
      <p:sp>
        <p:nvSpPr>
          <p:cNvPr id="33" name="Balra-jobbra nyíl 32"/>
          <p:cNvSpPr/>
          <p:nvPr/>
        </p:nvSpPr>
        <p:spPr bwMode="auto">
          <a:xfrm>
            <a:off x="1512168" y="3140968"/>
            <a:ext cx="585150" cy="316654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Balra-jobbra nyíl 33"/>
          <p:cNvSpPr/>
          <p:nvPr/>
        </p:nvSpPr>
        <p:spPr bwMode="auto">
          <a:xfrm rot="18091865">
            <a:off x="3325075" y="4335832"/>
            <a:ext cx="657158" cy="316654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Balra-jobbra nyíl 34"/>
          <p:cNvSpPr/>
          <p:nvPr/>
        </p:nvSpPr>
        <p:spPr bwMode="auto">
          <a:xfrm rot="16200000">
            <a:off x="4306169" y="4278785"/>
            <a:ext cx="432048" cy="316654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Jobbra nyíl 35"/>
          <p:cNvSpPr/>
          <p:nvPr/>
        </p:nvSpPr>
        <p:spPr bwMode="auto">
          <a:xfrm rot="3672725">
            <a:off x="5136024" y="4248102"/>
            <a:ext cx="609780" cy="360040"/>
          </a:xfrm>
          <a:prstGeom prst="rightArrow">
            <a:avLst>
              <a:gd name="adj1" fmla="val 50000"/>
              <a:gd name="adj2" fmla="val 4670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Jobbra nyíl 36"/>
          <p:cNvSpPr/>
          <p:nvPr/>
        </p:nvSpPr>
        <p:spPr bwMode="auto">
          <a:xfrm rot="10800000">
            <a:off x="5256584" y="3140968"/>
            <a:ext cx="360040" cy="360040"/>
          </a:xfrm>
          <a:prstGeom prst="rightArrow">
            <a:avLst>
              <a:gd name="adj1" fmla="val 50000"/>
              <a:gd name="adj2" fmla="val 4670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Dátum helye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51F45C-05B3-49B2-9C24-21FB8998FB1B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39" name="Dia számának helye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17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PLC felépítése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42331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CPU modul: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 PLC központi egysége, amely a logikai számításokat végzi és az utasításokat hajtja végre. Futtatja a memóriájában elraktározott programot, és vezérli a többi alkotóelemet. Általában található rajta valamilyen kommunikációs port, amely a többek között számítógépes programozást, kijelzők, terminálok csatlakoztatását teszi lehetővé. Ez legtöbb esetben RS232, RS422, RJ45, vagy valamilyen saját interfész. Az egység tartalmaz még egy RAM vagy EPROM memóriát is, amiben a program illetve a kiválasztott változók értéke</a:t>
            </a:r>
            <a:r>
              <a:rPr kumimoji="0" lang="hu-H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tárolódik.</a:t>
            </a: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88186-D3CC-4B75-A781-4545AD4F691D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18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PLC felépítése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Tápegység 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Ez a modul szolgáltatja a PLC moduljainak az áramellátást. A RAM memóriát tartalmazó CPU-khoz általában akkut is tartalmazó tápegységeket választanak, hogy a program áramszünet esetén is megmaradjon.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I/O egységek 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Ezek az egységek skálázzák, alakítják a bemenő jeleket a CPU számára elfogadhatóvá, a kimenő jeleket pedig vissza az ipari feszültségekhez. Ezek lehetnek digitális vagy analóg egységek. A digitális egységek kimeneteire vagy kapcsol áramot, vagy nem. Ez történhet relékkel, vagy félvezetőkkel. A relék előnye a félvezetős megoldással szemben, hogy nagy áramok kapcsolásához is olcsó megoldást nyújtanak, de nem túl gyorsak. A legnagyobb relékkel elérhető kapcsolási frekvencia 10 Hz körül mozog. Ezzel szemben a félvezetős megoldások kapcsolási frekvenciája akár 100 Hz fölé is mehet, viszont ha ezekkel nagy feszültségeket szeretnénk kapcsolni, azt már csak eléggé drágán tehetjük meg. A digitális egységek ki/bemenetein általában 24, 48, 60, 220 V feszültség szokott lenni. Léteznek olyan egységek is, amelyek képesek váltakozó áramot is fogadni vagy leadni. Az analóg I/O egységekben A/D és D/A konverterek vannak. Ezek a bejövő feszültségeket digitális jelekké, vagy a digitális jeleket analóggá alakítják.</a:t>
            </a:r>
            <a:endParaRPr kumimoji="0" lang="hu-H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33706-551E-4553-BCF5-8F021C018D7A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19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TÉMAKÖRÖK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 smtClean="0"/>
              <a:t>Energetikai Informatika I.</a:t>
            </a:r>
          </a:p>
          <a:p>
            <a:pPr lvl="1"/>
            <a:r>
              <a:rPr lang="hu-HU" sz="1800" dirty="0" smtClean="0"/>
              <a:t>Épületen belüli automatizálási feladatok</a:t>
            </a:r>
          </a:p>
          <a:p>
            <a:pPr lvl="1"/>
            <a:r>
              <a:rPr lang="hu-HU" sz="1800" dirty="0" smtClean="0"/>
              <a:t>Érzékelő és beavatkozó elemek</a:t>
            </a:r>
          </a:p>
          <a:p>
            <a:pPr lvl="1"/>
            <a:r>
              <a:rPr lang="hu-HU" sz="1800" dirty="0" smtClean="0"/>
              <a:t>Épületautomatizálásban alkalmazott protokollok</a:t>
            </a:r>
          </a:p>
          <a:p>
            <a:pPr lvl="1"/>
            <a:r>
              <a:rPr lang="hu-HU" sz="1800" dirty="0" smtClean="0"/>
              <a:t>PLC programozás</a:t>
            </a:r>
            <a:br>
              <a:rPr lang="hu-HU" sz="1800" dirty="0" smtClean="0"/>
            </a:br>
            <a:endParaRPr lang="hu-HU" sz="1800" dirty="0" smtClean="0"/>
          </a:p>
          <a:p>
            <a:r>
              <a:rPr lang="hu-HU" sz="1800" dirty="0" smtClean="0"/>
              <a:t>Energetikai Informatika II.</a:t>
            </a:r>
          </a:p>
          <a:p>
            <a:pPr lvl="1"/>
            <a:r>
              <a:rPr lang="hu-HU" sz="1800" dirty="0" smtClean="0"/>
              <a:t>Informatikai rendszerek</a:t>
            </a:r>
          </a:p>
          <a:p>
            <a:pPr lvl="1"/>
            <a:r>
              <a:rPr lang="hu-HU" sz="1800" dirty="0" smtClean="0"/>
              <a:t>Adatátvitel</a:t>
            </a:r>
          </a:p>
          <a:p>
            <a:pPr lvl="1"/>
            <a:r>
              <a:rPr lang="hu-HU" sz="1800" dirty="0" smtClean="0"/>
              <a:t>Fogyasztói befolyásolás</a:t>
            </a:r>
          </a:p>
          <a:p>
            <a:pPr lvl="1"/>
            <a:r>
              <a:rPr lang="hu-HU" sz="1800" dirty="0" smtClean="0"/>
              <a:t>Elszámolási mérések</a:t>
            </a:r>
          </a:p>
          <a:p>
            <a:pPr lvl="1"/>
            <a:r>
              <a:rPr lang="hu-HU" sz="1800" dirty="0" smtClean="0"/>
              <a:t>SCADA rendszerek</a:t>
            </a:r>
          </a:p>
          <a:p>
            <a:pPr lvl="1"/>
            <a:r>
              <a:rPr lang="hu-HU" sz="1800" dirty="0" smtClean="0"/>
              <a:t>Hálózatszámítás</a:t>
            </a:r>
          </a:p>
          <a:p>
            <a:pPr lvl="1"/>
            <a:r>
              <a:rPr lang="hu-HU" sz="1800" dirty="0" smtClean="0"/>
              <a:t>Térinformatika</a:t>
            </a:r>
          </a:p>
          <a:p>
            <a:pPr lvl="1">
              <a:buNone/>
            </a:pPr>
            <a:endParaRPr lang="hu-HU" sz="1800" dirty="0" smtClean="0"/>
          </a:p>
          <a:p>
            <a:pPr lvl="1"/>
            <a:endParaRPr lang="hu-HU" sz="18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Energetikai Informatika I. - 1. előadás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5E41CA-EECD-413F-B710-CE1CFD32E592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076D6-5861-487B-B3FF-9920774A10A9}" type="datetime1">
              <a:rPr lang="hu-HU" smtClean="0"/>
              <a:pPr>
                <a:defRPr/>
              </a:pPr>
              <a:t>2011.09.14.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20</a:t>
            </a:fld>
            <a:endParaRPr lang="hu-HU" b="0"/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533400"/>
          </a:xfrm>
        </p:spPr>
        <p:txBody>
          <a:bodyPr/>
          <a:lstStyle/>
          <a:p>
            <a:r>
              <a:rPr lang="hu-HU" dirty="0" smtClean="0"/>
              <a:t>A PLC részegységeinek feladata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-68263" y="1385664"/>
            <a:ext cx="9248775" cy="48260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Digit</a:t>
            </a:r>
            <a:r>
              <a:rPr lang="hu-HU" sz="1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ális</a:t>
            </a:r>
            <a:r>
              <a:rPr lang="hu-H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bemeneti </a:t>
            </a:r>
            <a:r>
              <a:rPr lang="hu-H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modulok		Digitális Kimeneti modulok</a:t>
            </a:r>
            <a:endParaRPr lang="de-DE" sz="1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87337" y="2020664"/>
            <a:ext cx="4800600" cy="330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GB" sz="1400" b="0" dirty="0">
                <a:latin typeface="Arial" charset="0"/>
              </a:rPr>
              <a:t> 5 VDC - 230 VAC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de-DE" sz="1400" b="0" dirty="0">
                <a:latin typeface="Arial" charset="0"/>
                <a:sym typeface="Wingdings" pitchFamily="2" charset="2"/>
              </a:rPr>
              <a:t> </a:t>
            </a:r>
            <a:r>
              <a:rPr lang="hu-HU" sz="1400" b="0" dirty="0">
                <a:latin typeface="Arial" charset="0"/>
              </a:rPr>
              <a:t>bemeneti szűrő</a:t>
            </a:r>
            <a:r>
              <a:rPr lang="en-GB" sz="1400" b="0" dirty="0">
                <a:latin typeface="Arial" charset="0"/>
              </a:rPr>
              <a:t>: 0.2 ms + 3.0 ms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de-DE" sz="1400" b="0" dirty="0">
                <a:latin typeface="Arial" charset="0"/>
                <a:sym typeface="Wingdings" pitchFamily="2" charset="2"/>
              </a:rPr>
              <a:t> </a:t>
            </a:r>
            <a:r>
              <a:rPr lang="en-GB" sz="1400" b="0" dirty="0">
                <a:latin typeface="Arial" charset="0"/>
              </a:rPr>
              <a:t>PNP &amp; NPN </a:t>
            </a:r>
            <a:r>
              <a:rPr lang="hu-HU" sz="1400" b="0" dirty="0">
                <a:latin typeface="Arial" charset="0"/>
              </a:rPr>
              <a:t>bemenetek</a:t>
            </a:r>
            <a:endParaRPr lang="en-GB" sz="1400" b="0" dirty="0">
              <a:latin typeface="Arial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de-DE" sz="1400" b="0" dirty="0">
                <a:latin typeface="Arial" charset="0"/>
                <a:sym typeface="Wingdings" pitchFamily="2" charset="2"/>
              </a:rPr>
              <a:t> </a:t>
            </a:r>
            <a:r>
              <a:rPr lang="en-GB" sz="1400" b="0" dirty="0">
                <a:latin typeface="Arial" charset="0"/>
              </a:rPr>
              <a:t>2, 3, 4-</a:t>
            </a:r>
            <a:r>
              <a:rPr lang="hu-HU" sz="1400" b="0" dirty="0">
                <a:latin typeface="Arial" charset="0"/>
              </a:rPr>
              <a:t>vezetékes összeköttetés</a:t>
            </a:r>
            <a:endParaRPr lang="en-GB" sz="1400" b="0" u="sng" dirty="0">
              <a:latin typeface="Arial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de-DE" sz="1400" b="0" dirty="0">
                <a:latin typeface="Arial" charset="0"/>
                <a:sym typeface="Wingdings" pitchFamily="2" charset="2"/>
              </a:rPr>
              <a:t> </a:t>
            </a:r>
            <a:r>
              <a:rPr lang="en-GB" sz="1400" b="0" dirty="0">
                <a:latin typeface="Arial" charset="0"/>
              </a:rPr>
              <a:t>2,4,8  </a:t>
            </a:r>
            <a:r>
              <a:rPr lang="hu-HU" sz="1400" b="0" dirty="0">
                <a:latin typeface="Arial" charset="0"/>
              </a:rPr>
              <a:t>csatorna modulonként</a:t>
            </a:r>
            <a:endParaRPr lang="en-GB" sz="1400" b="0" dirty="0">
              <a:latin typeface="Arial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de-DE" sz="1400" b="0" dirty="0">
                <a:latin typeface="Arial" charset="0"/>
                <a:sym typeface="Wingdings" pitchFamily="2" charset="2"/>
              </a:rPr>
              <a:t> </a:t>
            </a:r>
            <a:r>
              <a:rPr lang="hu-HU" sz="1400" b="0" dirty="0">
                <a:latin typeface="Arial" charset="0"/>
              </a:rPr>
              <a:t>potenciálmentes bemenetek</a:t>
            </a:r>
            <a:r>
              <a:rPr lang="en-GB" sz="1400" b="0" dirty="0">
                <a:latin typeface="Arial" charset="0"/>
              </a:rPr>
              <a:t> 24V AC/DC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400" b="0" dirty="0">
                <a:latin typeface="Arial" charset="0"/>
              </a:rPr>
              <a:t> </a:t>
            </a:r>
            <a:r>
              <a:rPr lang="hu-HU" sz="1400" b="0" dirty="0">
                <a:latin typeface="Arial" charset="0"/>
              </a:rPr>
              <a:t>rövidzár védett érzékelő, betáplálás és</a:t>
            </a:r>
          </a:p>
          <a:p>
            <a:pPr>
              <a:spcBef>
                <a:spcPct val="20000"/>
              </a:spcBef>
            </a:pPr>
            <a:r>
              <a:rPr lang="hu-HU" sz="1400" b="0" dirty="0">
                <a:latin typeface="Arial" charset="0"/>
              </a:rPr>
              <a:t>  diagnosztika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de-DE" sz="1400" b="0" dirty="0">
                <a:latin typeface="Arial" charset="0"/>
                <a:sym typeface="Wingdings" pitchFamily="2" charset="2"/>
              </a:rPr>
              <a:t> </a:t>
            </a:r>
            <a:r>
              <a:rPr lang="hu-HU" sz="1400" b="0" dirty="0">
                <a:latin typeface="Arial" charset="0"/>
              </a:rPr>
              <a:t>Behatolás-jelző érzékelők</a:t>
            </a:r>
            <a:endParaRPr lang="en-GB" sz="1400" b="0" dirty="0">
              <a:latin typeface="Arial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de-DE" sz="1400" b="0" dirty="0">
                <a:latin typeface="Arial" charset="0"/>
                <a:sym typeface="Wingdings" pitchFamily="2" charset="2"/>
              </a:rPr>
              <a:t> </a:t>
            </a:r>
            <a:r>
              <a:rPr lang="en-GB" sz="1400" b="0" dirty="0">
                <a:latin typeface="Arial" charset="0"/>
              </a:rPr>
              <a:t>NAMUR 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hu-HU" sz="1400" b="0" dirty="0">
                <a:latin typeface="Arial" charset="0"/>
              </a:rPr>
              <a:t> </a:t>
            </a:r>
            <a:r>
              <a:rPr lang="en-GB" sz="1400" b="0" dirty="0" err="1">
                <a:latin typeface="Arial" charset="0"/>
              </a:rPr>
              <a:t>EEx</a:t>
            </a:r>
            <a:r>
              <a:rPr lang="en-GB" sz="1400" b="0" dirty="0">
                <a:latin typeface="Arial" charset="0"/>
              </a:rPr>
              <a:t>[</a:t>
            </a:r>
            <a:r>
              <a:rPr lang="en-GB" sz="1400" b="0" dirty="0" err="1">
                <a:latin typeface="Arial" charset="0"/>
              </a:rPr>
              <a:t>i</a:t>
            </a:r>
            <a:r>
              <a:rPr lang="en-GB" sz="1400" b="0" dirty="0">
                <a:latin typeface="Arial" charset="0"/>
              </a:rPr>
              <a:t>] </a:t>
            </a:r>
            <a:r>
              <a:rPr lang="hu-HU" sz="1400" b="0" dirty="0">
                <a:latin typeface="Arial" charset="0"/>
              </a:rPr>
              <a:t>bemenetek</a:t>
            </a:r>
            <a:endParaRPr lang="en-GB" sz="1400" b="0" dirty="0">
              <a:latin typeface="Arial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572000" y="2188602"/>
            <a:ext cx="403244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GB" sz="1400" b="0" dirty="0">
                <a:latin typeface="Arial" charset="0"/>
              </a:rPr>
              <a:t> </a:t>
            </a:r>
            <a:r>
              <a:rPr lang="en-GB" sz="1400" b="0" dirty="0">
                <a:solidFill>
                  <a:srgbClr val="000000"/>
                </a:solidFill>
                <a:latin typeface="Arial" charset="0"/>
              </a:rPr>
              <a:t>5 Volt DC - 230 V AC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400" b="0" dirty="0">
                <a:solidFill>
                  <a:srgbClr val="000000"/>
                </a:solidFill>
                <a:latin typeface="Arial" charset="0"/>
              </a:rPr>
              <a:t> 0.5A </a:t>
            </a:r>
            <a:r>
              <a:rPr lang="hu-HU" sz="1400" b="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GB" sz="1400" b="0" dirty="0">
                <a:solidFill>
                  <a:srgbClr val="000000"/>
                </a:solidFill>
                <a:latin typeface="Arial" charset="0"/>
              </a:rPr>
              <a:t> 16.0 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400" b="0" dirty="0">
                <a:latin typeface="Arial" charset="0"/>
              </a:rPr>
              <a:t> </a:t>
            </a:r>
            <a:r>
              <a:rPr lang="en-GB" sz="1400" b="0" dirty="0">
                <a:solidFill>
                  <a:srgbClr val="000000"/>
                </a:solidFill>
                <a:latin typeface="Arial" charset="0"/>
              </a:rPr>
              <a:t>NPN &amp; PNP </a:t>
            </a:r>
            <a:r>
              <a:rPr lang="hu-HU" sz="1400" b="0" dirty="0">
                <a:solidFill>
                  <a:srgbClr val="000000"/>
                </a:solidFill>
                <a:latin typeface="Arial" charset="0"/>
              </a:rPr>
              <a:t>típusok</a:t>
            </a:r>
            <a:r>
              <a:rPr lang="en-GB" sz="1400" b="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400" b="0" dirty="0">
                <a:latin typeface="Arial" charset="0"/>
              </a:rPr>
              <a:t> </a:t>
            </a:r>
            <a:r>
              <a:rPr lang="en-GB" sz="1400" b="0" dirty="0">
                <a:solidFill>
                  <a:srgbClr val="000000"/>
                </a:solidFill>
                <a:latin typeface="Arial" charset="0"/>
              </a:rPr>
              <a:t>1-, 2-, 4-, 8-</a:t>
            </a:r>
            <a:r>
              <a:rPr lang="hu-HU" sz="1400" b="0" dirty="0">
                <a:solidFill>
                  <a:srgbClr val="000000"/>
                </a:solidFill>
                <a:latin typeface="Arial" charset="0"/>
              </a:rPr>
              <a:t>csatorna</a:t>
            </a:r>
            <a:r>
              <a:rPr lang="en-GB" sz="14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hu-HU" sz="1400" b="0" dirty="0">
                <a:solidFill>
                  <a:srgbClr val="000000"/>
                </a:solidFill>
                <a:latin typeface="Arial" charset="0"/>
              </a:rPr>
              <a:t>modulonként</a:t>
            </a:r>
            <a:endParaRPr lang="en-GB" sz="1400" b="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400" b="0" dirty="0">
                <a:latin typeface="Arial" charset="0"/>
              </a:rPr>
              <a:t> </a:t>
            </a:r>
            <a:r>
              <a:rPr lang="en-GB" sz="1400" b="0" dirty="0" err="1">
                <a:solidFill>
                  <a:srgbClr val="000000"/>
                </a:solidFill>
                <a:latin typeface="Arial" charset="0"/>
              </a:rPr>
              <a:t>Opto</a:t>
            </a:r>
            <a:r>
              <a:rPr lang="hu-HU" sz="1400" b="0" dirty="0">
                <a:solidFill>
                  <a:srgbClr val="000000"/>
                </a:solidFill>
                <a:latin typeface="Arial" charset="0"/>
              </a:rPr>
              <a:t>csatolós</a:t>
            </a:r>
            <a:r>
              <a:rPr lang="en-GB" sz="1400" b="0" dirty="0">
                <a:solidFill>
                  <a:srgbClr val="000000"/>
                </a:solidFill>
                <a:latin typeface="Arial" charset="0"/>
              </a:rPr>
              <a:t>-, </a:t>
            </a:r>
            <a:r>
              <a:rPr lang="en-GB" sz="1400" b="0" dirty="0" err="1">
                <a:solidFill>
                  <a:srgbClr val="000000"/>
                </a:solidFill>
                <a:latin typeface="Arial" charset="0"/>
              </a:rPr>
              <a:t>Rel</a:t>
            </a:r>
            <a:r>
              <a:rPr lang="hu-HU" sz="1400" b="0" dirty="0">
                <a:solidFill>
                  <a:srgbClr val="000000"/>
                </a:solidFill>
                <a:latin typeface="Arial" charset="0"/>
              </a:rPr>
              <a:t>és</a:t>
            </a:r>
            <a:r>
              <a:rPr lang="en-GB" sz="1400" b="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hu-HU" sz="1400" b="0" dirty="0">
                <a:solidFill>
                  <a:srgbClr val="000000"/>
                </a:solidFill>
                <a:latin typeface="Arial" charset="0"/>
              </a:rPr>
              <a:t> vagy</a:t>
            </a:r>
            <a:r>
              <a:rPr lang="en-GB" sz="1400" b="0" dirty="0">
                <a:solidFill>
                  <a:srgbClr val="000000"/>
                </a:solidFill>
                <a:latin typeface="Arial" charset="0"/>
              </a:rPr>
              <a:t> SSR-</a:t>
            </a:r>
            <a:r>
              <a:rPr lang="hu-HU" sz="1400" b="0" dirty="0">
                <a:solidFill>
                  <a:srgbClr val="000000"/>
                </a:solidFill>
                <a:latin typeface="Arial" charset="0"/>
              </a:rPr>
              <a:t>kimenet</a:t>
            </a:r>
            <a:endParaRPr lang="en-GB" sz="1400" b="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400" b="0" dirty="0">
                <a:latin typeface="Arial" charset="0"/>
              </a:rPr>
              <a:t> </a:t>
            </a:r>
            <a:r>
              <a:rPr lang="hu-HU" sz="1400" b="0" dirty="0">
                <a:latin typeface="Arial" charset="0"/>
              </a:rPr>
              <a:t>Rövidzár- és Bekötés-diagnosztika (opció)</a:t>
            </a:r>
            <a:endParaRPr lang="en-GB" sz="1400" b="0" dirty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9D758-F377-4C71-9D4C-7703B3E25E3C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21</a:t>
            </a:fld>
            <a:endParaRPr lang="hu-HU" b="0"/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533400"/>
          </a:xfrm>
        </p:spPr>
        <p:txBody>
          <a:bodyPr/>
          <a:lstStyle/>
          <a:p>
            <a:r>
              <a:rPr lang="hu-HU" dirty="0" smtClean="0"/>
              <a:t>A PLC részegységeinek feladata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1520" y="1700808"/>
            <a:ext cx="4800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GB" sz="1400" b="0" dirty="0" smtClean="0">
                <a:solidFill>
                  <a:srgbClr val="000000"/>
                </a:solidFill>
                <a:latin typeface="Arial" charset="0"/>
              </a:rPr>
              <a:t>0 -20mA, 4 - 20mA</a:t>
            </a:r>
            <a:r>
              <a:rPr lang="hu-HU" sz="1400" b="0" dirty="0" smtClean="0">
                <a:solidFill>
                  <a:srgbClr val="000000"/>
                </a:solidFill>
                <a:latin typeface="Arial" charset="0"/>
              </a:rPr>
              <a:t>, 0-1A, 0-5A</a:t>
            </a:r>
            <a:endParaRPr lang="en-GB" sz="14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400" b="0" dirty="0" smtClean="0">
                <a:solidFill>
                  <a:srgbClr val="000000"/>
                </a:solidFill>
                <a:latin typeface="Arial" charset="0"/>
              </a:rPr>
              <a:t> 0 -10VDC, + /- 10VDC,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400" b="0" dirty="0" smtClean="0">
                <a:solidFill>
                  <a:srgbClr val="000000"/>
                </a:solidFill>
                <a:latin typeface="Arial" charset="0"/>
              </a:rPr>
              <a:t> 2 &amp; 4 </a:t>
            </a:r>
            <a:r>
              <a:rPr lang="hu-HU" sz="1400" b="0" dirty="0" smtClean="0">
                <a:solidFill>
                  <a:srgbClr val="000000"/>
                </a:solidFill>
                <a:latin typeface="Arial" charset="0"/>
              </a:rPr>
              <a:t>csatornás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hu-HU" sz="1400" b="0" dirty="0" err="1" smtClean="0">
                <a:solidFill>
                  <a:srgbClr val="000000"/>
                </a:solidFill>
                <a:latin typeface="Arial" charset="0"/>
              </a:rPr>
              <a:t>Hőelemek</a:t>
            </a:r>
            <a:r>
              <a:rPr lang="hu-HU" sz="1400" b="0" dirty="0" smtClean="0">
                <a:solidFill>
                  <a:srgbClr val="000000"/>
                </a:solidFill>
                <a:latin typeface="Arial" charset="0"/>
              </a:rPr>
              <a:t> (PT, Ni, stb.)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hu-HU" sz="1400" b="0" dirty="0" smtClean="0">
                <a:solidFill>
                  <a:srgbClr val="000000"/>
                </a:solidFill>
                <a:latin typeface="Arial" charset="0"/>
              </a:rPr>
              <a:t>Ellenállásmérés </a:t>
            </a:r>
            <a:r>
              <a:rPr lang="hu-HU" sz="1400" b="0" dirty="0" err="1" smtClean="0">
                <a:solidFill>
                  <a:srgbClr val="000000"/>
                </a:solidFill>
                <a:latin typeface="Arial" charset="0"/>
              </a:rPr>
              <a:t>nyúlásmérőbélyeghez</a:t>
            </a:r>
            <a:endParaRPr lang="en-GB" sz="1400" b="0" dirty="0" smtClean="0"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hu-HU" sz="1400" b="0" dirty="0" smtClean="0">
                <a:latin typeface="Arial" charset="0"/>
              </a:rPr>
              <a:t>12-16-bites felbontás</a:t>
            </a:r>
            <a:r>
              <a:rPr lang="en-GB" sz="1400" b="0" dirty="0" smtClean="0">
                <a:latin typeface="Arial" charset="0"/>
              </a:rPr>
              <a:t> </a:t>
            </a:r>
            <a:endParaRPr lang="en-GB" sz="1400" b="0" dirty="0">
              <a:latin typeface="Arial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499992" y="1700808"/>
            <a:ext cx="4800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GB" sz="1600" b="0" dirty="0">
                <a:solidFill>
                  <a:srgbClr val="000000"/>
                </a:solidFill>
                <a:latin typeface="Arial" charset="0"/>
              </a:rPr>
              <a:t> 0 -20mA, 4 - 20mA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600" b="0" dirty="0">
                <a:solidFill>
                  <a:srgbClr val="000000"/>
                </a:solidFill>
                <a:latin typeface="Arial" charset="0"/>
              </a:rPr>
              <a:t> 0 -10VDC, + /- 10VDC,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600" b="0" dirty="0">
                <a:solidFill>
                  <a:srgbClr val="000000"/>
                </a:solidFill>
                <a:latin typeface="Arial" charset="0"/>
              </a:rPr>
              <a:t> 2 &amp; 4 </a:t>
            </a:r>
            <a:r>
              <a:rPr lang="hu-HU" sz="1600" b="0" dirty="0">
                <a:solidFill>
                  <a:srgbClr val="000000"/>
                </a:solidFill>
                <a:latin typeface="Arial" charset="0"/>
              </a:rPr>
              <a:t>csatornás</a:t>
            </a:r>
            <a:endParaRPr lang="en-GB" sz="1600" b="0" dirty="0">
              <a:latin typeface="Arial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499992" y="3198974"/>
            <a:ext cx="4790414" cy="26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1400" b="0" dirty="0">
                <a:latin typeface="Arial" charset="0"/>
              </a:rPr>
              <a:t> Encoder Interface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1400" b="0" dirty="0">
                <a:solidFill>
                  <a:srgbClr val="000099"/>
                </a:solidFill>
                <a:latin typeface="Arial" charset="0"/>
                <a:sym typeface="ZapfDingbats BT" pitchFamily="2" charset="2"/>
              </a:rPr>
              <a:t> </a:t>
            </a:r>
            <a:r>
              <a:rPr lang="en-US" sz="1400" b="0" dirty="0">
                <a:latin typeface="Arial" charset="0"/>
              </a:rPr>
              <a:t>SSI Transmitter Interface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1400" b="0" dirty="0">
                <a:solidFill>
                  <a:srgbClr val="000099"/>
                </a:solidFill>
                <a:latin typeface="Arial" charset="0"/>
                <a:sym typeface="ZapfDingbats BT" pitchFamily="2" charset="2"/>
              </a:rPr>
              <a:t> </a:t>
            </a:r>
            <a:r>
              <a:rPr lang="hu-HU" sz="1400" b="0" dirty="0">
                <a:latin typeface="Arial" charset="0"/>
                <a:sym typeface="ZapfDingbats BT" pitchFamily="2" charset="2"/>
              </a:rPr>
              <a:t>előre</a:t>
            </a:r>
            <a:r>
              <a:rPr lang="en-US" sz="1400" b="0" dirty="0">
                <a:latin typeface="Arial" charset="0"/>
                <a:sym typeface="ZapfDingbats BT" pitchFamily="2" charset="2"/>
              </a:rPr>
              <a:t>-/</a:t>
            </a:r>
            <a:r>
              <a:rPr lang="hu-HU" sz="1400" b="0" dirty="0">
                <a:latin typeface="Arial" charset="0"/>
                <a:sym typeface="ZapfDingbats BT" pitchFamily="2" charset="2"/>
              </a:rPr>
              <a:t>hátra</a:t>
            </a:r>
            <a:r>
              <a:rPr lang="en-US" sz="1400" b="0" dirty="0">
                <a:latin typeface="Arial" charset="0"/>
                <a:sym typeface="ZapfDingbats BT" pitchFamily="2" charset="2"/>
              </a:rPr>
              <a:t>-</a:t>
            </a:r>
            <a:r>
              <a:rPr lang="hu-HU" sz="1400" b="0" dirty="0">
                <a:latin typeface="Arial" charset="0"/>
                <a:sym typeface="ZapfDingbats BT" pitchFamily="2" charset="2"/>
              </a:rPr>
              <a:t>számláló</a:t>
            </a:r>
            <a:r>
              <a:rPr lang="en-US" sz="1400" b="0" dirty="0">
                <a:latin typeface="Arial" charset="0"/>
                <a:sym typeface="ZapfDingbats BT" pitchFamily="2" charset="2"/>
              </a:rPr>
              <a:t>, </a:t>
            </a:r>
            <a:r>
              <a:rPr lang="hu-HU" sz="1400" b="0" dirty="0">
                <a:latin typeface="Arial" charset="0"/>
                <a:sym typeface="ZapfDingbats BT" pitchFamily="2" charset="2"/>
              </a:rPr>
              <a:t>frekvenciaszámláló</a:t>
            </a:r>
            <a:endParaRPr lang="en-US" sz="1400" b="0" dirty="0">
              <a:latin typeface="Arial" charset="0"/>
              <a:sym typeface="ZapfDingbats BT" pitchFamily="2" charset="2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1400" b="0" dirty="0">
                <a:solidFill>
                  <a:srgbClr val="000099"/>
                </a:solidFill>
                <a:latin typeface="Arial" charset="0"/>
                <a:sym typeface="ZapfDingbats BT" pitchFamily="2" charset="2"/>
              </a:rPr>
              <a:t> </a:t>
            </a:r>
            <a:r>
              <a:rPr lang="en-US" sz="1400" b="0" dirty="0">
                <a:latin typeface="Arial" charset="0"/>
                <a:sym typeface="ZapfDingbats BT" pitchFamily="2" charset="2"/>
              </a:rPr>
              <a:t>PWM </a:t>
            </a:r>
            <a:r>
              <a:rPr lang="hu-HU" sz="1400" b="0" dirty="0">
                <a:latin typeface="Arial" charset="0"/>
                <a:sym typeface="ZapfDingbats BT" pitchFamily="2" charset="2"/>
              </a:rPr>
              <a:t>kimenetek</a:t>
            </a:r>
            <a:r>
              <a:rPr lang="en-US" sz="1400" b="0" dirty="0">
                <a:latin typeface="Arial" charset="0"/>
                <a:sym typeface="ZapfDingbats BT" pitchFamily="2" charset="2"/>
              </a:rPr>
              <a:t>, </a:t>
            </a:r>
            <a:r>
              <a:rPr lang="hu-HU" sz="1400" b="0" dirty="0">
                <a:latin typeface="Arial" charset="0"/>
                <a:sym typeface="ZapfDingbats BT" pitchFamily="2" charset="2"/>
              </a:rPr>
              <a:t>impulzus</a:t>
            </a:r>
            <a:r>
              <a:rPr lang="en-US" sz="1400" b="0" dirty="0">
                <a:latin typeface="Arial" charset="0"/>
                <a:sym typeface="ZapfDingbats BT" pitchFamily="2" charset="2"/>
              </a:rPr>
              <a:t>-</a:t>
            </a:r>
            <a:r>
              <a:rPr lang="hu-HU" sz="1400" b="0" dirty="0">
                <a:latin typeface="Arial" charset="0"/>
                <a:sym typeface="ZapfDingbats BT" pitchFamily="2" charset="2"/>
              </a:rPr>
              <a:t>adó</a:t>
            </a:r>
            <a:endParaRPr lang="en-US" sz="1400" b="0" dirty="0">
              <a:solidFill>
                <a:srgbClr val="000099"/>
              </a:solidFill>
              <a:latin typeface="Arial" charset="0"/>
              <a:sym typeface="ZapfDingbats BT" pitchFamily="2" charset="2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1400" b="0" dirty="0">
                <a:latin typeface="Arial" charset="0"/>
                <a:sym typeface="ZapfDingbats BT" pitchFamily="2" charset="2"/>
              </a:rPr>
              <a:t> </a:t>
            </a:r>
            <a:r>
              <a:rPr lang="en-US" sz="1400" b="0" dirty="0">
                <a:latin typeface="Arial" charset="0"/>
              </a:rPr>
              <a:t>Gateway; RS232/485/TTY, AS-I, DALI, ENOCEAN, MP 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1400" b="0" dirty="0">
                <a:latin typeface="Arial" charset="0"/>
                <a:sym typeface="ZapfDingbats BT" pitchFamily="2" charset="2"/>
              </a:rPr>
              <a:t> </a:t>
            </a:r>
            <a:r>
              <a:rPr lang="hu-HU" sz="1400" b="0" dirty="0">
                <a:latin typeface="Arial" charset="0"/>
                <a:sym typeface="ZapfDingbats BT" pitchFamily="2" charset="2"/>
              </a:rPr>
              <a:t>Adatcserélő csatlakozók</a:t>
            </a:r>
            <a:endParaRPr lang="en-US" sz="1400" b="0" dirty="0">
              <a:latin typeface="Arial" charset="0"/>
              <a:sym typeface="ZapfDingbats BT" pitchFamily="2" charset="2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1400" b="0" dirty="0">
                <a:latin typeface="Arial" charset="0"/>
                <a:sym typeface="ZapfDingbats BT" pitchFamily="2" charset="2"/>
              </a:rPr>
              <a:t> Stepper Interface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1400" b="0" dirty="0">
                <a:latin typeface="Arial" charset="0"/>
                <a:sym typeface="ZapfDingbats BT" pitchFamily="2" charset="2"/>
              </a:rPr>
              <a:t> Bluetooth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427984" y="2874392"/>
            <a:ext cx="3672408" cy="48260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hu-H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Speciális modulok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-68263" y="1340768"/>
            <a:ext cx="9248775" cy="48260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</a:t>
            </a:r>
            <a:r>
              <a:rPr lang="hu-H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Analóg </a:t>
            </a:r>
            <a:r>
              <a:rPr lang="hu-H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bemeneti modulok		Analóg Kimeneti modulok</a:t>
            </a:r>
            <a:endParaRPr lang="de-DE" sz="1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PLC felépítése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205" y="2541240"/>
            <a:ext cx="622935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-32320" y="3455640"/>
            <a:ext cx="2590800" cy="2133600"/>
            <a:chOff x="192" y="2736"/>
            <a:chExt cx="1632" cy="1344"/>
          </a:xfrm>
        </p:grpSpPr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192" y="2832"/>
              <a:ext cx="75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 dirty="0" smtClean="0">
                  <a:latin typeface="Arial" charset="0"/>
                </a:rPr>
                <a:t>CPU egység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1392" y="2736"/>
              <a:ext cx="432" cy="13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" name="Line 22"/>
            <p:cNvSpPr>
              <a:spLocks noChangeShapeType="1"/>
            </p:cNvSpPr>
            <p:nvPr/>
          </p:nvSpPr>
          <p:spPr bwMode="auto">
            <a:xfrm>
              <a:off x="912" y="3024"/>
              <a:ext cx="432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-108520" y="2617440"/>
            <a:ext cx="3505200" cy="2971800"/>
            <a:chOff x="144" y="2208"/>
            <a:chExt cx="2208" cy="1872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144" y="2208"/>
              <a:ext cx="10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latin typeface="Arial" charset="0"/>
                </a:rPr>
                <a:t>Digitális bemenetek</a:t>
              </a:r>
              <a:endParaRPr lang="de-DE" sz="1400">
                <a:latin typeface="Arial" charset="0"/>
              </a:endParaRP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1920" y="2400"/>
              <a:ext cx="432" cy="16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960" y="2448"/>
              <a:ext cx="91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780480" y="2160240"/>
            <a:ext cx="3683000" cy="3429000"/>
            <a:chOff x="704" y="1920"/>
            <a:chExt cx="2320" cy="2160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704" y="1920"/>
              <a:ext cx="10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latin typeface="Arial" charset="0"/>
                </a:rPr>
                <a:t>Digitális kimenetek</a:t>
              </a:r>
              <a:endParaRPr lang="de-DE" sz="1400">
                <a:latin typeface="Arial" charset="0"/>
              </a:endParaRP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2400" y="2400"/>
              <a:ext cx="624" cy="16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1968" y="2112"/>
              <a:ext cx="52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8" name="Group 43"/>
          <p:cNvGrpSpPr>
            <a:grpSpLocks/>
          </p:cNvGrpSpPr>
          <p:nvPr/>
        </p:nvGrpSpPr>
        <p:grpSpPr bwMode="auto">
          <a:xfrm>
            <a:off x="2329880" y="1474440"/>
            <a:ext cx="2514600" cy="4114800"/>
            <a:chOff x="1680" y="1488"/>
            <a:chExt cx="1584" cy="2592"/>
          </a:xfrm>
        </p:grpSpPr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680" y="1488"/>
              <a:ext cx="10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hu-HU" sz="1400">
                  <a:latin typeface="Arial" charset="0"/>
                </a:rPr>
                <a:t>Speciális csatolók</a:t>
              </a:r>
              <a:r>
                <a:rPr lang="de-DE" sz="1400">
                  <a:latin typeface="Arial" charset="0"/>
                </a:rPr>
                <a:t> / </a:t>
              </a:r>
              <a:r>
                <a:rPr lang="hu-HU" sz="1400">
                  <a:latin typeface="Arial" charset="0"/>
                </a:rPr>
                <a:t>rendszerelemek</a:t>
              </a:r>
              <a:endParaRPr lang="de-DE" sz="1400">
                <a:latin typeface="Arial" charset="0"/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3072" y="2400"/>
              <a:ext cx="192" cy="16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2400" y="1824"/>
              <a:ext cx="72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2" name="Group 40"/>
          <p:cNvGrpSpPr>
            <a:grpSpLocks/>
          </p:cNvGrpSpPr>
          <p:nvPr/>
        </p:nvGrpSpPr>
        <p:grpSpPr bwMode="auto">
          <a:xfrm>
            <a:off x="6063680" y="2084040"/>
            <a:ext cx="2043113" cy="3505200"/>
            <a:chOff x="4032" y="1872"/>
            <a:chExt cx="1287" cy="2208"/>
          </a:xfrm>
        </p:grpSpPr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272" y="1872"/>
              <a:ext cx="10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1400">
                  <a:latin typeface="Arial" charset="0"/>
                </a:rPr>
                <a:t>Analóg bemenetek</a:t>
              </a:r>
              <a:endParaRPr lang="de-DE" sz="1400">
                <a:latin typeface="Arial" charset="0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032" y="2352"/>
              <a:ext cx="288" cy="17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H="1">
              <a:off x="4272" y="2112"/>
              <a:ext cx="384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6" name="Group 41"/>
          <p:cNvGrpSpPr>
            <a:grpSpLocks/>
          </p:cNvGrpSpPr>
          <p:nvPr/>
        </p:nvGrpSpPr>
        <p:grpSpPr bwMode="auto">
          <a:xfrm>
            <a:off x="6597080" y="2617440"/>
            <a:ext cx="2560638" cy="2971800"/>
            <a:chOff x="4368" y="2208"/>
            <a:chExt cx="1613" cy="1872"/>
          </a:xfrm>
        </p:grpSpPr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4977" y="2208"/>
              <a:ext cx="10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hu-HU" sz="1400">
                  <a:latin typeface="Arial" charset="0"/>
                </a:rPr>
                <a:t>Analóg kimenetek</a:t>
              </a:r>
              <a:endParaRPr lang="de-DE" sz="1400">
                <a:latin typeface="Arial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368" y="2352"/>
              <a:ext cx="336" cy="17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 flipH="1">
              <a:off x="4752" y="2544"/>
              <a:ext cx="48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C2D115-7DCC-4519-A152-F8237F8798F4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22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4EB81-50AC-443B-A527-DC9DDA19BF0C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23</a:t>
            </a:fld>
            <a:endParaRPr lang="hu-HU" b="0"/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533400"/>
          </a:xfrm>
        </p:spPr>
        <p:txBody>
          <a:bodyPr/>
          <a:lstStyle/>
          <a:p>
            <a:r>
              <a:rPr lang="hu-HU" dirty="0" smtClean="0"/>
              <a:t>Terepi busz-szabványok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106094" y="5125616"/>
            <a:ext cx="985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/>
            <a:r>
              <a:rPr lang="de-DE" sz="18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</a:t>
            </a:r>
            <a:r>
              <a:rPr lang="de-DE" sz="1800" b="1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Net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7740352" y="3789040"/>
            <a:ext cx="8366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/>
            <a:r>
              <a:rPr lang="de-DE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</a:rPr>
              <a:t>ModBus</a:t>
            </a:r>
            <a:endParaRPr lang="de-DE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334944" y="2472904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de-DE" sz="1800" b="1">
                <a:solidFill>
                  <a:schemeClr val="bg2"/>
                </a:solidFill>
                <a:latin typeface="Arial" charset="0"/>
              </a:rPr>
              <a:t>LONWORKS</a:t>
            </a:r>
            <a:r>
              <a:rPr lang="de-DE" sz="1800" b="1" baseline="30000">
                <a:solidFill>
                  <a:schemeClr val="bg2"/>
                </a:solidFill>
                <a:latin typeface="Arial" charset="0"/>
              </a:rPr>
              <a:t>®</a:t>
            </a:r>
            <a:endParaRPr lang="de-DE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1000944" y="3677816"/>
            <a:ext cx="5318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/>
            <a:r>
              <a:rPr lang="de-DE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</a:rPr>
              <a:t>S</a:t>
            </a:r>
            <a:r>
              <a:rPr lang="de-DE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</a:rPr>
              <a:t>D</a:t>
            </a:r>
            <a:r>
              <a:rPr lang="de-DE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Md BT" pitchFamily="34" charset="0"/>
              </a:rPr>
              <a:t>S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982144" y="2001416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en-US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Ethernet</a:t>
            </a:r>
            <a:endParaRPr lang="en-US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Picture 27" descr="Profibus_logo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941168"/>
            <a:ext cx="1485900" cy="557213"/>
          </a:xfrm>
          <a:prstGeom prst="rect">
            <a:avLst/>
          </a:prstGeom>
          <a:noFill/>
        </p:spPr>
      </p:pic>
      <p:pic>
        <p:nvPicPr>
          <p:cNvPr id="17" name="Picture 28" descr="Profinet_logo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82416"/>
            <a:ext cx="1485900" cy="565150"/>
          </a:xfrm>
          <a:prstGeom prst="rect">
            <a:avLst/>
          </a:prstGeom>
          <a:noFill/>
        </p:spPr>
      </p:pic>
      <p:pic>
        <p:nvPicPr>
          <p:cNvPr id="18" name="Picture 29" descr="firewire logo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4544" y="4897016"/>
            <a:ext cx="444500" cy="571500"/>
          </a:xfrm>
          <a:prstGeom prst="rect">
            <a:avLst/>
          </a:prstGeom>
          <a:noFill/>
        </p:spPr>
      </p:pic>
      <p:pic>
        <p:nvPicPr>
          <p:cNvPr id="19" name="Picture 30" descr="cc-link logo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6544" y="3144416"/>
            <a:ext cx="849313" cy="292100"/>
          </a:xfrm>
          <a:prstGeom prst="rect">
            <a:avLst/>
          </a:prstGeom>
          <a:noFill/>
        </p:spPr>
      </p:pic>
      <p:pic>
        <p:nvPicPr>
          <p:cNvPr id="20" name="Picture 31" descr="canopen logo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0944" y="1772816"/>
            <a:ext cx="950913" cy="900113"/>
          </a:xfrm>
          <a:prstGeom prst="rect">
            <a:avLst/>
          </a:prstGeom>
          <a:noFill/>
        </p:spPr>
      </p:pic>
      <p:pic>
        <p:nvPicPr>
          <p:cNvPr id="21" name="Picture 32" descr="devicenet logo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0544" y="4516016"/>
            <a:ext cx="822325" cy="292100"/>
          </a:xfrm>
          <a:prstGeom prst="rect">
            <a:avLst/>
          </a:prstGeom>
          <a:noFill/>
        </p:spPr>
      </p:pic>
      <p:pic>
        <p:nvPicPr>
          <p:cNvPr id="22" name="Kép 21" descr="knx_logo_testlr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2320" y="4365104"/>
            <a:ext cx="1048451" cy="583096"/>
          </a:xfrm>
          <a:prstGeom prst="rect">
            <a:avLst/>
          </a:prstGeom>
        </p:spPr>
      </p:pic>
      <p:pic>
        <p:nvPicPr>
          <p:cNvPr id="41991" name="Picture 7" descr="C:\Users\Gyuri\AppData\Local\Microsoft\Windows\Temporary Internet Files\Content.IE5\7022CSHX\MC900299221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2806750"/>
            <a:ext cx="1812925" cy="1630362"/>
          </a:xfrm>
          <a:prstGeom prst="rect">
            <a:avLst/>
          </a:prstGeom>
          <a:noFill/>
        </p:spPr>
      </p:pic>
      <p:sp>
        <p:nvSpPr>
          <p:cNvPr id="23" name="Szövegdoboz 22"/>
          <p:cNvSpPr txBox="1"/>
          <p:nvPr/>
        </p:nvSpPr>
        <p:spPr>
          <a:xfrm>
            <a:off x="1331640" y="5733256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0" dirty="0" smtClean="0"/>
              <a:t>Online katalógus bemutatása!</a:t>
            </a:r>
            <a:endParaRPr lang="hu-HU" sz="16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EC5F-8CD9-4E64-81AB-42DA4AE9E76D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24</a:t>
            </a:fld>
            <a:endParaRPr lang="hu-HU" b="0"/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533400"/>
          </a:xfrm>
        </p:spPr>
        <p:txBody>
          <a:bodyPr/>
          <a:lstStyle/>
          <a:p>
            <a:r>
              <a:rPr lang="hu-HU" dirty="0" smtClean="0"/>
              <a:t>PLC szoftver felépítése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07504" y="1484784"/>
            <a:ext cx="89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Firmware</a:t>
            </a:r>
            <a:r>
              <a:rPr lang="hu-HU" sz="2400" dirty="0" smtClean="0"/>
              <a:t>: </a:t>
            </a:r>
            <a:r>
              <a:rPr lang="hu-HU" sz="2400" b="0" dirty="0" smtClean="0"/>
              <a:t>Ez a PLC operációs rendszere.</a:t>
            </a:r>
          </a:p>
          <a:p>
            <a:r>
              <a:rPr lang="hu-HU" sz="2400" b="0" dirty="0" smtClean="0"/>
              <a:t>Funkciói: </a:t>
            </a:r>
          </a:p>
          <a:p>
            <a:r>
              <a:rPr lang="hu-HU" sz="2400" b="0" dirty="0" smtClean="0"/>
              <a:t>- </a:t>
            </a:r>
            <a:r>
              <a:rPr lang="hu-HU" sz="2400" b="0" dirty="0" err="1" smtClean="0"/>
              <a:t>interpreter</a:t>
            </a:r>
            <a:r>
              <a:rPr lang="hu-HU" sz="2400" b="0" dirty="0" smtClean="0"/>
              <a:t> funkció a felhasználói program értelmezésére és</a:t>
            </a:r>
          </a:p>
          <a:p>
            <a:r>
              <a:rPr lang="hu-HU" sz="2400" b="0" dirty="0" smtClean="0"/>
              <a:t>Végrehajtására</a:t>
            </a:r>
          </a:p>
          <a:p>
            <a:r>
              <a:rPr lang="hu-HU" sz="2400" b="0" dirty="0" smtClean="0"/>
              <a:t>- státusszó-generálás funkció</a:t>
            </a:r>
          </a:p>
          <a:p>
            <a:r>
              <a:rPr lang="hu-HU" sz="2400" b="0" dirty="0" smtClean="0"/>
              <a:t>- önteszt funkció</a:t>
            </a:r>
          </a:p>
          <a:p>
            <a:r>
              <a:rPr lang="hu-HU" sz="2400" b="0" dirty="0" smtClean="0"/>
              <a:t>- kommunikációs vonalak kezelése</a:t>
            </a:r>
          </a:p>
          <a:p>
            <a:r>
              <a:rPr lang="hu-HU" sz="2400" b="0" dirty="0" smtClean="0"/>
              <a:t>- ember-gép kapcsolat</a:t>
            </a:r>
          </a:p>
          <a:p>
            <a:pPr>
              <a:buFontTx/>
              <a:buChar char="-"/>
            </a:pPr>
            <a:r>
              <a:rPr lang="hu-HU" sz="2400" b="0" dirty="0" smtClean="0"/>
              <a:t>programfejlesztési funkciók</a:t>
            </a:r>
          </a:p>
          <a:p>
            <a:pPr>
              <a:buFontTx/>
              <a:buChar char="-"/>
            </a:pPr>
            <a:endParaRPr lang="hu-HU" sz="2400" b="0" dirty="0" smtClean="0"/>
          </a:p>
          <a:p>
            <a:r>
              <a:rPr lang="hu-HU" sz="2400" dirty="0" smtClean="0"/>
              <a:t>Felhasználói programok:</a:t>
            </a:r>
          </a:p>
          <a:p>
            <a:r>
              <a:rPr lang="hu-HU" sz="2400" b="0" dirty="0" smtClean="0"/>
              <a:t>Ezáltal válik a PLC alkalmassá az adott vezérlési feladatra.</a:t>
            </a:r>
            <a:endParaRPr lang="hu-HU" sz="24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PLC vezérlési hurok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132856"/>
            <a:ext cx="3380582" cy="282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6588224" y="352249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Bekapcsolás</a:t>
            </a:r>
            <a:endParaRPr lang="hu-HU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940152" y="458112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 smtClean="0"/>
              <a:t>Folyamatváltás, és a PLC megáll amíg ellenőrzi saját működését</a:t>
            </a:r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475656" y="465313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Bemenetek beolvasása</a:t>
            </a:r>
            <a:endParaRPr 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899592" y="191683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 smtClean="0"/>
              <a:t>A PLC program megváltoztatja a kimeneteit a bemenetek kiértékelés után</a:t>
            </a:r>
            <a:endParaRPr lang="hu-HU" sz="1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012160" y="213285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Kimenetek új értékre állítása</a:t>
            </a:r>
            <a:endParaRPr lang="hu-HU" sz="1600" dirty="0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108EF-EDFE-4D8C-B228-CA4C0756DB55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25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BBA6A-5429-47CE-B63A-5A00EA8AEBCC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26</a:t>
            </a:fld>
            <a:endParaRPr lang="hu-HU" b="0"/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533400"/>
          </a:xfrm>
        </p:spPr>
        <p:txBody>
          <a:bodyPr/>
          <a:lstStyle/>
          <a:p>
            <a:r>
              <a:rPr lang="hu-HU" dirty="0" smtClean="0"/>
              <a:t>PLC programozása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699792" y="1268760"/>
            <a:ext cx="3933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2003: IEC 61131-3(!) 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1331640" y="2852936"/>
            <a:ext cx="67345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Létradiagram (LD)</a:t>
            </a:r>
          </a:p>
          <a:p>
            <a:pPr>
              <a:buFontTx/>
              <a:buChar char="-"/>
            </a:pPr>
            <a:r>
              <a:rPr lang="hu-HU" dirty="0" smtClean="0"/>
              <a:t>Funkcióblokk diagram (FBD)</a:t>
            </a:r>
          </a:p>
          <a:p>
            <a:pPr>
              <a:buFontTx/>
              <a:buChar char="-"/>
            </a:pPr>
            <a:r>
              <a:rPr lang="hu-HU" dirty="0" smtClean="0"/>
              <a:t>Strukturált szöveg (ST)</a:t>
            </a:r>
          </a:p>
          <a:p>
            <a:pPr>
              <a:buFontTx/>
              <a:buChar char="-"/>
            </a:pPr>
            <a:r>
              <a:rPr lang="hu-HU" dirty="0" smtClean="0"/>
              <a:t>Instrukciós lista (IL)</a:t>
            </a:r>
          </a:p>
          <a:p>
            <a:pPr>
              <a:buFontTx/>
              <a:buChar char="-"/>
            </a:pPr>
            <a:r>
              <a:rPr lang="hu-HU" dirty="0" smtClean="0"/>
              <a:t>Szekvenciális funkció táblázat (SFC)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PLc</a:t>
            </a:r>
            <a:r>
              <a:rPr lang="hu-HU" dirty="0" smtClean="0"/>
              <a:t> programozása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EEE0E-C782-4606-828B-5157A0331B46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27</a:t>
            </a:fld>
            <a:endParaRPr lang="hu-HU" b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496" y="1124744"/>
            <a:ext cx="89154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Szöveges / utasításlistás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2000" kern="0" dirty="0" smtClean="0">
                <a:latin typeface="+mn-lt"/>
              </a:rPr>
              <a:t>	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szöveges megjelenítési mód hasonlít a hagyományos PC-s programnyelvekre leginkább. Ez azonban nem annyira áttekinthető, mint a grafikus módok. A lényege, hogy különböző a gép által érthető „mondatokkal” adjuk meg, hogy mit is csináljon majd a PLC. Ezeket a mondatokat a fordítóprogram lefordítja a PLC számára érthető programnyelvre, majd áttölthetjük azt a PLC programtárába.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Blokkdiagram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Ez az ábrázolási mód grafikus, inkább a villamosmérnökök számára átlátható. Hasonlít egy rendes áramköri rajzhoz. A programozó a képernyőre rajzolhatja a logikai kapukat, logikai egységeket, időzítőket, egyéb alkotóelemeket. Ezeket összekötve áramkörként definiálhatja a programot. Másik lehetőség, hogy az áramkör nem logikai egységekből épül fel, hanem virtuális reléket, tekercseket köthet össze a fejlesztő.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Létradiagram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2000" kern="0" dirty="0" smtClean="0">
                <a:latin typeface="+mn-lt"/>
              </a:rPr>
              <a:t>	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Ez a másik alapvető grafikus programozási módszer, amely az információtechnológiában járatos emberek számára nyújt könnyű áttekinthetőséget. Itt egy sínre illeszthetünk bizonyos feltételekhez kötött utasításokat. A PLC minden időpontban megvizsgálja, hogy mely feltételek teljesülnek, és az azokhoz tartozó utasításokat elkezdi végrehajtani.</a:t>
            </a: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PLC programozása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196752"/>
            <a:ext cx="7772400" cy="4824413"/>
          </a:xfrm>
        </p:spPr>
        <p:txBody>
          <a:bodyPr/>
          <a:lstStyle/>
          <a:p>
            <a:pPr algn="just"/>
            <a:r>
              <a:rPr lang="hu-HU" dirty="0" smtClean="0"/>
              <a:t>A programot általában valamilyen speciális programozó kábel segítségével lehet programozni. A programot lehet RAM, vagy </a:t>
            </a:r>
            <a:r>
              <a:rPr lang="hu-HU" dirty="0" err="1" smtClean="0"/>
              <a:t>Flash</a:t>
            </a:r>
            <a:r>
              <a:rPr lang="hu-HU" dirty="0" smtClean="0"/>
              <a:t> memóriában is tárolni. (Általában a </a:t>
            </a:r>
            <a:r>
              <a:rPr lang="hu-HU" dirty="0" err="1" smtClean="0"/>
              <a:t>Flash</a:t>
            </a:r>
            <a:r>
              <a:rPr lang="hu-HU" dirty="0" smtClean="0"/>
              <a:t> memória miatt a próbálkozásokat </a:t>
            </a:r>
            <a:r>
              <a:rPr lang="hu-HU" dirty="0" err="1" smtClean="0"/>
              <a:t>RAM-ban</a:t>
            </a:r>
            <a:r>
              <a:rPr lang="hu-HU" dirty="0" smtClean="0"/>
              <a:t> tárolják. Szimulációs üzemmódban a program hardver nélkül is tesztelhető. </a:t>
            </a:r>
          </a:p>
          <a:p>
            <a:endParaRPr lang="hu-HU" dirty="0" smtClean="0"/>
          </a:p>
          <a:p>
            <a:pPr algn="just"/>
            <a:r>
              <a:rPr lang="hu-HU" dirty="0" smtClean="0"/>
              <a:t>A PLC elhelyezett START-STOP kapcsoló a program tápfeszültségre vonatkoztatott automatikus indítását/tiltását befolyásolja.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F0A59-B00D-41BC-A086-BC43ED0CDE39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28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PLC programozása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Változó típusok:</a:t>
            </a:r>
          </a:p>
          <a:p>
            <a:pPr>
              <a:buNone/>
            </a:pPr>
            <a:r>
              <a:rPr lang="hu-HU" dirty="0" smtClean="0"/>
              <a:t>BOOLEAN                     0-1, FALSE-TRUE</a:t>
            </a:r>
          </a:p>
          <a:p>
            <a:pPr>
              <a:buNone/>
            </a:pPr>
            <a:r>
              <a:rPr lang="hu-HU" dirty="0" smtClean="0"/>
              <a:t>BYTE		                  0 - 255</a:t>
            </a:r>
          </a:p>
          <a:p>
            <a:pPr>
              <a:buNone/>
            </a:pPr>
            <a:r>
              <a:rPr lang="hu-HU" dirty="0" smtClean="0"/>
              <a:t>WORD	                  0 - 65535</a:t>
            </a:r>
          </a:p>
          <a:p>
            <a:pPr>
              <a:buNone/>
            </a:pPr>
            <a:r>
              <a:rPr lang="hu-HU" dirty="0" smtClean="0"/>
              <a:t>DWORD	                  0 – 4294967295</a:t>
            </a:r>
          </a:p>
          <a:p>
            <a:pPr>
              <a:buNone/>
            </a:pPr>
            <a:r>
              <a:rPr lang="hu-HU" dirty="0" smtClean="0"/>
              <a:t>INT	                     -32768 – 32768</a:t>
            </a:r>
          </a:p>
          <a:p>
            <a:pPr>
              <a:buNone/>
            </a:pPr>
            <a:r>
              <a:rPr lang="hu-HU" dirty="0" smtClean="0"/>
              <a:t>UINT		                   0 – 65535</a:t>
            </a:r>
          </a:p>
          <a:p>
            <a:pPr>
              <a:buNone/>
            </a:pPr>
            <a:r>
              <a:rPr lang="hu-HU" dirty="0" smtClean="0"/>
              <a:t>DINT               -2147483648 – 2147483648</a:t>
            </a:r>
          </a:p>
          <a:p>
            <a:pPr>
              <a:buNone/>
            </a:pPr>
            <a:r>
              <a:rPr lang="hu-HU" dirty="0" smtClean="0"/>
              <a:t>UDINT                                0 - 4294967295</a:t>
            </a:r>
          </a:p>
          <a:p>
            <a:pPr>
              <a:buNone/>
            </a:pPr>
            <a:r>
              <a:rPr lang="hu-HU" dirty="0" smtClean="0"/>
              <a:t>REAL	     1.175494351e-38  -  3.402823466e+38</a:t>
            </a:r>
          </a:p>
          <a:p>
            <a:pPr>
              <a:buNone/>
            </a:pPr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F5564-168F-4FBF-8DDA-F93C08D5662F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29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OKTATÓK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975"/>
            <a:ext cx="8496943" cy="4824413"/>
          </a:xfr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dr. Kemény József (</a:t>
            </a:r>
            <a:r>
              <a:rPr lang="hu-HU" dirty="0" err="1" smtClean="0"/>
              <a:t>kemeny.jozsef</a:t>
            </a:r>
            <a:r>
              <a:rPr lang="hu-HU" dirty="0" smtClean="0"/>
              <a:t>@</a:t>
            </a:r>
            <a:r>
              <a:rPr lang="hu-HU" dirty="0" err="1" smtClean="0"/>
              <a:t>kvk.uni-obuda.hu</a:t>
            </a:r>
            <a:r>
              <a:rPr lang="hu-HU" dirty="0" smtClean="0"/>
              <a:t>)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dr. Kádár Péter (</a:t>
            </a:r>
            <a:r>
              <a:rPr lang="hu-HU" dirty="0" err="1" smtClean="0"/>
              <a:t>kadar.peter</a:t>
            </a:r>
            <a:r>
              <a:rPr lang="hu-HU" dirty="0" smtClean="0"/>
              <a:t>@</a:t>
            </a:r>
            <a:r>
              <a:rPr lang="hu-HU" dirty="0" err="1" smtClean="0"/>
              <a:t>kvk.uni-obuda.hu</a:t>
            </a:r>
            <a:r>
              <a:rPr lang="hu-HU" dirty="0" smtClean="0"/>
              <a:t>)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Barlangi Attila (</a:t>
            </a:r>
            <a:r>
              <a:rPr lang="hu-HU" dirty="0" err="1" smtClean="0"/>
              <a:t>barlangi.attila</a:t>
            </a:r>
            <a:r>
              <a:rPr lang="hu-HU" dirty="0" smtClean="0"/>
              <a:t>@</a:t>
            </a:r>
            <a:r>
              <a:rPr lang="hu-HU" dirty="0" err="1" smtClean="0"/>
              <a:t>kvk.uni-obuda.hu</a:t>
            </a:r>
            <a:r>
              <a:rPr lang="hu-HU" dirty="0" smtClean="0"/>
              <a:t>)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Sándorfalvi György (</a:t>
            </a:r>
            <a:r>
              <a:rPr lang="hu-HU" dirty="0" err="1" smtClean="0"/>
              <a:t>sandorfalvi.gyorgy</a:t>
            </a:r>
            <a:r>
              <a:rPr lang="hu-HU" dirty="0" smtClean="0"/>
              <a:t>@</a:t>
            </a:r>
            <a:r>
              <a:rPr lang="hu-HU" dirty="0" err="1" smtClean="0"/>
              <a:t>kvk.uni-obuda.hu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717C7-F018-4DA6-8AE0-D7117856C684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PLC programozása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204" y="1196975"/>
            <a:ext cx="8064252" cy="482441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Változók lehetnek:</a:t>
            </a:r>
          </a:p>
          <a:p>
            <a:pPr>
              <a:buFontTx/>
              <a:buChar char="-"/>
            </a:pPr>
            <a:r>
              <a:rPr lang="hu-HU" dirty="0" err="1" smtClean="0"/>
              <a:t>Kontansok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Nem felejtő változók</a:t>
            </a:r>
          </a:p>
          <a:p>
            <a:pPr>
              <a:buFontTx/>
              <a:buChar char="-"/>
            </a:pPr>
            <a:r>
              <a:rPr lang="hu-HU" dirty="0" err="1" smtClean="0"/>
              <a:t>Perzisztens</a:t>
            </a:r>
            <a:r>
              <a:rPr lang="hu-HU" dirty="0" smtClean="0"/>
              <a:t> változók</a:t>
            </a:r>
          </a:p>
          <a:p>
            <a:pPr>
              <a:buNone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Lokális változók</a:t>
            </a:r>
          </a:p>
          <a:p>
            <a:pPr>
              <a:buFontTx/>
              <a:buChar char="-"/>
            </a:pPr>
            <a:r>
              <a:rPr lang="hu-HU" dirty="0" smtClean="0"/>
              <a:t>Lokális bemeneti változók</a:t>
            </a:r>
          </a:p>
          <a:p>
            <a:pPr>
              <a:buFontTx/>
              <a:buChar char="-"/>
            </a:pPr>
            <a:r>
              <a:rPr lang="hu-HU" dirty="0" smtClean="0"/>
              <a:t>Lokális kimeneti változók</a:t>
            </a:r>
          </a:p>
          <a:p>
            <a:pPr>
              <a:buFontTx/>
              <a:buChar char="-"/>
            </a:pPr>
            <a:r>
              <a:rPr lang="hu-HU" dirty="0" smtClean="0"/>
              <a:t>Globális változók.</a:t>
            </a:r>
          </a:p>
          <a:p>
            <a:pPr>
              <a:buNone/>
            </a:pP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A1645-8EB1-4005-B4FB-C3129D3AB507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30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PLC programozása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Alap funkciók:</a:t>
            </a:r>
          </a:p>
          <a:p>
            <a:pPr>
              <a:buNone/>
            </a:pPr>
            <a:r>
              <a:rPr lang="hu-HU" dirty="0" smtClean="0"/>
              <a:t>-   Logikai műveletek (AND, OR, XOR, NOT)</a:t>
            </a:r>
          </a:p>
          <a:p>
            <a:pPr>
              <a:buFontTx/>
              <a:buChar char="-"/>
            </a:pPr>
            <a:r>
              <a:rPr lang="hu-HU" dirty="0" smtClean="0"/>
              <a:t>RS tároló</a:t>
            </a:r>
          </a:p>
          <a:p>
            <a:pPr>
              <a:buFontTx/>
              <a:buChar char="-"/>
            </a:pPr>
            <a:r>
              <a:rPr lang="hu-HU" dirty="0" smtClean="0"/>
              <a:t>Számlálók</a:t>
            </a:r>
          </a:p>
          <a:p>
            <a:pPr>
              <a:buFontTx/>
              <a:buChar char="-"/>
            </a:pPr>
            <a:r>
              <a:rPr lang="hu-HU" dirty="0" smtClean="0"/>
              <a:t>Időzítők (TON, TOF)</a:t>
            </a:r>
          </a:p>
          <a:p>
            <a:pPr>
              <a:buFontTx/>
              <a:buChar char="-"/>
            </a:pPr>
            <a:r>
              <a:rPr lang="hu-HU" dirty="0" smtClean="0"/>
              <a:t>Él érzékelés (R_TRIG, F_TRIG)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Speciális funkciók:</a:t>
            </a:r>
          </a:p>
          <a:p>
            <a:pPr>
              <a:buFontTx/>
              <a:buChar char="-"/>
            </a:pPr>
            <a:r>
              <a:rPr lang="hu-HU" dirty="0" smtClean="0"/>
              <a:t>Egyedi Funkció blokk létrahozása</a:t>
            </a:r>
          </a:p>
          <a:p>
            <a:pPr>
              <a:buFontTx/>
              <a:buChar char="-"/>
            </a:pPr>
            <a:r>
              <a:rPr lang="hu-HU" dirty="0" smtClean="0"/>
              <a:t>Egyedi Adattípus létrehozása</a:t>
            </a:r>
          </a:p>
          <a:p>
            <a:pPr>
              <a:buFontTx/>
              <a:buChar char="-"/>
            </a:pPr>
            <a:r>
              <a:rPr lang="hu-HU" dirty="0" smtClean="0"/>
              <a:t>Vizualizáció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75F07-2C2B-47EE-872F-B9316288AF4D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31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PLC programozása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Alkalmazási példák:</a:t>
            </a:r>
          </a:p>
          <a:p>
            <a:pPr lvl="1"/>
            <a:r>
              <a:rPr lang="hu-HU" dirty="0" smtClean="0"/>
              <a:t>Lépcsőház világítás</a:t>
            </a:r>
          </a:p>
          <a:p>
            <a:pPr lvl="1"/>
            <a:r>
              <a:rPr lang="hu-HU" dirty="0" smtClean="0"/>
              <a:t>ETRA automatika</a:t>
            </a:r>
          </a:p>
          <a:p>
            <a:pPr lvl="1"/>
            <a:r>
              <a:rPr lang="hu-HU" dirty="0" smtClean="0"/>
              <a:t>ÁTRAK automatika</a:t>
            </a:r>
          </a:p>
          <a:p>
            <a:pPr lvl="1"/>
            <a:r>
              <a:rPr lang="hu-HU" dirty="0" smtClean="0"/>
              <a:t>Transzformátor fokozatszabályzás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EEE0E-C782-4606-828B-5157A0331B46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32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133079"/>
            <a:ext cx="7629029" cy="2448049"/>
          </a:xfrm>
        </p:spPr>
        <p:txBody>
          <a:bodyPr/>
          <a:lstStyle/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r>
              <a:rPr lang="hu-HU" sz="3600" b="1" dirty="0" smtClean="0">
                <a:latin typeface="Comic Sans MS" pitchFamily="66" charset="0"/>
              </a:rPr>
              <a:t>Köszönöm megtisztelő figyelmüket!</a:t>
            </a:r>
            <a:endParaRPr lang="en-US" sz="3600" b="1" dirty="0" smtClean="0">
              <a:latin typeface="Comic Sans MS" pitchFamily="66" charset="0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5229200"/>
            <a:ext cx="6400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Sándorfalvi György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sandorfalvi.gyorgy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kvk.uni-obuda.hu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05D13-37D2-45F1-880D-65DE89D66D01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33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EN. INF. I. TÉMAKÖRÖK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villamos energetika informatikai piramisa, folyamatainak klasszikus és modern irányítástechnikai megoldásai</a:t>
            </a:r>
          </a:p>
          <a:p>
            <a:r>
              <a:rPr lang="hu-HU" dirty="0" smtClean="0"/>
              <a:t>Épületen belüli automatizálási feladatok</a:t>
            </a:r>
          </a:p>
          <a:p>
            <a:pPr lvl="1"/>
            <a:r>
              <a:rPr lang="hu-HU" dirty="0" smtClean="0"/>
              <a:t>Tűzfelügyelet</a:t>
            </a:r>
          </a:p>
          <a:p>
            <a:pPr lvl="1"/>
            <a:r>
              <a:rPr lang="hu-HU" dirty="0" smtClean="0"/>
              <a:t>Hő- és füstelvezetési rendszerek</a:t>
            </a:r>
          </a:p>
          <a:p>
            <a:pPr lvl="1"/>
            <a:r>
              <a:rPr lang="hu-HU" dirty="0" smtClean="0"/>
              <a:t>Vagyonvédelmi berendezések</a:t>
            </a:r>
          </a:p>
          <a:p>
            <a:pPr lvl="1"/>
            <a:r>
              <a:rPr lang="hu-HU" dirty="0" smtClean="0"/>
              <a:t>HVAC rendszerek</a:t>
            </a:r>
          </a:p>
          <a:p>
            <a:pPr lvl="1"/>
            <a:r>
              <a:rPr lang="hu-HU" dirty="0" smtClean="0"/>
              <a:t>Világítás és árnyékolástechnika</a:t>
            </a:r>
          </a:p>
          <a:p>
            <a:pPr lvl="1"/>
            <a:r>
              <a:rPr lang="hu-HU" dirty="0" smtClean="0"/>
              <a:t>Megjelenítés</a:t>
            </a:r>
          </a:p>
          <a:p>
            <a:pPr lvl="1"/>
            <a:r>
              <a:rPr lang="hu-HU" dirty="0" smtClean="0"/>
              <a:t>Egyéb feladatok</a:t>
            </a:r>
          </a:p>
          <a:p>
            <a:pPr lvl="1">
              <a:buNone/>
            </a:pPr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76AF6-BABD-4005-8CE7-3708363E3FFD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EN. INF. I. TÉMAKÖRÖK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Érzékelők és beavatkozó elemek</a:t>
            </a:r>
          </a:p>
          <a:p>
            <a:r>
              <a:rPr lang="hu-HU" dirty="0" smtClean="0"/>
              <a:t>Épületautomatizálásban használt buszrendszerek</a:t>
            </a:r>
          </a:p>
          <a:p>
            <a:r>
              <a:rPr lang="hu-HU" dirty="0" smtClean="0"/>
              <a:t>PLC alkalmazása az épületautomatizálásban</a:t>
            </a:r>
          </a:p>
          <a:p>
            <a:pPr lvl="1"/>
            <a:r>
              <a:rPr lang="hu-HU" dirty="0" smtClean="0"/>
              <a:t>A PLC felépítése</a:t>
            </a:r>
          </a:p>
          <a:p>
            <a:pPr lvl="1"/>
            <a:r>
              <a:rPr lang="hu-HU" dirty="0" smtClean="0"/>
              <a:t>A PLC működése</a:t>
            </a:r>
          </a:p>
          <a:p>
            <a:pPr lvl="1"/>
            <a:r>
              <a:rPr lang="hu-HU" dirty="0" smtClean="0"/>
              <a:t>A PLC programozása</a:t>
            </a:r>
          </a:p>
          <a:p>
            <a:pPr lvl="1"/>
            <a:r>
              <a:rPr lang="hu-HU" dirty="0" smtClean="0"/>
              <a:t>Alkalmazási példák</a:t>
            </a:r>
          </a:p>
          <a:p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E6C87-8102-479E-85D1-FC8FBE7E25A3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5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1772816"/>
            <a:ext cx="9793288" cy="1871712"/>
          </a:xfrm>
          <a:noFill/>
        </p:spPr>
        <p:txBody>
          <a:bodyPr lIns="92075" tIns="46038" rIns="92075" bIns="46038"/>
          <a:lstStyle/>
          <a:p>
            <a:r>
              <a:rPr lang="hu-HU" sz="3600" cap="all" dirty="0" smtClean="0"/>
              <a:t>PLC.</a:t>
            </a:r>
            <a:endParaRPr lang="en-US" sz="3600" b="1" cap="all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201737"/>
          </a:xfrm>
          <a:noFill/>
        </p:spPr>
        <p:txBody>
          <a:bodyPr lIns="92075" tIns="46038" rIns="92075" bIns="46038" anchor="ctr"/>
          <a:lstStyle/>
          <a:p>
            <a:r>
              <a:rPr lang="hu-HU" sz="2000" dirty="0" smtClean="0"/>
              <a:t>Sándorfalvi György</a:t>
            </a:r>
            <a:endParaRPr lang="en-US" sz="2000" dirty="0" smtClean="0"/>
          </a:p>
          <a:p>
            <a:r>
              <a:rPr lang="en-US" sz="1800" dirty="0" err="1" smtClean="0"/>
              <a:t>Óbuda</a:t>
            </a:r>
            <a:r>
              <a:rPr lang="hu-HU" sz="1800" dirty="0" smtClean="0"/>
              <a:t>i</a:t>
            </a:r>
            <a:r>
              <a:rPr lang="en-US" sz="1800" dirty="0" smtClean="0"/>
              <a:t> </a:t>
            </a:r>
            <a:r>
              <a:rPr lang="hu-HU" sz="1800" dirty="0" smtClean="0"/>
              <a:t>Egyetem, Kandó Kálmán Villamosmérnöki Kar</a:t>
            </a:r>
          </a:p>
          <a:p>
            <a:r>
              <a:rPr lang="hu-HU" sz="1800" dirty="0" err="1" smtClean="0"/>
              <a:t>Villamosenergetikai</a:t>
            </a:r>
            <a:r>
              <a:rPr lang="hu-HU" sz="1800" dirty="0" smtClean="0"/>
              <a:t> Intézet</a:t>
            </a:r>
            <a:endParaRPr lang="en-US" sz="1800" dirty="0" smtClean="0"/>
          </a:p>
          <a:p>
            <a:r>
              <a:rPr lang="en-US" sz="1800" dirty="0" smtClean="0"/>
              <a:t>Budapest</a:t>
            </a:r>
            <a:r>
              <a:rPr lang="hu-HU" sz="1800" dirty="0" smtClean="0"/>
              <a:t>, 1034 </a:t>
            </a:r>
            <a:r>
              <a:rPr lang="en-US" sz="1800" dirty="0" err="1" smtClean="0"/>
              <a:t>Bécsi</a:t>
            </a:r>
            <a:r>
              <a:rPr lang="en-US" sz="1800" dirty="0" smtClean="0"/>
              <a:t> u. 96/b. </a:t>
            </a:r>
          </a:p>
          <a:p>
            <a:r>
              <a:rPr lang="hu-HU" sz="1800" dirty="0" err="1" smtClean="0"/>
              <a:t>sandorfalvi.gyorgy</a:t>
            </a:r>
            <a:r>
              <a:rPr lang="en-US" sz="1800" dirty="0" smtClean="0"/>
              <a:t>@</a:t>
            </a:r>
            <a:r>
              <a:rPr lang="en-US" sz="1800" dirty="0" err="1" smtClean="0"/>
              <a:t>kvk.uni-obuda.hu</a:t>
            </a:r>
            <a:endParaRPr lang="en-US" sz="18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PLC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5721052" cy="419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1B4D0-06ED-4BF4-928B-12A2EAEDA64F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7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múlt: relés logika</a:t>
            </a:r>
            <a:endParaRPr lang="hu-HU" dirty="0"/>
          </a:p>
        </p:txBody>
      </p:sp>
      <p:pic>
        <p:nvPicPr>
          <p:cNvPr id="7" name="Tartalom helye 6" descr="m3_labor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700808"/>
            <a:ext cx="5842000" cy="4381500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EEE0E-C782-4606-828B-5157A0331B46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8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Hol használnak </a:t>
            </a:r>
            <a:r>
              <a:rPr lang="hu-HU" dirty="0" err="1" smtClean="0"/>
              <a:t>PLC-t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b="1" dirty="0" smtClean="0"/>
              <a:t>Ipari automatizálás</a:t>
            </a:r>
          </a:p>
          <a:p>
            <a:pPr lvl="1">
              <a:buFontTx/>
              <a:buChar char="-"/>
            </a:pPr>
            <a:r>
              <a:rPr lang="hu-HU" sz="2000" dirty="0" smtClean="0"/>
              <a:t>Gyártó-gépsorok</a:t>
            </a:r>
          </a:p>
          <a:p>
            <a:pPr lvl="1">
              <a:buFontTx/>
              <a:buChar char="-"/>
            </a:pPr>
            <a:r>
              <a:rPr lang="hu-HU" sz="2000" dirty="0" smtClean="0"/>
              <a:t>Ipari robotok</a:t>
            </a:r>
          </a:p>
          <a:p>
            <a:pPr lvl="1">
              <a:buFontTx/>
              <a:buChar char="-"/>
            </a:pPr>
            <a:r>
              <a:rPr lang="hu-HU" sz="2000" dirty="0" smtClean="0"/>
              <a:t>CNC</a:t>
            </a:r>
          </a:p>
          <a:p>
            <a:pPr lvl="1">
              <a:buFontTx/>
              <a:buChar char="-"/>
            </a:pPr>
            <a:r>
              <a:rPr lang="hu-HU" sz="2000" dirty="0" err="1" smtClean="0"/>
              <a:t>alállomási</a:t>
            </a:r>
            <a:r>
              <a:rPr lang="hu-HU" sz="2000" dirty="0" smtClean="0"/>
              <a:t> irányítástechnika</a:t>
            </a:r>
          </a:p>
          <a:p>
            <a:pPr lvl="1">
              <a:buFontTx/>
              <a:buChar char="-"/>
            </a:pPr>
            <a:r>
              <a:rPr lang="hu-HU" sz="2000" dirty="0" smtClean="0"/>
              <a:t>átkapcsoló </a:t>
            </a:r>
            <a:r>
              <a:rPr lang="hu-HU" sz="2000" dirty="0" err="1" smtClean="0"/>
              <a:t>automatikák</a:t>
            </a:r>
            <a:endParaRPr lang="hu-HU" sz="2000" dirty="0" smtClean="0"/>
          </a:p>
          <a:p>
            <a:pPr lvl="1">
              <a:buFontTx/>
              <a:buChar char="-"/>
            </a:pPr>
            <a:r>
              <a:rPr lang="hu-HU" sz="2000" dirty="0" smtClean="0"/>
              <a:t>Stb.</a:t>
            </a:r>
          </a:p>
          <a:p>
            <a:r>
              <a:rPr lang="hu-HU" sz="2000" b="1" dirty="0" smtClean="0"/>
              <a:t>Épület automatizálás</a:t>
            </a:r>
          </a:p>
          <a:p>
            <a:pPr lvl="1"/>
            <a:r>
              <a:rPr lang="hu-HU" sz="2000" dirty="0" smtClean="0"/>
              <a:t>Hő- és füstelvezetés</a:t>
            </a:r>
          </a:p>
          <a:p>
            <a:pPr lvl="1"/>
            <a:r>
              <a:rPr lang="hu-HU" sz="2000" dirty="0" smtClean="0"/>
              <a:t>Világításvezérlés, árnyékolásvezérlés</a:t>
            </a:r>
          </a:p>
          <a:p>
            <a:pPr lvl="1"/>
            <a:r>
              <a:rPr lang="hu-HU" sz="2000" dirty="0" smtClean="0"/>
              <a:t>HVAC</a:t>
            </a:r>
          </a:p>
          <a:p>
            <a:pPr lvl="1"/>
            <a:r>
              <a:rPr lang="hu-HU" sz="2000" dirty="0" smtClean="0"/>
              <a:t>Energiagazdálkodás</a:t>
            </a:r>
          </a:p>
          <a:p>
            <a:pPr lvl="1"/>
            <a:r>
              <a:rPr lang="hu-HU" sz="2000" dirty="0" smtClean="0"/>
              <a:t>Stb.</a:t>
            </a:r>
            <a:endParaRPr lang="hu-HU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0F7A6-63A1-4044-8638-6469E326E9A8}" type="datetime1">
              <a:rPr lang="hu-HU" smtClean="0"/>
              <a:pPr>
                <a:defRPr/>
              </a:pPr>
              <a:t>2011.09.14.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- 1.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9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B2B2B2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FF99CC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15014</TotalTime>
  <Words>1422</Words>
  <Application>Microsoft Office PowerPoint</Application>
  <PresentationFormat>Diavetítés a képernyőre (4:3 oldalarány)</PresentationFormat>
  <Paragraphs>380</Paragraphs>
  <Slides>33</Slides>
  <Notes>33</Notes>
  <HiddenSlides>1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Alapértelmezett terv</vt:lpstr>
      <vt:lpstr>ENERGETIKAI INFORMATIKA I.</vt:lpstr>
      <vt:lpstr>TÉMAKÖRÖK</vt:lpstr>
      <vt:lpstr>OKTATÓK</vt:lpstr>
      <vt:lpstr>EN. INF. I. TÉMAKÖRÖK</vt:lpstr>
      <vt:lpstr>EN. INF. I. TÉMAKÖRÖK</vt:lpstr>
      <vt:lpstr>PLC.</vt:lpstr>
      <vt:lpstr>PLC</vt:lpstr>
      <vt:lpstr>A múlt: relés logika</vt:lpstr>
      <vt:lpstr>Hol használnak PLC-t?</vt:lpstr>
      <vt:lpstr>Hol használhatnak PLC-t az energetikában?</vt:lpstr>
      <vt:lpstr>Hol használhatnak PLC-t az energetikában?</vt:lpstr>
      <vt:lpstr>Hol használhatnak PLC-t az energetikában?</vt:lpstr>
      <vt:lpstr>Hol használhatnak PLC-t az energetikában?</vt:lpstr>
      <vt:lpstr>PLC</vt:lpstr>
      <vt:lpstr>PLC feladata</vt:lpstr>
      <vt:lpstr>PLC története</vt:lpstr>
      <vt:lpstr>PLC felépítése</vt:lpstr>
      <vt:lpstr>PLC felépítése</vt:lpstr>
      <vt:lpstr>PLC felépítése</vt:lpstr>
      <vt:lpstr>A PLC részegységeinek feladata</vt:lpstr>
      <vt:lpstr>A PLC részegységeinek feladata</vt:lpstr>
      <vt:lpstr>PLC felépítése</vt:lpstr>
      <vt:lpstr>Terepi busz-szabványok</vt:lpstr>
      <vt:lpstr>PLC szoftver felépítése</vt:lpstr>
      <vt:lpstr>PLC vezérlési hurok</vt:lpstr>
      <vt:lpstr>PLC programozása</vt:lpstr>
      <vt:lpstr>PLc programozása</vt:lpstr>
      <vt:lpstr>PLC programozása</vt:lpstr>
      <vt:lpstr>PLC programozása</vt:lpstr>
      <vt:lpstr>PLC programozása</vt:lpstr>
      <vt:lpstr>PLC programozása</vt:lpstr>
      <vt:lpstr>PLC programozása</vt:lpstr>
      <vt:lpstr>33. dia</vt:lpstr>
    </vt:vector>
  </TitlesOfParts>
  <Company>Power Consult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VEI</dc:creator>
  <cp:lastModifiedBy>Judit</cp:lastModifiedBy>
  <cp:revision>446</cp:revision>
  <dcterms:created xsi:type="dcterms:W3CDTF">2004-01-18T20:51:38Z</dcterms:created>
  <dcterms:modified xsi:type="dcterms:W3CDTF">2011-09-14T10:25:17Z</dcterms:modified>
</cp:coreProperties>
</file>